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460" r:id="rId5"/>
    <p:sldId id="481" r:id="rId6"/>
    <p:sldId id="369" r:id="rId7"/>
    <p:sldId id="375" r:id="rId8"/>
    <p:sldId id="444" r:id="rId9"/>
    <p:sldId id="457" r:id="rId10"/>
    <p:sldId id="477" r:id="rId11"/>
    <p:sldId id="445" r:id="rId12"/>
    <p:sldId id="503" r:id="rId13"/>
    <p:sldId id="504" r:id="rId14"/>
    <p:sldId id="489" r:id="rId15"/>
    <p:sldId id="492" r:id="rId16"/>
    <p:sldId id="506" r:id="rId17"/>
    <p:sldId id="493" r:id="rId18"/>
    <p:sldId id="491" r:id="rId19"/>
    <p:sldId id="490" r:id="rId20"/>
    <p:sldId id="440" r:id="rId21"/>
    <p:sldId id="449" r:id="rId22"/>
    <p:sldId id="485" r:id="rId23"/>
    <p:sldId id="474" r:id="rId24"/>
    <p:sldId id="451" r:id="rId25"/>
    <p:sldId id="472" r:id="rId26"/>
    <p:sldId id="453" r:id="rId27"/>
    <p:sldId id="454" r:id="rId28"/>
    <p:sldId id="487" r:id="rId29"/>
    <p:sldId id="458" r:id="rId30"/>
    <p:sldId id="508" r:id="rId31"/>
    <p:sldId id="270" r:id="rId32"/>
    <p:sldId id="461" r:id="rId33"/>
    <p:sldId id="462" r:id="rId34"/>
    <p:sldId id="486" r:id="rId35"/>
    <p:sldId id="463" r:id="rId36"/>
    <p:sldId id="507" r:id="rId37"/>
    <p:sldId id="495" r:id="rId38"/>
    <p:sldId id="496" r:id="rId39"/>
    <p:sldId id="509" r:id="rId40"/>
    <p:sldId id="505" r:id="rId41"/>
    <p:sldId id="499" r:id="rId42"/>
    <p:sldId id="497" r:id="rId43"/>
    <p:sldId id="473" r:id="rId44"/>
    <p:sldId id="511" r:id="rId45"/>
    <p:sldId id="442" r:id="rId46"/>
    <p:sldId id="510" r:id="rId47"/>
    <p:sldId id="428"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4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F41A76-1CC6-AB24-8834-991D5106881E}" name="Emma Incerti-Zapedowski" initials="EI" userId="S::emmaiz@elaa.org.au::4bc29f3d-b211-4142-bee3-4d97b4d50d70" providerId="AD"/>
  <p188:author id="{BD1481E5-241F-A7ED-6671-8D4451E3E450}" name="Megan O'Connell" initials="MO" userId="S::moconnell@elaa.org.au::32f23d6f-7b36-42c8-85a3-7f1465f656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Incerti-Zapedowski" initials="EI" lastIdx="1" clrIdx="0">
    <p:extLst>
      <p:ext uri="{19B8F6BF-5375-455C-9EA6-DF929625EA0E}">
        <p15:presenceInfo xmlns:p15="http://schemas.microsoft.com/office/powerpoint/2012/main" userId="Emma Incerti-Zapedo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40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A7260-6684-490A-ABF1-1362D268F99F}" v="56" dt="2022-06-06T01:13:05.702"/>
    <p1510:client id="{CA571342-1001-8AF4-E385-A1A95EF54EE9}" v="2" dt="2022-06-07T00:18:24.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127" d="100"/>
          <a:sy n="127" d="100"/>
        </p:scale>
        <p:origin x="624" y="114"/>
      </p:cViewPr>
      <p:guideLst>
        <p:guide orient="horz" pos="4319"/>
        <p:guide pos="24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Incerti-Zapedowski" userId="4bc29f3d-b211-4142-bee3-4d97b4d50d70" providerId="ADAL" clId="{F940E9CD-CFEC-4806-A0DF-A7AC958CFC9E}"/>
    <pc:docChg chg="undo custSel addSld delSld modSld addSection delSection modSection">
      <pc:chgData name="Emma Incerti-Zapedowski" userId="4bc29f3d-b211-4142-bee3-4d97b4d50d70" providerId="ADAL" clId="{F940E9CD-CFEC-4806-A0DF-A7AC958CFC9E}" dt="2022-06-07T00:46:32.129" v="285"/>
      <pc:docMkLst>
        <pc:docMk/>
      </pc:docMkLst>
      <pc:sldChg chg="modNotesTx">
        <pc:chgData name="Emma Incerti-Zapedowski" userId="4bc29f3d-b211-4142-bee3-4d97b4d50d70" providerId="ADAL" clId="{F940E9CD-CFEC-4806-A0DF-A7AC958CFC9E}" dt="2022-06-07T00:28:44.231" v="122" actId="6549"/>
        <pc:sldMkLst>
          <pc:docMk/>
          <pc:sldMk cId="3817572171" sldId="270"/>
        </pc:sldMkLst>
      </pc:sldChg>
      <pc:sldChg chg="add del modNotesTx">
        <pc:chgData name="Emma Incerti-Zapedowski" userId="4bc29f3d-b211-4142-bee3-4d97b4d50d70" providerId="ADAL" clId="{F940E9CD-CFEC-4806-A0DF-A7AC958CFC9E}" dt="2022-06-07T00:45:54.188" v="276" actId="2696"/>
        <pc:sldMkLst>
          <pc:docMk/>
          <pc:sldMk cId="4262036597" sldId="369"/>
        </pc:sldMkLst>
      </pc:sldChg>
      <pc:sldChg chg="modNotesTx">
        <pc:chgData name="Emma Incerti-Zapedowski" userId="4bc29f3d-b211-4142-bee3-4d97b4d50d70" providerId="ADAL" clId="{F940E9CD-CFEC-4806-A0DF-A7AC958CFC9E}" dt="2022-06-07T00:24:14.413" v="2" actId="6549"/>
        <pc:sldMkLst>
          <pc:docMk/>
          <pc:sldMk cId="2158963256" sldId="375"/>
        </pc:sldMkLst>
      </pc:sldChg>
      <pc:sldChg chg="modNotesTx">
        <pc:chgData name="Emma Incerti-Zapedowski" userId="4bc29f3d-b211-4142-bee3-4d97b4d50d70" providerId="ADAL" clId="{F940E9CD-CFEC-4806-A0DF-A7AC958CFC9E}" dt="2022-06-07T00:45:06.344" v="267" actId="6549"/>
        <pc:sldMkLst>
          <pc:docMk/>
          <pc:sldMk cId="265891904" sldId="428"/>
        </pc:sldMkLst>
      </pc:sldChg>
      <pc:sldChg chg="modNotesTx">
        <pc:chgData name="Emma Incerti-Zapedowski" userId="4bc29f3d-b211-4142-bee3-4d97b4d50d70" providerId="ADAL" clId="{F940E9CD-CFEC-4806-A0DF-A7AC958CFC9E}" dt="2022-06-07T00:24:59.442" v="19" actId="6549"/>
        <pc:sldMkLst>
          <pc:docMk/>
          <pc:sldMk cId="1079364671" sldId="440"/>
        </pc:sldMkLst>
      </pc:sldChg>
      <pc:sldChg chg="modNotesTx">
        <pc:chgData name="Emma Incerti-Zapedowski" userId="4bc29f3d-b211-4142-bee3-4d97b4d50d70" providerId="ADAL" clId="{F940E9CD-CFEC-4806-A0DF-A7AC958CFC9E}" dt="2022-06-07T00:45:03.536" v="265" actId="6549"/>
        <pc:sldMkLst>
          <pc:docMk/>
          <pc:sldMk cId="725593693" sldId="442"/>
        </pc:sldMkLst>
      </pc:sldChg>
      <pc:sldChg chg="modNotesTx">
        <pc:chgData name="Emma Incerti-Zapedowski" userId="4bc29f3d-b211-4142-bee3-4d97b4d50d70" providerId="ADAL" clId="{F940E9CD-CFEC-4806-A0DF-A7AC958CFC9E}" dt="2022-06-07T00:24:17.373" v="4" actId="20577"/>
        <pc:sldMkLst>
          <pc:docMk/>
          <pc:sldMk cId="1084970742" sldId="444"/>
        </pc:sldMkLst>
      </pc:sldChg>
      <pc:sldChg chg="modNotesTx">
        <pc:chgData name="Emma Incerti-Zapedowski" userId="4bc29f3d-b211-4142-bee3-4d97b4d50d70" providerId="ADAL" clId="{F940E9CD-CFEC-4806-A0DF-A7AC958CFC9E}" dt="2022-06-07T00:24:34.582" v="8" actId="6549"/>
        <pc:sldMkLst>
          <pc:docMk/>
          <pc:sldMk cId="3796848222" sldId="445"/>
        </pc:sldMkLst>
      </pc:sldChg>
      <pc:sldChg chg="modNotesTx">
        <pc:chgData name="Emma Incerti-Zapedowski" userId="4bc29f3d-b211-4142-bee3-4d97b4d50d70" providerId="ADAL" clId="{F940E9CD-CFEC-4806-A0DF-A7AC958CFC9E}" dt="2022-06-07T00:25:01.255" v="20" actId="6549"/>
        <pc:sldMkLst>
          <pc:docMk/>
          <pc:sldMk cId="1207700021" sldId="449"/>
        </pc:sldMkLst>
      </pc:sldChg>
      <pc:sldChg chg="modNotesTx">
        <pc:chgData name="Emma Incerti-Zapedowski" userId="4bc29f3d-b211-4142-bee3-4d97b4d50d70" providerId="ADAL" clId="{F940E9CD-CFEC-4806-A0DF-A7AC958CFC9E}" dt="2022-06-07T00:25:09.666" v="24" actId="6549"/>
        <pc:sldMkLst>
          <pc:docMk/>
          <pc:sldMk cId="1773580118" sldId="451"/>
        </pc:sldMkLst>
      </pc:sldChg>
      <pc:sldChg chg="modSp modNotesTx">
        <pc:chgData name="Emma Incerti-Zapedowski" userId="4bc29f3d-b211-4142-bee3-4d97b4d50d70" providerId="ADAL" clId="{F940E9CD-CFEC-4806-A0DF-A7AC958CFC9E}" dt="2022-06-07T00:28:05.222" v="117" actId="20577"/>
        <pc:sldMkLst>
          <pc:docMk/>
          <pc:sldMk cId="2183501355" sldId="453"/>
        </pc:sldMkLst>
        <pc:spChg chg="mod">
          <ac:chgData name="Emma Incerti-Zapedowski" userId="4bc29f3d-b211-4142-bee3-4d97b4d50d70" providerId="ADAL" clId="{F940E9CD-CFEC-4806-A0DF-A7AC958CFC9E}" dt="2022-06-07T00:28:00.209" v="116" actId="20577"/>
          <ac:spMkLst>
            <pc:docMk/>
            <pc:sldMk cId="2183501355" sldId="453"/>
            <ac:spMk id="4" creationId="{5EC4EE7E-14C2-49BD-953A-AAB1875B8B1F}"/>
          </ac:spMkLst>
        </pc:spChg>
      </pc:sldChg>
      <pc:sldChg chg="modNotesTx">
        <pc:chgData name="Emma Incerti-Zapedowski" userId="4bc29f3d-b211-4142-bee3-4d97b4d50d70" providerId="ADAL" clId="{F940E9CD-CFEC-4806-A0DF-A7AC958CFC9E}" dt="2022-06-07T00:25:15.224" v="27" actId="6549"/>
        <pc:sldMkLst>
          <pc:docMk/>
          <pc:sldMk cId="184084827" sldId="454"/>
        </pc:sldMkLst>
      </pc:sldChg>
      <pc:sldChg chg="modNotesTx">
        <pc:chgData name="Emma Incerti-Zapedowski" userId="4bc29f3d-b211-4142-bee3-4d97b4d50d70" providerId="ADAL" clId="{F940E9CD-CFEC-4806-A0DF-A7AC958CFC9E}" dt="2022-06-07T00:24:21.541" v="5" actId="6549"/>
        <pc:sldMkLst>
          <pc:docMk/>
          <pc:sldMk cId="3168111364" sldId="457"/>
        </pc:sldMkLst>
      </pc:sldChg>
      <pc:sldChg chg="modNotesTx">
        <pc:chgData name="Emma Incerti-Zapedowski" userId="4bc29f3d-b211-4142-bee3-4d97b4d50d70" providerId="ADAL" clId="{F940E9CD-CFEC-4806-A0DF-A7AC958CFC9E}" dt="2022-06-07T00:28:38.008" v="119" actId="6549"/>
        <pc:sldMkLst>
          <pc:docMk/>
          <pc:sldMk cId="3272959789" sldId="458"/>
        </pc:sldMkLst>
      </pc:sldChg>
      <pc:sldChg chg="modNotesTx">
        <pc:chgData name="Emma Incerti-Zapedowski" userId="4bc29f3d-b211-4142-bee3-4d97b4d50d70" providerId="ADAL" clId="{F940E9CD-CFEC-4806-A0DF-A7AC958CFC9E}" dt="2022-06-07T00:24:29.968" v="7" actId="6549"/>
        <pc:sldMkLst>
          <pc:docMk/>
          <pc:sldMk cId="625151524" sldId="460"/>
        </pc:sldMkLst>
      </pc:sldChg>
      <pc:sldChg chg="modNotesTx">
        <pc:chgData name="Emma Incerti-Zapedowski" userId="4bc29f3d-b211-4142-bee3-4d97b4d50d70" providerId="ADAL" clId="{F940E9CD-CFEC-4806-A0DF-A7AC958CFC9E}" dt="2022-06-07T00:28:47.181" v="123" actId="6549"/>
        <pc:sldMkLst>
          <pc:docMk/>
          <pc:sldMk cId="386903397" sldId="461"/>
        </pc:sldMkLst>
      </pc:sldChg>
      <pc:sldChg chg="modNotesTx">
        <pc:chgData name="Emma Incerti-Zapedowski" userId="4bc29f3d-b211-4142-bee3-4d97b4d50d70" providerId="ADAL" clId="{F940E9CD-CFEC-4806-A0DF-A7AC958CFC9E}" dt="2022-06-07T00:28:48.162" v="124" actId="6549"/>
        <pc:sldMkLst>
          <pc:docMk/>
          <pc:sldMk cId="351929681" sldId="462"/>
        </pc:sldMkLst>
      </pc:sldChg>
      <pc:sldChg chg="modNotesTx">
        <pc:chgData name="Emma Incerti-Zapedowski" userId="4bc29f3d-b211-4142-bee3-4d97b4d50d70" providerId="ADAL" clId="{F940E9CD-CFEC-4806-A0DF-A7AC958CFC9E}" dt="2022-06-07T00:28:50.601" v="126" actId="6549"/>
        <pc:sldMkLst>
          <pc:docMk/>
          <pc:sldMk cId="1866946891" sldId="463"/>
        </pc:sldMkLst>
      </pc:sldChg>
      <pc:sldChg chg="modNotesTx">
        <pc:chgData name="Emma Incerti-Zapedowski" userId="4bc29f3d-b211-4142-bee3-4d97b4d50d70" providerId="ADAL" clId="{F940E9CD-CFEC-4806-A0DF-A7AC958CFC9E}" dt="2022-06-07T00:25:11.384" v="25" actId="6549"/>
        <pc:sldMkLst>
          <pc:docMk/>
          <pc:sldMk cId="140172437" sldId="472"/>
        </pc:sldMkLst>
      </pc:sldChg>
      <pc:sldChg chg="modNotesTx">
        <pc:chgData name="Emma Incerti-Zapedowski" userId="4bc29f3d-b211-4142-bee3-4d97b4d50d70" providerId="ADAL" clId="{F940E9CD-CFEC-4806-A0DF-A7AC958CFC9E}" dt="2022-06-07T00:25:04.982" v="22" actId="6549"/>
        <pc:sldMkLst>
          <pc:docMk/>
          <pc:sldMk cId="3058920071" sldId="474"/>
        </pc:sldMkLst>
      </pc:sldChg>
      <pc:sldChg chg="modSp modNotesTx">
        <pc:chgData name="Emma Incerti-Zapedowski" userId="4bc29f3d-b211-4142-bee3-4d97b4d50d70" providerId="ADAL" clId="{F940E9CD-CFEC-4806-A0DF-A7AC958CFC9E}" dt="2022-06-07T00:46:32.129" v="285"/>
        <pc:sldMkLst>
          <pc:docMk/>
          <pc:sldMk cId="4048257312" sldId="477"/>
        </pc:sldMkLst>
        <pc:graphicFrameChg chg="mod">
          <ac:chgData name="Emma Incerti-Zapedowski" userId="4bc29f3d-b211-4142-bee3-4d97b4d50d70" providerId="ADAL" clId="{F940E9CD-CFEC-4806-A0DF-A7AC958CFC9E}" dt="2022-06-07T00:46:32.129" v="285"/>
          <ac:graphicFrameMkLst>
            <pc:docMk/>
            <pc:sldMk cId="4048257312" sldId="477"/>
            <ac:graphicFrameMk id="3" creationId="{91EEA860-435D-F94D-E47B-F4C4173B1114}"/>
          </ac:graphicFrameMkLst>
        </pc:graphicFrameChg>
      </pc:sldChg>
      <pc:sldChg chg="add del modNotesTx">
        <pc:chgData name="Emma Incerti-Zapedowski" userId="4bc29f3d-b211-4142-bee3-4d97b4d50d70" providerId="ADAL" clId="{F940E9CD-CFEC-4806-A0DF-A7AC958CFC9E}" dt="2022-06-07T00:45:54.203" v="277" actId="2696"/>
        <pc:sldMkLst>
          <pc:docMk/>
          <pc:sldMk cId="3944126226" sldId="481"/>
        </pc:sldMkLst>
      </pc:sldChg>
      <pc:sldChg chg="modNotesTx">
        <pc:chgData name="Emma Incerti-Zapedowski" userId="4bc29f3d-b211-4142-bee3-4d97b4d50d70" providerId="ADAL" clId="{F940E9CD-CFEC-4806-A0DF-A7AC958CFC9E}" dt="2022-06-07T00:25:03.106" v="21" actId="6549"/>
        <pc:sldMkLst>
          <pc:docMk/>
          <pc:sldMk cId="1388172786" sldId="485"/>
        </pc:sldMkLst>
      </pc:sldChg>
      <pc:sldChg chg="modNotesTx">
        <pc:chgData name="Emma Incerti-Zapedowski" userId="4bc29f3d-b211-4142-bee3-4d97b4d50d70" providerId="ADAL" clId="{F940E9CD-CFEC-4806-A0DF-A7AC958CFC9E}" dt="2022-06-07T00:28:49.218" v="125" actId="6549"/>
        <pc:sldMkLst>
          <pc:docMk/>
          <pc:sldMk cId="2950824521" sldId="486"/>
        </pc:sldMkLst>
      </pc:sldChg>
      <pc:sldChg chg="modNotesTx">
        <pc:chgData name="Emma Incerti-Zapedowski" userId="4bc29f3d-b211-4142-bee3-4d97b4d50d70" providerId="ADAL" clId="{F940E9CD-CFEC-4806-A0DF-A7AC958CFC9E}" dt="2022-06-07T00:28:35.586" v="118" actId="6549"/>
        <pc:sldMkLst>
          <pc:docMk/>
          <pc:sldMk cId="3605545343" sldId="487"/>
        </pc:sldMkLst>
      </pc:sldChg>
      <pc:sldChg chg="modNotesTx">
        <pc:chgData name="Emma Incerti-Zapedowski" userId="4bc29f3d-b211-4142-bee3-4d97b4d50d70" providerId="ADAL" clId="{F940E9CD-CFEC-4806-A0DF-A7AC958CFC9E}" dt="2022-06-07T00:24:40.710" v="11" actId="6549"/>
        <pc:sldMkLst>
          <pc:docMk/>
          <pc:sldMk cId="2897496211" sldId="489"/>
        </pc:sldMkLst>
      </pc:sldChg>
      <pc:sldChg chg="modNotesTx">
        <pc:chgData name="Emma Incerti-Zapedowski" userId="4bc29f3d-b211-4142-bee3-4d97b4d50d70" providerId="ADAL" clId="{F940E9CD-CFEC-4806-A0DF-A7AC958CFC9E}" dt="2022-06-07T00:24:58.021" v="18" actId="20577"/>
        <pc:sldMkLst>
          <pc:docMk/>
          <pc:sldMk cId="4121075442" sldId="490"/>
        </pc:sldMkLst>
      </pc:sldChg>
      <pc:sldChg chg="modNotesTx">
        <pc:chgData name="Emma Incerti-Zapedowski" userId="4bc29f3d-b211-4142-bee3-4d97b4d50d70" providerId="ADAL" clId="{F940E9CD-CFEC-4806-A0DF-A7AC958CFC9E}" dt="2022-06-07T00:24:55.349" v="17" actId="6549"/>
        <pc:sldMkLst>
          <pc:docMk/>
          <pc:sldMk cId="3175144320" sldId="491"/>
        </pc:sldMkLst>
      </pc:sldChg>
      <pc:sldChg chg="modNotesTx">
        <pc:chgData name="Emma Incerti-Zapedowski" userId="4bc29f3d-b211-4142-bee3-4d97b4d50d70" providerId="ADAL" clId="{F940E9CD-CFEC-4806-A0DF-A7AC958CFC9E}" dt="2022-06-07T00:24:42.543" v="12" actId="6549"/>
        <pc:sldMkLst>
          <pc:docMk/>
          <pc:sldMk cId="2814850701" sldId="492"/>
        </pc:sldMkLst>
      </pc:sldChg>
      <pc:sldChg chg="modNotesTx">
        <pc:chgData name="Emma Incerti-Zapedowski" userId="4bc29f3d-b211-4142-bee3-4d97b4d50d70" providerId="ADAL" clId="{F940E9CD-CFEC-4806-A0DF-A7AC958CFC9E}" dt="2022-06-07T00:24:51.903" v="16" actId="6549"/>
        <pc:sldMkLst>
          <pc:docMk/>
          <pc:sldMk cId="592735609" sldId="493"/>
        </pc:sldMkLst>
      </pc:sldChg>
      <pc:sldChg chg="modNotesTx">
        <pc:chgData name="Emma Incerti-Zapedowski" userId="4bc29f3d-b211-4142-bee3-4d97b4d50d70" providerId="ADAL" clId="{F940E9CD-CFEC-4806-A0DF-A7AC958CFC9E}" dt="2022-06-07T00:29:46.334" v="134" actId="20577"/>
        <pc:sldMkLst>
          <pc:docMk/>
          <pc:sldMk cId="1378261543" sldId="496"/>
        </pc:sldMkLst>
      </pc:sldChg>
      <pc:sldChg chg="modNotesTx">
        <pc:chgData name="Emma Incerti-Zapedowski" userId="4bc29f3d-b211-4142-bee3-4d97b4d50d70" providerId="ADAL" clId="{F940E9CD-CFEC-4806-A0DF-A7AC958CFC9E}" dt="2022-06-07T00:44:58.001" v="264" actId="6549"/>
        <pc:sldMkLst>
          <pc:docMk/>
          <pc:sldMk cId="866928427" sldId="497"/>
        </pc:sldMkLst>
      </pc:sldChg>
      <pc:sldChg chg="modNotesTx">
        <pc:chgData name="Emma Incerti-Zapedowski" userId="4bc29f3d-b211-4142-bee3-4d97b4d50d70" providerId="ADAL" clId="{F940E9CD-CFEC-4806-A0DF-A7AC958CFC9E}" dt="2022-06-07T00:44:50.440" v="263" actId="6549"/>
        <pc:sldMkLst>
          <pc:docMk/>
          <pc:sldMk cId="859818387" sldId="499"/>
        </pc:sldMkLst>
      </pc:sldChg>
      <pc:sldChg chg="modNotesTx">
        <pc:chgData name="Emma Incerti-Zapedowski" userId="4bc29f3d-b211-4142-bee3-4d97b4d50d70" providerId="ADAL" clId="{F940E9CD-CFEC-4806-A0DF-A7AC958CFC9E}" dt="2022-06-07T00:24:36.757" v="9" actId="6549"/>
        <pc:sldMkLst>
          <pc:docMk/>
          <pc:sldMk cId="3822830181" sldId="503"/>
        </pc:sldMkLst>
      </pc:sldChg>
      <pc:sldChg chg="modNotesTx">
        <pc:chgData name="Emma Incerti-Zapedowski" userId="4bc29f3d-b211-4142-bee3-4d97b4d50d70" providerId="ADAL" clId="{F940E9CD-CFEC-4806-A0DF-A7AC958CFC9E}" dt="2022-06-07T00:24:38.693" v="10" actId="6549"/>
        <pc:sldMkLst>
          <pc:docMk/>
          <pc:sldMk cId="2076056845" sldId="504"/>
        </pc:sldMkLst>
      </pc:sldChg>
      <pc:sldChg chg="modNotesTx">
        <pc:chgData name="Emma Incerti-Zapedowski" userId="4bc29f3d-b211-4142-bee3-4d97b4d50d70" providerId="ADAL" clId="{F940E9CD-CFEC-4806-A0DF-A7AC958CFC9E}" dt="2022-06-07T00:39:14.276" v="262" actId="207"/>
        <pc:sldMkLst>
          <pc:docMk/>
          <pc:sldMk cId="618939269" sldId="505"/>
        </pc:sldMkLst>
      </pc:sldChg>
      <pc:sldChg chg="modNotesTx">
        <pc:chgData name="Emma Incerti-Zapedowski" userId="4bc29f3d-b211-4142-bee3-4d97b4d50d70" providerId="ADAL" clId="{F940E9CD-CFEC-4806-A0DF-A7AC958CFC9E}" dt="2022-06-07T00:24:45.264" v="15" actId="5793"/>
        <pc:sldMkLst>
          <pc:docMk/>
          <pc:sldMk cId="3751399134" sldId="506"/>
        </pc:sldMkLst>
      </pc:sldChg>
      <pc:sldChg chg="modNotesTx">
        <pc:chgData name="Emma Incerti-Zapedowski" userId="4bc29f3d-b211-4142-bee3-4d97b4d50d70" providerId="ADAL" clId="{F940E9CD-CFEC-4806-A0DF-A7AC958CFC9E}" dt="2022-06-07T00:28:53.261" v="127" actId="6549"/>
        <pc:sldMkLst>
          <pc:docMk/>
          <pc:sldMk cId="3913024150" sldId="507"/>
        </pc:sldMkLst>
      </pc:sldChg>
      <pc:sldChg chg="modNotesTx">
        <pc:chgData name="Emma Incerti-Zapedowski" userId="4bc29f3d-b211-4142-bee3-4d97b4d50d70" providerId="ADAL" clId="{F940E9CD-CFEC-4806-A0DF-A7AC958CFC9E}" dt="2022-06-07T00:28:41.843" v="121" actId="6549"/>
        <pc:sldMkLst>
          <pc:docMk/>
          <pc:sldMk cId="3033144882" sldId="508"/>
        </pc:sldMkLst>
      </pc:sldChg>
      <pc:sldChg chg="modSp">
        <pc:chgData name="Emma Incerti-Zapedowski" userId="4bc29f3d-b211-4142-bee3-4d97b4d50d70" providerId="ADAL" clId="{F940E9CD-CFEC-4806-A0DF-A7AC958CFC9E}" dt="2022-06-07T00:30:19.268" v="146" actId="20577"/>
        <pc:sldMkLst>
          <pc:docMk/>
          <pc:sldMk cId="286795788" sldId="509"/>
        </pc:sldMkLst>
        <pc:spChg chg="mod">
          <ac:chgData name="Emma Incerti-Zapedowski" userId="4bc29f3d-b211-4142-bee3-4d97b4d50d70" providerId="ADAL" clId="{F940E9CD-CFEC-4806-A0DF-A7AC958CFC9E}" dt="2022-06-07T00:30:19.268" v="146" actId="20577"/>
          <ac:spMkLst>
            <pc:docMk/>
            <pc:sldMk cId="286795788" sldId="509"/>
            <ac:spMk id="4" creationId="{D7BA7006-BA87-4569-BCDF-794AB2794E67}"/>
          </ac:spMkLst>
        </pc:spChg>
      </pc:sldChg>
      <pc:sldChg chg="modNotesTx">
        <pc:chgData name="Emma Incerti-Zapedowski" userId="4bc29f3d-b211-4142-bee3-4d97b4d50d70" providerId="ADAL" clId="{F940E9CD-CFEC-4806-A0DF-A7AC958CFC9E}" dt="2022-06-07T00:45:05.210" v="266" actId="6549"/>
        <pc:sldMkLst>
          <pc:docMk/>
          <pc:sldMk cId="3952498148" sldId="5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9506A-2142-469B-A01C-3433505A19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CBF3C353-701D-4BDE-9219-967FA9D17534}">
      <dgm:prSet phldrT="[Text]" custT="1"/>
      <dgm:spPr/>
      <dgm:t>
        <a:bodyPr/>
        <a:lstStyle/>
        <a:p>
          <a:pPr>
            <a:spcBef>
              <a:spcPts val="600"/>
            </a:spcBef>
            <a:spcAft>
              <a:spcPts val="600"/>
            </a:spcAft>
          </a:pPr>
          <a:r>
            <a:rPr lang="en-AU" sz="1800" b="1" dirty="0"/>
            <a:t>Option A</a:t>
          </a:r>
          <a:r>
            <a:rPr lang="en-AU" sz="1800" dirty="0"/>
            <a:t>: </a:t>
          </a:r>
          <a:br>
            <a:rPr lang="en-AU" sz="1800" dirty="0"/>
          </a:br>
          <a:r>
            <a:rPr lang="en-AU" sz="1800" dirty="0"/>
            <a:t>Take no action </a:t>
          </a:r>
        </a:p>
      </dgm:t>
    </dgm:pt>
    <dgm:pt modelId="{217985D1-294B-4D52-B985-929F97CE7F88}" type="parTrans" cxnId="{C6FC04AA-8E5C-4351-9B93-59F3E08DB449}">
      <dgm:prSet/>
      <dgm:spPr/>
      <dgm:t>
        <a:bodyPr/>
        <a:lstStyle/>
        <a:p>
          <a:endParaRPr lang="en-AU" sz="1800"/>
        </a:p>
      </dgm:t>
    </dgm:pt>
    <dgm:pt modelId="{63003A21-3907-4465-889C-7D1580E86C47}" type="sibTrans" cxnId="{C6FC04AA-8E5C-4351-9B93-59F3E08DB449}">
      <dgm:prSet/>
      <dgm:spPr/>
      <dgm:t>
        <a:bodyPr/>
        <a:lstStyle/>
        <a:p>
          <a:endParaRPr lang="en-AU" sz="1800"/>
        </a:p>
      </dgm:t>
    </dgm:pt>
    <dgm:pt modelId="{7F327686-65EE-4596-BB60-6AF4DE07B45B}">
      <dgm:prSet phldrT="[Text]" custT="1"/>
      <dgm:spPr/>
      <dgm:t>
        <a:bodyPr/>
        <a:lstStyle/>
        <a:p>
          <a:pPr>
            <a:spcBef>
              <a:spcPts val="600"/>
            </a:spcBef>
            <a:spcAft>
              <a:spcPts val="600"/>
            </a:spcAft>
          </a:pPr>
          <a:r>
            <a:rPr lang="en-AU" sz="1800" b="0">
              <a:solidFill>
                <a:srgbClr val="000000"/>
              </a:solidFill>
            </a:rPr>
            <a:t>Vic Government Public Health Order (Pandemic Order) expires.</a:t>
          </a:r>
          <a:endParaRPr lang="en-AU" sz="1800"/>
        </a:p>
      </dgm:t>
    </dgm:pt>
    <dgm:pt modelId="{8C0F6B9E-5D49-4144-9D9A-6FBAF94E470F}" type="parTrans" cxnId="{F7B602CB-0D4B-4567-ADFF-1DB6A3D0993D}">
      <dgm:prSet/>
      <dgm:spPr/>
      <dgm:t>
        <a:bodyPr/>
        <a:lstStyle/>
        <a:p>
          <a:endParaRPr lang="en-AU" sz="1800"/>
        </a:p>
      </dgm:t>
    </dgm:pt>
    <dgm:pt modelId="{1B098D5A-E014-401A-9D60-5376EDE2EF91}" type="sibTrans" cxnId="{F7B602CB-0D4B-4567-ADFF-1DB6A3D0993D}">
      <dgm:prSet/>
      <dgm:spPr/>
      <dgm:t>
        <a:bodyPr/>
        <a:lstStyle/>
        <a:p>
          <a:endParaRPr lang="en-AU" sz="1800"/>
        </a:p>
      </dgm:t>
    </dgm:pt>
    <dgm:pt modelId="{53154198-A0CC-4247-86EB-4B28193363BE}">
      <dgm:prSet phldrT="[Text]" custT="1"/>
      <dgm:spPr/>
      <dgm:t>
        <a:bodyPr/>
        <a:lstStyle/>
        <a:p>
          <a:pPr>
            <a:spcBef>
              <a:spcPts val="600"/>
            </a:spcBef>
            <a:spcAft>
              <a:spcPts val="600"/>
            </a:spcAft>
          </a:pPr>
          <a:r>
            <a:rPr lang="en-AU" sz="1800" b="1" dirty="0"/>
            <a:t>Option B</a:t>
          </a:r>
          <a:r>
            <a:rPr lang="en-AU" sz="1800" dirty="0"/>
            <a:t>: </a:t>
          </a:r>
        </a:p>
        <a:p>
          <a:pPr>
            <a:spcBef>
              <a:spcPts val="600"/>
            </a:spcBef>
            <a:spcAft>
              <a:spcPts val="600"/>
            </a:spcAft>
          </a:pPr>
          <a:r>
            <a:rPr lang="en-AU" sz="1800" dirty="0"/>
            <a:t>Implement a mandatory vaccination policy (after consultation with staff and their representatives).</a:t>
          </a:r>
        </a:p>
      </dgm:t>
    </dgm:pt>
    <dgm:pt modelId="{0339EAC8-1672-46DF-9801-132E073C9519}" type="parTrans" cxnId="{0317285E-00F1-44B1-B3B4-1D853AB47E1C}">
      <dgm:prSet/>
      <dgm:spPr/>
      <dgm:t>
        <a:bodyPr/>
        <a:lstStyle/>
        <a:p>
          <a:endParaRPr lang="en-AU" sz="1800"/>
        </a:p>
      </dgm:t>
    </dgm:pt>
    <dgm:pt modelId="{7FFE4F67-BE4A-4E04-80AE-9426E4C69272}" type="sibTrans" cxnId="{0317285E-00F1-44B1-B3B4-1D853AB47E1C}">
      <dgm:prSet/>
      <dgm:spPr/>
      <dgm:t>
        <a:bodyPr/>
        <a:lstStyle/>
        <a:p>
          <a:endParaRPr lang="en-AU" sz="1800"/>
        </a:p>
      </dgm:t>
    </dgm:pt>
    <dgm:pt modelId="{01FDD0B0-1BD9-47F0-B1FE-0C3B87B2A25A}">
      <dgm:prSet phldrT="[Text]" custT="1"/>
      <dgm:spPr/>
      <dgm:t>
        <a:bodyPr/>
        <a:lstStyle/>
        <a:p>
          <a:pPr>
            <a:spcBef>
              <a:spcPts val="600"/>
            </a:spcBef>
            <a:spcAft>
              <a:spcPts val="600"/>
            </a:spcAft>
          </a:pPr>
          <a:r>
            <a:rPr lang="en-AU" sz="1800" b="0" dirty="0">
              <a:solidFill>
                <a:srgbClr val="000000"/>
              </a:solidFill>
            </a:rPr>
            <a:t>The employer is then responsible as it a lawful and reasonable direction for the duration the policy is in effect.</a:t>
          </a:r>
          <a:endParaRPr lang="en-AU" sz="1800" dirty="0"/>
        </a:p>
      </dgm:t>
    </dgm:pt>
    <dgm:pt modelId="{0B2C6D7C-A591-4611-B811-EB4662B08C27}" type="parTrans" cxnId="{CDEB537F-7619-4FC4-88F9-1A95A158BC61}">
      <dgm:prSet/>
      <dgm:spPr/>
      <dgm:t>
        <a:bodyPr/>
        <a:lstStyle/>
        <a:p>
          <a:endParaRPr lang="en-AU" sz="1800"/>
        </a:p>
      </dgm:t>
    </dgm:pt>
    <dgm:pt modelId="{82EA78E1-8DDA-4B35-9A6F-AD40FD3C3DEA}" type="sibTrans" cxnId="{CDEB537F-7619-4FC4-88F9-1A95A158BC61}">
      <dgm:prSet/>
      <dgm:spPr/>
      <dgm:t>
        <a:bodyPr/>
        <a:lstStyle/>
        <a:p>
          <a:endParaRPr lang="en-AU" sz="1800"/>
        </a:p>
      </dgm:t>
    </dgm:pt>
    <dgm:pt modelId="{17C17F09-262C-4153-8689-5DFB10E1587C}">
      <dgm:prSet phldrT="[Text]" custT="1"/>
      <dgm:spPr/>
      <dgm:t>
        <a:bodyPr/>
        <a:lstStyle/>
        <a:p>
          <a:pPr>
            <a:spcBef>
              <a:spcPts val="600"/>
            </a:spcBef>
            <a:spcAft>
              <a:spcPts val="600"/>
            </a:spcAft>
          </a:pPr>
          <a:r>
            <a:rPr lang="en-AU" sz="1800" b="1" dirty="0"/>
            <a:t>Option C</a:t>
          </a:r>
          <a:r>
            <a:rPr lang="en-AU" sz="1800" dirty="0"/>
            <a:t>: </a:t>
          </a:r>
          <a:br>
            <a:rPr lang="en-AU" sz="1800" dirty="0"/>
          </a:br>
          <a:r>
            <a:rPr lang="en-AU" sz="1800" dirty="0"/>
            <a:t>Implement a voluntary policy (requires consultation). </a:t>
          </a:r>
        </a:p>
      </dgm:t>
    </dgm:pt>
    <dgm:pt modelId="{796D86A6-509C-4E1C-91D2-C82872B386CE}" type="parTrans" cxnId="{FAF44F34-C6F0-4D82-9729-48BAE4FAE11C}">
      <dgm:prSet/>
      <dgm:spPr/>
      <dgm:t>
        <a:bodyPr/>
        <a:lstStyle/>
        <a:p>
          <a:endParaRPr lang="en-AU" sz="1800"/>
        </a:p>
      </dgm:t>
    </dgm:pt>
    <dgm:pt modelId="{4C57681D-2964-41E8-9F8A-AC3A5E78920F}" type="sibTrans" cxnId="{FAF44F34-C6F0-4D82-9729-48BAE4FAE11C}">
      <dgm:prSet/>
      <dgm:spPr/>
      <dgm:t>
        <a:bodyPr/>
        <a:lstStyle/>
        <a:p>
          <a:endParaRPr lang="en-AU" sz="1800"/>
        </a:p>
      </dgm:t>
    </dgm:pt>
    <dgm:pt modelId="{0A979E19-3991-4593-9B07-FC05A8B45EDE}">
      <dgm:prSet phldrT="[Text]" custT="1"/>
      <dgm:spPr/>
      <dgm:t>
        <a:bodyPr/>
        <a:lstStyle/>
        <a:p>
          <a:pPr>
            <a:spcBef>
              <a:spcPts val="600"/>
            </a:spcBef>
            <a:spcAft>
              <a:spcPts val="600"/>
            </a:spcAft>
          </a:pPr>
          <a:r>
            <a:rPr lang="en-AU" sz="1800" dirty="0"/>
            <a:t>This is an employer policy that strongly recommends but does not mandate COVID-19 vaccinations in the workplace.</a:t>
          </a:r>
        </a:p>
      </dgm:t>
    </dgm:pt>
    <dgm:pt modelId="{F5A5277D-8491-4BCA-98F5-D61B7CC12181}" type="parTrans" cxnId="{CFDEA873-A00C-430A-9921-5DB7D503362C}">
      <dgm:prSet/>
      <dgm:spPr/>
      <dgm:t>
        <a:bodyPr/>
        <a:lstStyle/>
        <a:p>
          <a:endParaRPr lang="en-AU" sz="1800"/>
        </a:p>
      </dgm:t>
    </dgm:pt>
    <dgm:pt modelId="{1571E246-7BEC-4EEF-94A0-6FBA023B5153}" type="sibTrans" cxnId="{CFDEA873-A00C-430A-9921-5DB7D503362C}">
      <dgm:prSet/>
      <dgm:spPr/>
      <dgm:t>
        <a:bodyPr/>
        <a:lstStyle/>
        <a:p>
          <a:endParaRPr lang="en-AU" sz="1800"/>
        </a:p>
      </dgm:t>
    </dgm:pt>
    <dgm:pt modelId="{924D94E8-9520-4F25-B61F-EB6389D53498}">
      <dgm:prSet phldrT="[Text]" custT="1"/>
      <dgm:spPr/>
      <dgm:t>
        <a:bodyPr/>
        <a:lstStyle/>
        <a:p>
          <a:pPr>
            <a:spcBef>
              <a:spcPts val="600"/>
            </a:spcBef>
            <a:spcAft>
              <a:spcPts val="600"/>
            </a:spcAft>
          </a:pPr>
          <a:r>
            <a:rPr lang="en-AU" sz="1800"/>
            <a:t>This means that unvaccinated staff will be permitted to return to work.</a:t>
          </a:r>
        </a:p>
      </dgm:t>
    </dgm:pt>
    <dgm:pt modelId="{B707064C-951B-4F38-A1E1-1578DCEE034F}" type="parTrans" cxnId="{28A860E9-4107-406A-A30C-8A3F4621FD85}">
      <dgm:prSet/>
      <dgm:spPr/>
      <dgm:t>
        <a:bodyPr/>
        <a:lstStyle/>
        <a:p>
          <a:endParaRPr lang="en-AU" sz="1800"/>
        </a:p>
      </dgm:t>
    </dgm:pt>
    <dgm:pt modelId="{FD9F6FFA-CE26-4DCB-97BA-B25E8D358071}" type="sibTrans" cxnId="{28A860E9-4107-406A-A30C-8A3F4621FD85}">
      <dgm:prSet/>
      <dgm:spPr/>
      <dgm:t>
        <a:bodyPr/>
        <a:lstStyle/>
        <a:p>
          <a:endParaRPr lang="en-AU" sz="1800"/>
        </a:p>
      </dgm:t>
    </dgm:pt>
    <dgm:pt modelId="{8F79D5D2-55F4-4828-8F7B-7E2A39064D5C}">
      <dgm:prSet phldrT="[Text]" custT="1"/>
      <dgm:spPr/>
      <dgm:t>
        <a:bodyPr/>
        <a:lstStyle/>
        <a:p>
          <a:pPr>
            <a:spcBef>
              <a:spcPts val="600"/>
            </a:spcBef>
            <a:spcAft>
              <a:spcPts val="600"/>
            </a:spcAft>
          </a:pPr>
          <a:r>
            <a:rPr lang="en-AU" sz="1800" dirty="0"/>
            <a:t>ELAA has a template policy available for members.</a:t>
          </a:r>
        </a:p>
      </dgm:t>
    </dgm:pt>
    <dgm:pt modelId="{38C75BDF-27F4-4597-AD83-8E896CEEB0E1}" type="parTrans" cxnId="{16845B4A-B7C5-474B-9B00-A17CFE186187}">
      <dgm:prSet/>
      <dgm:spPr/>
      <dgm:t>
        <a:bodyPr/>
        <a:lstStyle/>
        <a:p>
          <a:endParaRPr lang="en-AU" sz="1800"/>
        </a:p>
      </dgm:t>
    </dgm:pt>
    <dgm:pt modelId="{30074D67-D676-4185-87AB-AE7214A26EE8}" type="sibTrans" cxnId="{16845B4A-B7C5-474B-9B00-A17CFE186187}">
      <dgm:prSet/>
      <dgm:spPr/>
      <dgm:t>
        <a:bodyPr/>
        <a:lstStyle/>
        <a:p>
          <a:endParaRPr lang="en-AU" sz="1800"/>
        </a:p>
      </dgm:t>
    </dgm:pt>
    <dgm:pt modelId="{D87FE557-609E-4522-A8FD-BA1EFED490E5}" type="pres">
      <dgm:prSet presAssocID="{A419506A-2142-469B-A01C-3433505A1984}" presName="Name0" presStyleCnt="0">
        <dgm:presLayoutVars>
          <dgm:dir/>
          <dgm:animLvl val="lvl"/>
          <dgm:resizeHandles val="exact"/>
        </dgm:presLayoutVars>
      </dgm:prSet>
      <dgm:spPr/>
    </dgm:pt>
    <dgm:pt modelId="{D283F3CF-F0D6-4215-8D6E-812FBBEA1619}" type="pres">
      <dgm:prSet presAssocID="{CBF3C353-701D-4BDE-9219-967FA9D17534}" presName="composite" presStyleCnt="0"/>
      <dgm:spPr/>
    </dgm:pt>
    <dgm:pt modelId="{8692ADDE-6D5B-4CF6-A738-79A9D8DEF9BB}" type="pres">
      <dgm:prSet presAssocID="{CBF3C353-701D-4BDE-9219-967FA9D17534}" presName="parTx" presStyleLbl="alignNode1" presStyleIdx="0" presStyleCnt="3">
        <dgm:presLayoutVars>
          <dgm:chMax val="0"/>
          <dgm:chPref val="0"/>
          <dgm:bulletEnabled val="1"/>
        </dgm:presLayoutVars>
      </dgm:prSet>
      <dgm:spPr/>
    </dgm:pt>
    <dgm:pt modelId="{07B1C222-F82C-41BB-8AB3-EFC675AADF3D}" type="pres">
      <dgm:prSet presAssocID="{CBF3C353-701D-4BDE-9219-967FA9D17534}" presName="desTx" presStyleLbl="alignAccFollowNode1" presStyleIdx="0" presStyleCnt="3">
        <dgm:presLayoutVars>
          <dgm:bulletEnabled val="1"/>
        </dgm:presLayoutVars>
      </dgm:prSet>
      <dgm:spPr/>
    </dgm:pt>
    <dgm:pt modelId="{C81335CD-462F-40B5-98C6-2E87F47E8D72}" type="pres">
      <dgm:prSet presAssocID="{63003A21-3907-4465-889C-7D1580E86C47}" presName="space" presStyleCnt="0"/>
      <dgm:spPr/>
    </dgm:pt>
    <dgm:pt modelId="{CA1996CA-1A21-450D-9394-DC554671DC56}" type="pres">
      <dgm:prSet presAssocID="{53154198-A0CC-4247-86EB-4B28193363BE}" presName="composite" presStyleCnt="0"/>
      <dgm:spPr/>
    </dgm:pt>
    <dgm:pt modelId="{AB1C7FA7-85EC-4BA0-893C-67FB365D83CA}" type="pres">
      <dgm:prSet presAssocID="{53154198-A0CC-4247-86EB-4B28193363BE}" presName="parTx" presStyleLbl="alignNode1" presStyleIdx="1" presStyleCnt="3" custScaleX="119347" custScaleY="154721" custLinFactNeighborX="0" custLinFactNeighborY="-37460">
        <dgm:presLayoutVars>
          <dgm:chMax val="0"/>
          <dgm:chPref val="0"/>
          <dgm:bulletEnabled val="1"/>
        </dgm:presLayoutVars>
      </dgm:prSet>
      <dgm:spPr/>
    </dgm:pt>
    <dgm:pt modelId="{54F2F07F-355F-4B67-99B4-D0EEAE2D257F}" type="pres">
      <dgm:prSet presAssocID="{53154198-A0CC-4247-86EB-4B28193363BE}" presName="desTx" presStyleLbl="alignAccFollowNode1" presStyleIdx="1" presStyleCnt="3" custScaleX="120692" custScaleY="90267" custLinFactNeighborX="0" custLinFactNeighborY="9441">
        <dgm:presLayoutVars>
          <dgm:bulletEnabled val="1"/>
        </dgm:presLayoutVars>
      </dgm:prSet>
      <dgm:spPr/>
    </dgm:pt>
    <dgm:pt modelId="{77739A76-BE46-4A2F-8C6C-C5A9D7C516F8}" type="pres">
      <dgm:prSet presAssocID="{7FFE4F67-BE4A-4E04-80AE-9426E4C69272}" presName="space" presStyleCnt="0"/>
      <dgm:spPr/>
    </dgm:pt>
    <dgm:pt modelId="{F4E389DA-56A6-4BD5-B5B3-DB3532C43B75}" type="pres">
      <dgm:prSet presAssocID="{17C17F09-262C-4153-8689-5DFB10E1587C}" presName="composite" presStyleCnt="0"/>
      <dgm:spPr/>
    </dgm:pt>
    <dgm:pt modelId="{E10D22D4-43B5-4D87-8EF3-842285759B75}" type="pres">
      <dgm:prSet presAssocID="{17C17F09-262C-4153-8689-5DFB10E1587C}" presName="parTx" presStyleLbl="alignNode1" presStyleIdx="2" presStyleCnt="3">
        <dgm:presLayoutVars>
          <dgm:chMax val="0"/>
          <dgm:chPref val="0"/>
          <dgm:bulletEnabled val="1"/>
        </dgm:presLayoutVars>
      </dgm:prSet>
      <dgm:spPr/>
    </dgm:pt>
    <dgm:pt modelId="{24A415C0-C5A0-48FD-8D5A-7B34CDE6E783}" type="pres">
      <dgm:prSet presAssocID="{17C17F09-262C-4153-8689-5DFB10E1587C}" presName="desTx" presStyleLbl="alignAccFollowNode1" presStyleIdx="2" presStyleCnt="3">
        <dgm:presLayoutVars>
          <dgm:bulletEnabled val="1"/>
        </dgm:presLayoutVars>
      </dgm:prSet>
      <dgm:spPr/>
    </dgm:pt>
  </dgm:ptLst>
  <dgm:cxnLst>
    <dgm:cxn modelId="{D49E9C0B-5C8F-4AB3-AC63-A94E993D40DF}" type="presOf" srcId="{01FDD0B0-1BD9-47F0-B1FE-0C3B87B2A25A}" destId="{54F2F07F-355F-4B67-99B4-D0EEAE2D257F}" srcOrd="0" destOrd="0" presId="urn:microsoft.com/office/officeart/2005/8/layout/hList1"/>
    <dgm:cxn modelId="{FAF44F34-C6F0-4D82-9729-48BAE4FAE11C}" srcId="{A419506A-2142-469B-A01C-3433505A1984}" destId="{17C17F09-262C-4153-8689-5DFB10E1587C}" srcOrd="2" destOrd="0" parTransId="{796D86A6-509C-4E1C-91D2-C82872B386CE}" sibTransId="{4C57681D-2964-41E8-9F8A-AC3A5E78920F}"/>
    <dgm:cxn modelId="{960CDB38-4EDA-463C-8F75-FF73CAFB9574}" type="presOf" srcId="{53154198-A0CC-4247-86EB-4B28193363BE}" destId="{AB1C7FA7-85EC-4BA0-893C-67FB365D83CA}" srcOrd="0" destOrd="0" presId="urn:microsoft.com/office/officeart/2005/8/layout/hList1"/>
    <dgm:cxn modelId="{0317285E-00F1-44B1-B3B4-1D853AB47E1C}" srcId="{A419506A-2142-469B-A01C-3433505A1984}" destId="{53154198-A0CC-4247-86EB-4B28193363BE}" srcOrd="1" destOrd="0" parTransId="{0339EAC8-1672-46DF-9801-132E073C9519}" sibTransId="{7FFE4F67-BE4A-4E04-80AE-9426E4C69272}"/>
    <dgm:cxn modelId="{EA345E43-20D5-4795-B216-AFE9D1BC09B2}" type="presOf" srcId="{CBF3C353-701D-4BDE-9219-967FA9D17534}" destId="{8692ADDE-6D5B-4CF6-A738-79A9D8DEF9BB}" srcOrd="0" destOrd="0" presId="urn:microsoft.com/office/officeart/2005/8/layout/hList1"/>
    <dgm:cxn modelId="{F5D8DF63-70B0-49C8-9B7E-5CCBDC763C0E}" type="presOf" srcId="{17C17F09-262C-4153-8689-5DFB10E1587C}" destId="{E10D22D4-43B5-4D87-8EF3-842285759B75}" srcOrd="0" destOrd="0" presId="urn:microsoft.com/office/officeart/2005/8/layout/hList1"/>
    <dgm:cxn modelId="{16845B4A-B7C5-474B-9B00-A17CFE186187}" srcId="{53154198-A0CC-4247-86EB-4B28193363BE}" destId="{8F79D5D2-55F4-4828-8F7B-7E2A39064D5C}" srcOrd="1" destOrd="0" parTransId="{38C75BDF-27F4-4597-AD83-8E896CEEB0E1}" sibTransId="{30074D67-D676-4185-87AB-AE7214A26EE8}"/>
    <dgm:cxn modelId="{CFDEA873-A00C-430A-9921-5DB7D503362C}" srcId="{17C17F09-262C-4153-8689-5DFB10E1587C}" destId="{0A979E19-3991-4593-9B07-FC05A8B45EDE}" srcOrd="0" destOrd="0" parTransId="{F5A5277D-8491-4BCA-98F5-D61B7CC12181}" sibTransId="{1571E246-7BEC-4EEF-94A0-6FBA023B5153}"/>
    <dgm:cxn modelId="{E4A42B75-B123-46D7-BB79-5013CB3B2F7D}" type="presOf" srcId="{A419506A-2142-469B-A01C-3433505A1984}" destId="{D87FE557-609E-4522-A8FD-BA1EFED490E5}" srcOrd="0" destOrd="0" presId="urn:microsoft.com/office/officeart/2005/8/layout/hList1"/>
    <dgm:cxn modelId="{03707D79-7329-4544-B0A7-2277ACAE264A}" type="presOf" srcId="{924D94E8-9520-4F25-B61F-EB6389D53498}" destId="{24A415C0-C5A0-48FD-8D5A-7B34CDE6E783}" srcOrd="0" destOrd="1" presId="urn:microsoft.com/office/officeart/2005/8/layout/hList1"/>
    <dgm:cxn modelId="{CDEB537F-7619-4FC4-88F9-1A95A158BC61}" srcId="{53154198-A0CC-4247-86EB-4B28193363BE}" destId="{01FDD0B0-1BD9-47F0-B1FE-0C3B87B2A25A}" srcOrd="0" destOrd="0" parTransId="{0B2C6D7C-A591-4611-B811-EB4662B08C27}" sibTransId="{82EA78E1-8DDA-4B35-9A6F-AD40FD3C3DEA}"/>
    <dgm:cxn modelId="{2841B1A2-AEBB-4FA3-99D0-5CE73C03F473}" type="presOf" srcId="{8F79D5D2-55F4-4828-8F7B-7E2A39064D5C}" destId="{54F2F07F-355F-4B67-99B4-D0EEAE2D257F}" srcOrd="0" destOrd="1" presId="urn:microsoft.com/office/officeart/2005/8/layout/hList1"/>
    <dgm:cxn modelId="{C6FC04AA-8E5C-4351-9B93-59F3E08DB449}" srcId="{A419506A-2142-469B-A01C-3433505A1984}" destId="{CBF3C353-701D-4BDE-9219-967FA9D17534}" srcOrd="0" destOrd="0" parTransId="{217985D1-294B-4D52-B985-929F97CE7F88}" sibTransId="{63003A21-3907-4465-889C-7D1580E86C47}"/>
    <dgm:cxn modelId="{296507C1-1155-46C6-B16A-5956A9EE6D6D}" type="presOf" srcId="{7F327686-65EE-4596-BB60-6AF4DE07B45B}" destId="{07B1C222-F82C-41BB-8AB3-EFC675AADF3D}" srcOrd="0" destOrd="0" presId="urn:microsoft.com/office/officeart/2005/8/layout/hList1"/>
    <dgm:cxn modelId="{F7B602CB-0D4B-4567-ADFF-1DB6A3D0993D}" srcId="{CBF3C353-701D-4BDE-9219-967FA9D17534}" destId="{7F327686-65EE-4596-BB60-6AF4DE07B45B}" srcOrd="0" destOrd="0" parTransId="{8C0F6B9E-5D49-4144-9D9A-6FBAF94E470F}" sibTransId="{1B098D5A-E014-401A-9D60-5376EDE2EF91}"/>
    <dgm:cxn modelId="{28A860E9-4107-406A-A30C-8A3F4621FD85}" srcId="{17C17F09-262C-4153-8689-5DFB10E1587C}" destId="{924D94E8-9520-4F25-B61F-EB6389D53498}" srcOrd="1" destOrd="0" parTransId="{B707064C-951B-4F38-A1E1-1578DCEE034F}" sibTransId="{FD9F6FFA-CE26-4DCB-97BA-B25E8D358071}"/>
    <dgm:cxn modelId="{85879BED-A243-42A0-AF2B-B4E0B920644E}" type="presOf" srcId="{0A979E19-3991-4593-9B07-FC05A8B45EDE}" destId="{24A415C0-C5A0-48FD-8D5A-7B34CDE6E783}" srcOrd="0" destOrd="0" presId="urn:microsoft.com/office/officeart/2005/8/layout/hList1"/>
    <dgm:cxn modelId="{6DAA469B-AE46-4C8D-A3BD-41019B716342}" type="presParOf" srcId="{D87FE557-609E-4522-A8FD-BA1EFED490E5}" destId="{D283F3CF-F0D6-4215-8D6E-812FBBEA1619}" srcOrd="0" destOrd="0" presId="urn:microsoft.com/office/officeart/2005/8/layout/hList1"/>
    <dgm:cxn modelId="{DFB7B2F0-280C-4448-941C-A5CD9206E784}" type="presParOf" srcId="{D283F3CF-F0D6-4215-8D6E-812FBBEA1619}" destId="{8692ADDE-6D5B-4CF6-A738-79A9D8DEF9BB}" srcOrd="0" destOrd="0" presId="urn:microsoft.com/office/officeart/2005/8/layout/hList1"/>
    <dgm:cxn modelId="{AB1B2B91-EE1C-4FDA-8C0B-294AECA68315}" type="presParOf" srcId="{D283F3CF-F0D6-4215-8D6E-812FBBEA1619}" destId="{07B1C222-F82C-41BB-8AB3-EFC675AADF3D}" srcOrd="1" destOrd="0" presId="urn:microsoft.com/office/officeart/2005/8/layout/hList1"/>
    <dgm:cxn modelId="{899AC77C-F26E-45B2-A405-A1250142EABD}" type="presParOf" srcId="{D87FE557-609E-4522-A8FD-BA1EFED490E5}" destId="{C81335CD-462F-40B5-98C6-2E87F47E8D72}" srcOrd="1" destOrd="0" presId="urn:microsoft.com/office/officeart/2005/8/layout/hList1"/>
    <dgm:cxn modelId="{B4BDBB07-E2BF-49C7-95E3-DD08612911C8}" type="presParOf" srcId="{D87FE557-609E-4522-A8FD-BA1EFED490E5}" destId="{CA1996CA-1A21-450D-9394-DC554671DC56}" srcOrd="2" destOrd="0" presId="urn:microsoft.com/office/officeart/2005/8/layout/hList1"/>
    <dgm:cxn modelId="{A870227E-82A1-47E1-AFC9-C87945D01D3B}" type="presParOf" srcId="{CA1996CA-1A21-450D-9394-DC554671DC56}" destId="{AB1C7FA7-85EC-4BA0-893C-67FB365D83CA}" srcOrd="0" destOrd="0" presId="urn:microsoft.com/office/officeart/2005/8/layout/hList1"/>
    <dgm:cxn modelId="{ABF54754-C3AB-4CD0-8145-B917E27E4AEE}" type="presParOf" srcId="{CA1996CA-1A21-450D-9394-DC554671DC56}" destId="{54F2F07F-355F-4B67-99B4-D0EEAE2D257F}" srcOrd="1" destOrd="0" presId="urn:microsoft.com/office/officeart/2005/8/layout/hList1"/>
    <dgm:cxn modelId="{AAECC02B-B7CB-468D-8966-1AA91DF4F079}" type="presParOf" srcId="{D87FE557-609E-4522-A8FD-BA1EFED490E5}" destId="{77739A76-BE46-4A2F-8C6C-C5A9D7C516F8}" srcOrd="3" destOrd="0" presId="urn:microsoft.com/office/officeart/2005/8/layout/hList1"/>
    <dgm:cxn modelId="{1D83C6A4-1B7D-4BCD-8E09-F35A8FCD09BF}" type="presParOf" srcId="{D87FE557-609E-4522-A8FD-BA1EFED490E5}" destId="{F4E389DA-56A6-4BD5-B5B3-DB3532C43B75}" srcOrd="4" destOrd="0" presId="urn:microsoft.com/office/officeart/2005/8/layout/hList1"/>
    <dgm:cxn modelId="{0C028566-90E6-4402-9BE9-F083608E0F2F}" type="presParOf" srcId="{F4E389DA-56A6-4BD5-B5B3-DB3532C43B75}" destId="{E10D22D4-43B5-4D87-8EF3-842285759B75}" srcOrd="0" destOrd="0" presId="urn:microsoft.com/office/officeart/2005/8/layout/hList1"/>
    <dgm:cxn modelId="{FC4F1249-2040-4977-9342-128BF3D1EBA8}" type="presParOf" srcId="{F4E389DA-56A6-4BD5-B5B3-DB3532C43B75}" destId="{24A415C0-C5A0-48FD-8D5A-7B34CDE6E7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3BB20-C19C-471E-A400-154110E46B36}"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580F521E-1E14-45D6-8361-1A008CE0C105}">
      <dgm:prSet/>
      <dgm:spPr/>
      <dgm:t>
        <a:bodyPr/>
        <a:lstStyle/>
        <a:p>
          <a:pPr>
            <a:spcBef>
              <a:spcPts val="600"/>
            </a:spcBef>
            <a:spcAft>
              <a:spcPts val="600"/>
            </a:spcAft>
          </a:pPr>
          <a:r>
            <a:rPr lang="en-AU" b="0" dirty="0"/>
            <a:t>Unvaccinated employees who have been stood down or on LWOP must be allowed to return to their </a:t>
          </a:r>
          <a:r>
            <a:rPr lang="en-AU" b="1" dirty="0"/>
            <a:t>substantive (old) roles </a:t>
          </a:r>
          <a:r>
            <a:rPr lang="en-AU" b="0" dirty="0"/>
            <a:t>and </a:t>
          </a:r>
          <a:r>
            <a:rPr lang="en-AU" b="1" dirty="0"/>
            <a:t>contracted hours </a:t>
          </a:r>
          <a:r>
            <a:rPr lang="en-AU" b="0" dirty="0"/>
            <a:t>with immediate effect. </a:t>
          </a:r>
          <a:r>
            <a:rPr lang="en-AU" b="1" dirty="0">
              <a:solidFill>
                <a:schemeClr val="accent4"/>
              </a:solidFill>
            </a:rPr>
            <a:t>Consultation may be required.</a:t>
          </a:r>
          <a:endParaRPr lang="en-US" b="1" dirty="0">
            <a:solidFill>
              <a:schemeClr val="accent4"/>
            </a:solidFill>
          </a:endParaRPr>
        </a:p>
      </dgm:t>
    </dgm:pt>
    <dgm:pt modelId="{47B00D31-6804-4BCF-9275-2E1CFFC0E8B1}" type="parTrans" cxnId="{3A99FB19-38B1-4EA6-ACC5-A82DA52534BC}">
      <dgm:prSet/>
      <dgm:spPr/>
      <dgm:t>
        <a:bodyPr/>
        <a:lstStyle/>
        <a:p>
          <a:endParaRPr lang="en-US"/>
        </a:p>
      </dgm:t>
    </dgm:pt>
    <dgm:pt modelId="{EC4AABCD-4C4A-4D79-B261-06E9EF67D673}" type="sibTrans" cxnId="{3A99FB19-38B1-4EA6-ACC5-A82DA52534BC}">
      <dgm:prSet/>
      <dgm:spPr/>
      <dgm:t>
        <a:bodyPr/>
        <a:lstStyle/>
        <a:p>
          <a:endParaRPr lang="en-US"/>
        </a:p>
      </dgm:t>
    </dgm:pt>
    <dgm:pt modelId="{D5654042-1E42-48DA-9757-E03812F08F58}">
      <dgm:prSet/>
      <dgm:spPr/>
      <dgm:t>
        <a:bodyPr/>
        <a:lstStyle/>
        <a:p>
          <a:pPr>
            <a:spcBef>
              <a:spcPts val="600"/>
            </a:spcBef>
            <a:spcAft>
              <a:spcPts val="600"/>
            </a:spcAft>
          </a:pPr>
          <a:r>
            <a:rPr lang="en-AU" b="0" dirty="0"/>
            <a:t>Unvaccinated employees who are on </a:t>
          </a:r>
          <a:r>
            <a:rPr lang="en-AU" b="1" dirty="0"/>
            <a:t>personal/carer’s leave </a:t>
          </a:r>
          <a:r>
            <a:rPr lang="en-AU" b="0" dirty="0"/>
            <a:t>will remain on the duration of their leave as determined by medical advice (medical certificates).  </a:t>
          </a:r>
          <a:r>
            <a:rPr lang="en-AU" b="1" dirty="0">
              <a:solidFill>
                <a:schemeClr val="accent4"/>
              </a:solidFill>
            </a:rPr>
            <a:t>A medical clearance to return to work (fit to work) may be required.</a:t>
          </a:r>
          <a:endParaRPr lang="en-US" b="1" dirty="0">
            <a:solidFill>
              <a:schemeClr val="accent4"/>
            </a:solidFill>
          </a:endParaRPr>
        </a:p>
      </dgm:t>
    </dgm:pt>
    <dgm:pt modelId="{F0AE094A-AAEE-48CC-AF02-A4A1794AE3B3}" type="parTrans" cxnId="{1B1CC4D2-73B9-4C6C-A588-791021DAFE41}">
      <dgm:prSet/>
      <dgm:spPr/>
      <dgm:t>
        <a:bodyPr/>
        <a:lstStyle/>
        <a:p>
          <a:endParaRPr lang="en-US"/>
        </a:p>
      </dgm:t>
    </dgm:pt>
    <dgm:pt modelId="{BF89A554-8B3C-4C39-9C9A-D41242481026}" type="sibTrans" cxnId="{1B1CC4D2-73B9-4C6C-A588-791021DAFE41}">
      <dgm:prSet/>
      <dgm:spPr/>
      <dgm:t>
        <a:bodyPr/>
        <a:lstStyle/>
        <a:p>
          <a:endParaRPr lang="en-US"/>
        </a:p>
      </dgm:t>
    </dgm:pt>
    <dgm:pt modelId="{9B33C675-6E24-4C8A-9406-C507BBFA0283}">
      <dgm:prSet/>
      <dgm:spPr/>
      <dgm:t>
        <a:bodyPr/>
        <a:lstStyle/>
        <a:p>
          <a:pPr>
            <a:spcBef>
              <a:spcPts val="600"/>
            </a:spcBef>
            <a:spcAft>
              <a:spcPts val="600"/>
            </a:spcAft>
          </a:pPr>
          <a:r>
            <a:rPr lang="en-AU" b="0" dirty="0"/>
            <a:t>Employees who are on long service leave (LSL) or annual leave will remain on the specified/agreed period of leave. </a:t>
          </a:r>
          <a:endParaRPr lang="en-US" dirty="0"/>
        </a:p>
      </dgm:t>
    </dgm:pt>
    <dgm:pt modelId="{DA0321EA-3AB1-46C3-9C9B-803F8945F411}" type="parTrans" cxnId="{04B54B99-D37E-4AD9-9F76-27A8CCB708C2}">
      <dgm:prSet/>
      <dgm:spPr/>
      <dgm:t>
        <a:bodyPr/>
        <a:lstStyle/>
        <a:p>
          <a:endParaRPr lang="en-US"/>
        </a:p>
      </dgm:t>
    </dgm:pt>
    <dgm:pt modelId="{19B2AB2A-4F13-4B6E-9979-C82290ADD4E4}" type="sibTrans" cxnId="{04B54B99-D37E-4AD9-9F76-27A8CCB708C2}">
      <dgm:prSet/>
      <dgm:spPr/>
      <dgm:t>
        <a:bodyPr/>
        <a:lstStyle/>
        <a:p>
          <a:endParaRPr lang="en-US"/>
        </a:p>
      </dgm:t>
    </dgm:pt>
    <dgm:pt modelId="{FBF2F58C-4B78-4017-9004-B8749CD2F441}">
      <dgm:prSet/>
      <dgm:spPr/>
      <dgm:t>
        <a:bodyPr/>
        <a:lstStyle/>
        <a:p>
          <a:pPr>
            <a:spcBef>
              <a:spcPts val="600"/>
            </a:spcBef>
            <a:spcAft>
              <a:spcPts val="600"/>
            </a:spcAft>
          </a:pPr>
          <a:r>
            <a:rPr lang="en-AU" b="1"/>
            <a:t>There is no requirement to rehire an employee who has been lawfully terminated (dismissed) during the government mandate.</a:t>
          </a:r>
          <a:endParaRPr lang="en-US" b="1"/>
        </a:p>
      </dgm:t>
    </dgm:pt>
    <dgm:pt modelId="{BF4F49D7-5A68-43DC-9107-7D165791DB4B}" type="parTrans" cxnId="{2B190187-8B68-4940-9F24-A3B5025A1978}">
      <dgm:prSet/>
      <dgm:spPr/>
      <dgm:t>
        <a:bodyPr/>
        <a:lstStyle/>
        <a:p>
          <a:endParaRPr lang="en-US"/>
        </a:p>
      </dgm:t>
    </dgm:pt>
    <dgm:pt modelId="{C824A31F-982B-4A2A-98EB-C81F0CFBA3B1}" type="sibTrans" cxnId="{2B190187-8B68-4940-9F24-A3B5025A1978}">
      <dgm:prSet/>
      <dgm:spPr/>
      <dgm:t>
        <a:bodyPr/>
        <a:lstStyle/>
        <a:p>
          <a:endParaRPr lang="en-US"/>
        </a:p>
      </dgm:t>
    </dgm:pt>
    <dgm:pt modelId="{3A212267-11AC-44A7-AD45-03B5C53C4CE0}">
      <dgm:prSet/>
      <dgm:spPr/>
      <dgm:t>
        <a:bodyPr/>
        <a:lstStyle/>
        <a:p>
          <a:pPr>
            <a:spcBef>
              <a:spcPts val="600"/>
            </a:spcBef>
            <a:spcAft>
              <a:spcPts val="600"/>
            </a:spcAft>
          </a:pPr>
          <a:r>
            <a:rPr lang="en-US" b="0" dirty="0"/>
            <a:t>Update and review relevant policies (i.e. Infectious Diseases Policy/Illness Policy).</a:t>
          </a:r>
        </a:p>
      </dgm:t>
    </dgm:pt>
    <dgm:pt modelId="{4F76D4C2-56B6-46F0-BE4C-F30F10FCA1C0}" type="parTrans" cxnId="{76F61851-EF2E-483A-86F4-8691844ABF69}">
      <dgm:prSet/>
      <dgm:spPr/>
      <dgm:t>
        <a:bodyPr/>
        <a:lstStyle/>
        <a:p>
          <a:endParaRPr lang="en-AU"/>
        </a:p>
      </dgm:t>
    </dgm:pt>
    <dgm:pt modelId="{F37E2AFB-C00C-4BA7-8099-EC295CD06BBA}" type="sibTrans" cxnId="{76F61851-EF2E-483A-86F4-8691844ABF69}">
      <dgm:prSet/>
      <dgm:spPr/>
      <dgm:t>
        <a:bodyPr/>
        <a:lstStyle/>
        <a:p>
          <a:endParaRPr lang="en-AU"/>
        </a:p>
      </dgm:t>
    </dgm:pt>
    <dgm:pt modelId="{64F324E9-C03B-471D-B2B2-2797A696997A}" type="pres">
      <dgm:prSet presAssocID="{5913BB20-C19C-471E-A400-154110E46B36}" presName="linear" presStyleCnt="0">
        <dgm:presLayoutVars>
          <dgm:animLvl val="lvl"/>
          <dgm:resizeHandles val="exact"/>
        </dgm:presLayoutVars>
      </dgm:prSet>
      <dgm:spPr/>
    </dgm:pt>
    <dgm:pt modelId="{5DCC75B9-DA07-412F-BB55-0626C97B66ED}" type="pres">
      <dgm:prSet presAssocID="{580F521E-1E14-45D6-8361-1A008CE0C105}" presName="parentText" presStyleLbl="node1" presStyleIdx="0" presStyleCnt="5">
        <dgm:presLayoutVars>
          <dgm:chMax val="0"/>
          <dgm:bulletEnabled val="1"/>
        </dgm:presLayoutVars>
      </dgm:prSet>
      <dgm:spPr/>
    </dgm:pt>
    <dgm:pt modelId="{C97A5DBA-A3A4-4557-844E-BACA8ABC1531}" type="pres">
      <dgm:prSet presAssocID="{EC4AABCD-4C4A-4D79-B261-06E9EF67D673}" presName="spacer" presStyleCnt="0"/>
      <dgm:spPr/>
    </dgm:pt>
    <dgm:pt modelId="{3F18ED76-446D-41CC-A105-BBB3B47B3D28}" type="pres">
      <dgm:prSet presAssocID="{D5654042-1E42-48DA-9757-E03812F08F58}" presName="parentText" presStyleLbl="node1" presStyleIdx="1" presStyleCnt="5">
        <dgm:presLayoutVars>
          <dgm:chMax val="0"/>
          <dgm:bulletEnabled val="1"/>
        </dgm:presLayoutVars>
      </dgm:prSet>
      <dgm:spPr/>
    </dgm:pt>
    <dgm:pt modelId="{0206E64A-9965-4B52-B026-3A04D5292703}" type="pres">
      <dgm:prSet presAssocID="{BF89A554-8B3C-4C39-9C9A-D41242481026}" presName="spacer" presStyleCnt="0"/>
      <dgm:spPr/>
    </dgm:pt>
    <dgm:pt modelId="{E3F754B1-C800-4D80-9EBA-BE32578722BE}" type="pres">
      <dgm:prSet presAssocID="{9B33C675-6E24-4C8A-9406-C507BBFA0283}" presName="parentText" presStyleLbl="node1" presStyleIdx="2" presStyleCnt="5">
        <dgm:presLayoutVars>
          <dgm:chMax val="0"/>
          <dgm:bulletEnabled val="1"/>
        </dgm:presLayoutVars>
      </dgm:prSet>
      <dgm:spPr/>
    </dgm:pt>
    <dgm:pt modelId="{6D14F9E8-62B2-4294-A169-6CCA1A3657EC}" type="pres">
      <dgm:prSet presAssocID="{19B2AB2A-4F13-4B6E-9979-C82290ADD4E4}" presName="spacer" presStyleCnt="0"/>
      <dgm:spPr/>
    </dgm:pt>
    <dgm:pt modelId="{0BBB1C7D-0FFE-4661-9134-894B13E82FFD}" type="pres">
      <dgm:prSet presAssocID="{FBF2F58C-4B78-4017-9004-B8749CD2F441}" presName="parentText" presStyleLbl="node1" presStyleIdx="3" presStyleCnt="5">
        <dgm:presLayoutVars>
          <dgm:chMax val="0"/>
          <dgm:bulletEnabled val="1"/>
        </dgm:presLayoutVars>
      </dgm:prSet>
      <dgm:spPr/>
    </dgm:pt>
    <dgm:pt modelId="{7270B5EE-1E14-47BB-A6B6-A44789345CF2}" type="pres">
      <dgm:prSet presAssocID="{C824A31F-982B-4A2A-98EB-C81F0CFBA3B1}" presName="spacer" presStyleCnt="0"/>
      <dgm:spPr/>
    </dgm:pt>
    <dgm:pt modelId="{C17F3D4A-28C6-4657-B209-3D606A0C73ED}" type="pres">
      <dgm:prSet presAssocID="{3A212267-11AC-44A7-AD45-03B5C53C4CE0}" presName="parentText" presStyleLbl="node1" presStyleIdx="4" presStyleCnt="5">
        <dgm:presLayoutVars>
          <dgm:chMax val="0"/>
          <dgm:bulletEnabled val="1"/>
        </dgm:presLayoutVars>
      </dgm:prSet>
      <dgm:spPr/>
    </dgm:pt>
  </dgm:ptLst>
  <dgm:cxnLst>
    <dgm:cxn modelId="{3A99FB19-38B1-4EA6-ACC5-A82DA52534BC}" srcId="{5913BB20-C19C-471E-A400-154110E46B36}" destId="{580F521E-1E14-45D6-8361-1A008CE0C105}" srcOrd="0" destOrd="0" parTransId="{47B00D31-6804-4BCF-9275-2E1CFFC0E8B1}" sibTransId="{EC4AABCD-4C4A-4D79-B261-06E9EF67D673}"/>
    <dgm:cxn modelId="{7EAA5E49-E83D-41F9-AC6D-4F84937F5EC1}" type="presOf" srcId="{9B33C675-6E24-4C8A-9406-C507BBFA0283}" destId="{E3F754B1-C800-4D80-9EBA-BE32578722BE}" srcOrd="0" destOrd="0" presId="urn:microsoft.com/office/officeart/2005/8/layout/vList2"/>
    <dgm:cxn modelId="{76F61851-EF2E-483A-86F4-8691844ABF69}" srcId="{5913BB20-C19C-471E-A400-154110E46B36}" destId="{3A212267-11AC-44A7-AD45-03B5C53C4CE0}" srcOrd="4" destOrd="0" parTransId="{4F76D4C2-56B6-46F0-BE4C-F30F10FCA1C0}" sibTransId="{F37E2AFB-C00C-4BA7-8099-EC295CD06BBA}"/>
    <dgm:cxn modelId="{1633F975-4D26-4392-8261-96A7A69A6336}" type="presOf" srcId="{5913BB20-C19C-471E-A400-154110E46B36}" destId="{64F324E9-C03B-471D-B2B2-2797A696997A}" srcOrd="0" destOrd="0" presId="urn:microsoft.com/office/officeart/2005/8/layout/vList2"/>
    <dgm:cxn modelId="{2B190187-8B68-4940-9F24-A3B5025A1978}" srcId="{5913BB20-C19C-471E-A400-154110E46B36}" destId="{FBF2F58C-4B78-4017-9004-B8749CD2F441}" srcOrd="3" destOrd="0" parTransId="{BF4F49D7-5A68-43DC-9107-7D165791DB4B}" sibTransId="{C824A31F-982B-4A2A-98EB-C81F0CFBA3B1}"/>
    <dgm:cxn modelId="{5FDD368D-548E-4023-8814-198F01C729C3}" type="presOf" srcId="{3A212267-11AC-44A7-AD45-03B5C53C4CE0}" destId="{C17F3D4A-28C6-4657-B209-3D606A0C73ED}" srcOrd="0" destOrd="0" presId="urn:microsoft.com/office/officeart/2005/8/layout/vList2"/>
    <dgm:cxn modelId="{04B54B99-D37E-4AD9-9F76-27A8CCB708C2}" srcId="{5913BB20-C19C-471E-A400-154110E46B36}" destId="{9B33C675-6E24-4C8A-9406-C507BBFA0283}" srcOrd="2" destOrd="0" parTransId="{DA0321EA-3AB1-46C3-9C9B-803F8945F411}" sibTransId="{19B2AB2A-4F13-4B6E-9979-C82290ADD4E4}"/>
    <dgm:cxn modelId="{93EF84C1-9DB3-4F99-8FD0-FD388313618D}" type="presOf" srcId="{D5654042-1E42-48DA-9757-E03812F08F58}" destId="{3F18ED76-446D-41CC-A105-BBB3B47B3D28}" srcOrd="0" destOrd="0" presId="urn:microsoft.com/office/officeart/2005/8/layout/vList2"/>
    <dgm:cxn modelId="{1B1CC4D2-73B9-4C6C-A588-791021DAFE41}" srcId="{5913BB20-C19C-471E-A400-154110E46B36}" destId="{D5654042-1E42-48DA-9757-E03812F08F58}" srcOrd="1" destOrd="0" parTransId="{F0AE094A-AAEE-48CC-AF02-A4A1794AE3B3}" sibTransId="{BF89A554-8B3C-4C39-9C9A-D41242481026}"/>
    <dgm:cxn modelId="{BA7030E3-E8DB-47AE-AFB9-717024EFEAA6}" type="presOf" srcId="{FBF2F58C-4B78-4017-9004-B8749CD2F441}" destId="{0BBB1C7D-0FFE-4661-9134-894B13E82FFD}" srcOrd="0" destOrd="0" presId="urn:microsoft.com/office/officeart/2005/8/layout/vList2"/>
    <dgm:cxn modelId="{7E0C2EE9-C387-4117-BB53-CF0BFADF4977}" type="presOf" srcId="{580F521E-1E14-45D6-8361-1A008CE0C105}" destId="{5DCC75B9-DA07-412F-BB55-0626C97B66ED}" srcOrd="0" destOrd="0" presId="urn:microsoft.com/office/officeart/2005/8/layout/vList2"/>
    <dgm:cxn modelId="{A5A4C5E1-7FD2-4E8A-BDF5-91F47B48BF4F}" type="presParOf" srcId="{64F324E9-C03B-471D-B2B2-2797A696997A}" destId="{5DCC75B9-DA07-412F-BB55-0626C97B66ED}" srcOrd="0" destOrd="0" presId="urn:microsoft.com/office/officeart/2005/8/layout/vList2"/>
    <dgm:cxn modelId="{6D49D7AB-116C-4168-8114-FE8535D203FB}" type="presParOf" srcId="{64F324E9-C03B-471D-B2B2-2797A696997A}" destId="{C97A5DBA-A3A4-4557-844E-BACA8ABC1531}" srcOrd="1" destOrd="0" presId="urn:microsoft.com/office/officeart/2005/8/layout/vList2"/>
    <dgm:cxn modelId="{6FFADE8A-87B3-4B33-988A-B8A39C3694B6}" type="presParOf" srcId="{64F324E9-C03B-471D-B2B2-2797A696997A}" destId="{3F18ED76-446D-41CC-A105-BBB3B47B3D28}" srcOrd="2" destOrd="0" presId="urn:microsoft.com/office/officeart/2005/8/layout/vList2"/>
    <dgm:cxn modelId="{0B134D9F-4C72-4470-8EF6-4E5628296148}" type="presParOf" srcId="{64F324E9-C03B-471D-B2B2-2797A696997A}" destId="{0206E64A-9965-4B52-B026-3A04D5292703}" srcOrd="3" destOrd="0" presId="urn:microsoft.com/office/officeart/2005/8/layout/vList2"/>
    <dgm:cxn modelId="{27792319-4560-40F2-BE71-C0CCA2F60541}" type="presParOf" srcId="{64F324E9-C03B-471D-B2B2-2797A696997A}" destId="{E3F754B1-C800-4D80-9EBA-BE32578722BE}" srcOrd="4" destOrd="0" presId="urn:microsoft.com/office/officeart/2005/8/layout/vList2"/>
    <dgm:cxn modelId="{2F1405D2-245D-41A6-82CB-D575DCF7351A}" type="presParOf" srcId="{64F324E9-C03B-471D-B2B2-2797A696997A}" destId="{6D14F9E8-62B2-4294-A169-6CCA1A3657EC}" srcOrd="5" destOrd="0" presId="urn:microsoft.com/office/officeart/2005/8/layout/vList2"/>
    <dgm:cxn modelId="{5CC69F3A-2A81-4066-9DD3-73BC43BEAD2D}" type="presParOf" srcId="{64F324E9-C03B-471D-B2B2-2797A696997A}" destId="{0BBB1C7D-0FFE-4661-9134-894B13E82FFD}" srcOrd="6" destOrd="0" presId="urn:microsoft.com/office/officeart/2005/8/layout/vList2"/>
    <dgm:cxn modelId="{6448A6FA-5F04-4CA4-83A2-3F6A704C74DC}" type="presParOf" srcId="{64F324E9-C03B-471D-B2B2-2797A696997A}" destId="{7270B5EE-1E14-47BB-A6B6-A44789345CF2}" srcOrd="7" destOrd="0" presId="urn:microsoft.com/office/officeart/2005/8/layout/vList2"/>
    <dgm:cxn modelId="{39AC0180-A578-45A4-AE2F-25F705413F85}" type="presParOf" srcId="{64F324E9-C03B-471D-B2B2-2797A696997A}" destId="{C17F3D4A-28C6-4657-B209-3D606A0C73E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A7E25-2C32-4376-B471-E3342FB300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80BAA746-9DAF-44F3-8030-F3BAABCCEFCA}">
      <dgm:prSet phldrT="[Text]" custT="1"/>
      <dgm:spPr/>
      <dgm:t>
        <a:bodyPr/>
        <a:lstStyle/>
        <a:p>
          <a:pPr>
            <a:buFont typeface="Arial" panose="020B0604020202020204" pitchFamily="34" charset="0"/>
            <a:buChar char="•"/>
          </a:pPr>
          <a:r>
            <a:rPr lang="en-US" sz="1600" b="1" i="0">
              <a:effectLst/>
              <a:latin typeface="+mn-lt"/>
            </a:rPr>
            <a:t>Tier 1 work – likely to be reasonable</a:t>
          </a:r>
          <a:endParaRPr lang="en-AU" sz="1600">
            <a:latin typeface="+mn-lt"/>
          </a:endParaRPr>
        </a:p>
      </dgm:t>
    </dgm:pt>
    <dgm:pt modelId="{4CC0AE89-6E72-4110-BFC1-EF9F6E1AB40F}" type="parTrans" cxnId="{1F4807B4-C5A0-4DEB-BBCC-FBBB40C072F2}">
      <dgm:prSet/>
      <dgm:spPr/>
      <dgm:t>
        <a:bodyPr/>
        <a:lstStyle/>
        <a:p>
          <a:endParaRPr lang="en-AU" sz="1400"/>
        </a:p>
      </dgm:t>
    </dgm:pt>
    <dgm:pt modelId="{234FEF1E-673C-4385-82CC-65B3162BEDB8}" type="sibTrans" cxnId="{1F4807B4-C5A0-4DEB-BBCC-FBBB40C072F2}">
      <dgm:prSet/>
      <dgm:spPr/>
      <dgm:t>
        <a:bodyPr/>
        <a:lstStyle/>
        <a:p>
          <a:endParaRPr lang="en-AU" sz="1400"/>
        </a:p>
      </dgm:t>
    </dgm:pt>
    <dgm:pt modelId="{757DB93B-F754-42E3-A773-CF362CD33C41}">
      <dgm:prSet custT="1"/>
      <dgm:spPr/>
      <dgm:t>
        <a:bodyPr/>
        <a:lstStyle/>
        <a:p>
          <a:r>
            <a:rPr lang="en-US" sz="1600" b="1" i="0">
              <a:effectLst/>
              <a:latin typeface="+mn-lt"/>
            </a:rPr>
            <a:t>Tier 2 work – likely to be reasonable</a:t>
          </a:r>
          <a:endParaRPr lang="en-US" sz="1600" b="0" i="0">
            <a:effectLst/>
            <a:latin typeface="+mn-lt"/>
          </a:endParaRPr>
        </a:p>
      </dgm:t>
    </dgm:pt>
    <dgm:pt modelId="{DB238900-8A8B-4DA8-BBD0-63645F0A69BA}" type="parTrans" cxnId="{BF8FE1C7-6575-446F-8129-A41C2BA5231D}">
      <dgm:prSet/>
      <dgm:spPr/>
      <dgm:t>
        <a:bodyPr/>
        <a:lstStyle/>
        <a:p>
          <a:endParaRPr lang="en-AU" sz="1400"/>
        </a:p>
      </dgm:t>
    </dgm:pt>
    <dgm:pt modelId="{60242D6C-37D0-4F59-AE96-A1C103B5D608}" type="sibTrans" cxnId="{BF8FE1C7-6575-446F-8129-A41C2BA5231D}">
      <dgm:prSet/>
      <dgm:spPr/>
      <dgm:t>
        <a:bodyPr/>
        <a:lstStyle/>
        <a:p>
          <a:endParaRPr lang="en-AU" sz="1400"/>
        </a:p>
      </dgm:t>
    </dgm:pt>
    <dgm:pt modelId="{1A994789-6F46-403E-B3AA-AD5DF62800DB}">
      <dgm:prSet custT="1"/>
      <dgm:spPr/>
      <dgm:t>
        <a:bodyPr/>
        <a:lstStyle/>
        <a:p>
          <a:r>
            <a:rPr lang="en-US" sz="1600" b="1" i="0" dirty="0">
              <a:effectLst/>
              <a:latin typeface="+mn-lt"/>
            </a:rPr>
            <a:t>Tier 3 work – depends on the levels of community transmission</a:t>
          </a:r>
          <a:endParaRPr lang="en-US" sz="1600" b="0" i="0" dirty="0">
            <a:effectLst/>
            <a:latin typeface="+mn-lt"/>
          </a:endParaRPr>
        </a:p>
      </dgm:t>
    </dgm:pt>
    <dgm:pt modelId="{23422168-A4D5-4F6F-9CF4-3CC7DD398B32}" type="parTrans" cxnId="{09F5357F-C875-4192-BFFE-F3A7FE297574}">
      <dgm:prSet/>
      <dgm:spPr/>
      <dgm:t>
        <a:bodyPr/>
        <a:lstStyle/>
        <a:p>
          <a:endParaRPr lang="en-AU" sz="1400"/>
        </a:p>
      </dgm:t>
    </dgm:pt>
    <dgm:pt modelId="{784C3916-8963-432B-9084-879F776B55D2}" type="sibTrans" cxnId="{09F5357F-C875-4192-BFFE-F3A7FE297574}">
      <dgm:prSet/>
      <dgm:spPr/>
      <dgm:t>
        <a:bodyPr/>
        <a:lstStyle/>
        <a:p>
          <a:endParaRPr lang="en-AU" sz="1400"/>
        </a:p>
      </dgm:t>
    </dgm:pt>
    <dgm:pt modelId="{0DAE9817-0391-4F1C-8027-9A8E99F761DA}">
      <dgm:prSet custT="1"/>
      <dgm:spPr/>
      <dgm:t>
        <a:bodyPr/>
        <a:lstStyle/>
        <a:p>
          <a:r>
            <a:rPr lang="en-US" sz="1600" b="1" i="0">
              <a:effectLst/>
              <a:latin typeface="+mn-lt"/>
            </a:rPr>
            <a:t>Tier 4 work – unlikely to be reasonable (not recommended</a:t>
          </a:r>
          <a:r>
            <a:rPr lang="en-US" sz="1400" b="1" i="0">
              <a:effectLst/>
              <a:latin typeface="+mn-lt"/>
            </a:rPr>
            <a:t>)</a:t>
          </a:r>
          <a:endParaRPr lang="en-US" sz="1400" b="0" i="0">
            <a:effectLst/>
            <a:latin typeface="+mn-lt"/>
          </a:endParaRPr>
        </a:p>
      </dgm:t>
    </dgm:pt>
    <dgm:pt modelId="{521B8AD3-70C1-4780-91D9-C0C20F2F9165}" type="parTrans" cxnId="{3F77C2C1-B8E5-434C-B65C-211736EA7B8E}">
      <dgm:prSet/>
      <dgm:spPr/>
      <dgm:t>
        <a:bodyPr/>
        <a:lstStyle/>
        <a:p>
          <a:endParaRPr lang="en-AU" sz="1400"/>
        </a:p>
      </dgm:t>
    </dgm:pt>
    <dgm:pt modelId="{BC205D2B-13B3-4BF1-8BD6-95E6824F4EAF}" type="sibTrans" cxnId="{3F77C2C1-B8E5-434C-B65C-211736EA7B8E}">
      <dgm:prSet/>
      <dgm:spPr/>
      <dgm:t>
        <a:bodyPr/>
        <a:lstStyle/>
        <a:p>
          <a:endParaRPr lang="en-AU" sz="1400"/>
        </a:p>
      </dgm:t>
    </dgm:pt>
    <dgm:pt modelId="{36E1A5DB-0C4E-4321-A3D6-F383084A607D}">
      <dgm:prSet phldrT="[Text]" custT="1"/>
      <dgm:spPr/>
      <dgm:t>
        <a:bodyPr/>
        <a:lstStyle/>
        <a:p>
          <a:pPr>
            <a:spcBef>
              <a:spcPts val="600"/>
            </a:spcBef>
            <a:spcAft>
              <a:spcPts val="600"/>
            </a:spcAft>
            <a:buFont typeface="Arial" panose="020B0604020202020204" pitchFamily="34" charset="0"/>
            <a:buChar char="•"/>
          </a:pPr>
          <a:r>
            <a:rPr lang="en-US" sz="1600" b="0" i="0" dirty="0">
              <a:effectLst/>
              <a:latin typeface="+mn-lt"/>
            </a:rPr>
            <a:t>Required as part of their duties to interact with people with an increased risk of being infected with COVID-19 (for example, employees working in quarantine or border control).</a:t>
          </a:r>
          <a:endParaRPr lang="en-AU" sz="1600" dirty="0">
            <a:latin typeface="+mn-lt"/>
          </a:endParaRPr>
        </a:p>
      </dgm:t>
    </dgm:pt>
    <dgm:pt modelId="{7E734340-35E3-41BE-A427-BEA1CC6AF31C}" type="parTrans" cxnId="{BADE7CA8-9626-460B-9CE5-7830F23B386B}">
      <dgm:prSet/>
      <dgm:spPr/>
      <dgm:t>
        <a:bodyPr/>
        <a:lstStyle/>
        <a:p>
          <a:endParaRPr lang="en-AU"/>
        </a:p>
      </dgm:t>
    </dgm:pt>
    <dgm:pt modelId="{EFBDDDE7-FA81-40EB-AAB8-B0CEF7F7C0DE}" type="sibTrans" cxnId="{BADE7CA8-9626-460B-9CE5-7830F23B386B}">
      <dgm:prSet/>
      <dgm:spPr/>
      <dgm:t>
        <a:bodyPr/>
        <a:lstStyle/>
        <a:p>
          <a:endParaRPr lang="en-AU"/>
        </a:p>
      </dgm:t>
    </dgm:pt>
    <dgm:pt modelId="{DD669ADB-A24A-4ABC-B7AA-69BED1C11494}">
      <dgm:prSet custT="1"/>
      <dgm:spPr/>
      <dgm:t>
        <a:bodyPr/>
        <a:lstStyle/>
        <a:p>
          <a:pPr>
            <a:spcBef>
              <a:spcPts val="600"/>
            </a:spcBef>
            <a:spcAft>
              <a:spcPts val="600"/>
            </a:spcAft>
          </a:pPr>
          <a:r>
            <a:rPr lang="en-US" sz="1600" b="0" i="0" dirty="0">
              <a:solidFill>
                <a:schemeClr val="tx1"/>
              </a:solidFill>
              <a:effectLst/>
              <a:latin typeface="+mn-lt"/>
            </a:rPr>
            <a:t>Required to have close contact with people who are particularly vulnerable to the health impacts of COVID-19 (for example, employees working in health care, early childhood or aged care).</a:t>
          </a:r>
        </a:p>
      </dgm:t>
    </dgm:pt>
    <dgm:pt modelId="{0F6628C6-A3D8-4B88-B39B-2E972F381DE5}" type="parTrans" cxnId="{9CB8AC36-AA97-444E-840B-667ABE84C33C}">
      <dgm:prSet/>
      <dgm:spPr/>
      <dgm:t>
        <a:bodyPr/>
        <a:lstStyle/>
        <a:p>
          <a:endParaRPr lang="en-AU"/>
        </a:p>
      </dgm:t>
    </dgm:pt>
    <dgm:pt modelId="{5232639E-09CE-4406-96AA-9F706C8349A9}" type="sibTrans" cxnId="{9CB8AC36-AA97-444E-840B-667ABE84C33C}">
      <dgm:prSet/>
      <dgm:spPr/>
      <dgm:t>
        <a:bodyPr/>
        <a:lstStyle/>
        <a:p>
          <a:endParaRPr lang="en-AU"/>
        </a:p>
      </dgm:t>
    </dgm:pt>
    <dgm:pt modelId="{7050B2CF-90D1-4DCC-9AAE-9159EAD801E6}">
      <dgm:prSet custT="1"/>
      <dgm:spPr/>
      <dgm:t>
        <a:bodyPr/>
        <a:lstStyle/>
        <a:p>
          <a:pPr>
            <a:spcBef>
              <a:spcPts val="600"/>
            </a:spcBef>
            <a:spcAft>
              <a:spcPts val="600"/>
            </a:spcAft>
          </a:pPr>
          <a:r>
            <a:rPr lang="en-US" sz="1600" b="0" i="0" dirty="0">
              <a:effectLst/>
              <a:latin typeface="+mn-lt"/>
            </a:rPr>
            <a:t>Likely interaction between employees and other people such as customers, other employees or the public in the normal course of employment (e.g., retail).</a:t>
          </a:r>
        </a:p>
      </dgm:t>
    </dgm:pt>
    <dgm:pt modelId="{6B4DC9F4-94B4-4283-B20B-77F50F787674}" type="parTrans" cxnId="{B5970676-21E2-4DF9-B28E-0D5536FEF283}">
      <dgm:prSet/>
      <dgm:spPr/>
      <dgm:t>
        <a:bodyPr/>
        <a:lstStyle/>
        <a:p>
          <a:endParaRPr lang="en-AU"/>
        </a:p>
      </dgm:t>
    </dgm:pt>
    <dgm:pt modelId="{63264E30-0AFB-4AF8-954E-9F4C68CE24DF}" type="sibTrans" cxnId="{B5970676-21E2-4DF9-B28E-0D5536FEF283}">
      <dgm:prSet/>
      <dgm:spPr/>
      <dgm:t>
        <a:bodyPr/>
        <a:lstStyle/>
        <a:p>
          <a:endParaRPr lang="en-AU"/>
        </a:p>
      </dgm:t>
    </dgm:pt>
    <dgm:pt modelId="{DED78189-8ABD-46B7-9F88-96E37F41C14B}">
      <dgm:prSet custT="1"/>
      <dgm:spPr/>
      <dgm:t>
        <a:bodyPr/>
        <a:lstStyle/>
        <a:p>
          <a:pPr>
            <a:spcBef>
              <a:spcPts val="600"/>
            </a:spcBef>
            <a:spcAft>
              <a:spcPts val="600"/>
            </a:spcAft>
          </a:pPr>
          <a:r>
            <a:rPr lang="en-US" sz="1600" b="0" i="0" dirty="0">
              <a:effectLst/>
              <a:latin typeface="+mn-lt"/>
            </a:rPr>
            <a:t>Minimal face-to-face interaction as part of their normal employment duties (for example, where they are working from home) (e.g., office workers).</a:t>
          </a:r>
        </a:p>
      </dgm:t>
    </dgm:pt>
    <dgm:pt modelId="{15199EB0-0A39-405B-BE95-18E88B3AACBB}" type="parTrans" cxnId="{FD170B58-F2C0-4307-A21B-B5DC61B32B9E}">
      <dgm:prSet/>
      <dgm:spPr/>
      <dgm:t>
        <a:bodyPr/>
        <a:lstStyle/>
        <a:p>
          <a:endParaRPr lang="en-AU"/>
        </a:p>
      </dgm:t>
    </dgm:pt>
    <dgm:pt modelId="{1DF08BDD-3666-4A6F-94E1-E3488E8A221E}" type="sibTrans" cxnId="{FD170B58-F2C0-4307-A21B-B5DC61B32B9E}">
      <dgm:prSet/>
      <dgm:spPr/>
      <dgm:t>
        <a:bodyPr/>
        <a:lstStyle/>
        <a:p>
          <a:endParaRPr lang="en-AU"/>
        </a:p>
      </dgm:t>
    </dgm:pt>
    <dgm:pt modelId="{92275F09-BF67-4378-B6EA-4D34F929D1BB}" type="pres">
      <dgm:prSet presAssocID="{898A7E25-2C32-4376-B471-E3342FB300B6}" presName="linear" presStyleCnt="0">
        <dgm:presLayoutVars>
          <dgm:dir/>
          <dgm:animLvl val="lvl"/>
          <dgm:resizeHandles val="exact"/>
        </dgm:presLayoutVars>
      </dgm:prSet>
      <dgm:spPr/>
    </dgm:pt>
    <dgm:pt modelId="{CE7C9228-A195-41AC-9AB6-DBC4A7122302}" type="pres">
      <dgm:prSet presAssocID="{80BAA746-9DAF-44F3-8030-F3BAABCCEFCA}" presName="parentLin" presStyleCnt="0"/>
      <dgm:spPr/>
    </dgm:pt>
    <dgm:pt modelId="{EC772740-A94C-48E2-9EB4-3020800CAAB5}" type="pres">
      <dgm:prSet presAssocID="{80BAA746-9DAF-44F3-8030-F3BAABCCEFCA}" presName="parentLeftMargin" presStyleLbl="node1" presStyleIdx="0" presStyleCnt="4"/>
      <dgm:spPr/>
    </dgm:pt>
    <dgm:pt modelId="{94B04154-90C6-4362-AD23-C00A8A0410FC}" type="pres">
      <dgm:prSet presAssocID="{80BAA746-9DAF-44F3-8030-F3BAABCCEFCA}" presName="parentText" presStyleLbl="node1" presStyleIdx="0" presStyleCnt="4">
        <dgm:presLayoutVars>
          <dgm:chMax val="0"/>
          <dgm:bulletEnabled val="1"/>
        </dgm:presLayoutVars>
      </dgm:prSet>
      <dgm:spPr/>
    </dgm:pt>
    <dgm:pt modelId="{9C1299B7-0B9C-4B42-8B34-35AB7D3DDC45}" type="pres">
      <dgm:prSet presAssocID="{80BAA746-9DAF-44F3-8030-F3BAABCCEFCA}" presName="negativeSpace" presStyleCnt="0"/>
      <dgm:spPr/>
    </dgm:pt>
    <dgm:pt modelId="{22EF0B62-D6C2-4C66-B82D-7243230679A9}" type="pres">
      <dgm:prSet presAssocID="{80BAA746-9DAF-44F3-8030-F3BAABCCEFCA}" presName="childText" presStyleLbl="conFgAcc1" presStyleIdx="0" presStyleCnt="4">
        <dgm:presLayoutVars>
          <dgm:bulletEnabled val="1"/>
        </dgm:presLayoutVars>
      </dgm:prSet>
      <dgm:spPr/>
    </dgm:pt>
    <dgm:pt modelId="{54517D42-670C-4BC3-A005-DD0BE4933D08}" type="pres">
      <dgm:prSet presAssocID="{234FEF1E-673C-4385-82CC-65B3162BEDB8}" presName="spaceBetweenRectangles" presStyleCnt="0"/>
      <dgm:spPr/>
    </dgm:pt>
    <dgm:pt modelId="{AD7CC9E0-C0A7-4876-B8EF-B1829D220730}" type="pres">
      <dgm:prSet presAssocID="{757DB93B-F754-42E3-A773-CF362CD33C41}" presName="parentLin" presStyleCnt="0"/>
      <dgm:spPr/>
    </dgm:pt>
    <dgm:pt modelId="{8D489431-8A4D-4D09-BD54-058F0A589B38}" type="pres">
      <dgm:prSet presAssocID="{757DB93B-F754-42E3-A773-CF362CD33C41}" presName="parentLeftMargin" presStyleLbl="node1" presStyleIdx="0" presStyleCnt="4"/>
      <dgm:spPr/>
    </dgm:pt>
    <dgm:pt modelId="{279E4BDF-00FF-45DE-B5D6-93E3C1C8FDD3}" type="pres">
      <dgm:prSet presAssocID="{757DB93B-F754-42E3-A773-CF362CD33C41}" presName="parentText" presStyleLbl="node1" presStyleIdx="1" presStyleCnt="4">
        <dgm:presLayoutVars>
          <dgm:chMax val="0"/>
          <dgm:bulletEnabled val="1"/>
        </dgm:presLayoutVars>
      </dgm:prSet>
      <dgm:spPr/>
    </dgm:pt>
    <dgm:pt modelId="{FF497A6C-ED02-4DD4-90CB-A28FA93D1831}" type="pres">
      <dgm:prSet presAssocID="{757DB93B-F754-42E3-A773-CF362CD33C41}" presName="negativeSpace" presStyleCnt="0"/>
      <dgm:spPr/>
    </dgm:pt>
    <dgm:pt modelId="{FC312C9D-32BB-4915-9428-D066BC5D5F7E}" type="pres">
      <dgm:prSet presAssocID="{757DB93B-F754-42E3-A773-CF362CD33C41}" presName="childText" presStyleLbl="conFgAcc1" presStyleIdx="1" presStyleCnt="4">
        <dgm:presLayoutVars>
          <dgm:bulletEnabled val="1"/>
        </dgm:presLayoutVars>
      </dgm:prSet>
      <dgm:spPr/>
    </dgm:pt>
    <dgm:pt modelId="{5B708B34-8642-4DC3-B6C0-C65C6FA422AA}" type="pres">
      <dgm:prSet presAssocID="{60242D6C-37D0-4F59-AE96-A1C103B5D608}" presName="spaceBetweenRectangles" presStyleCnt="0"/>
      <dgm:spPr/>
    </dgm:pt>
    <dgm:pt modelId="{45093987-6FE6-4DAF-B79A-7240A5F87A7E}" type="pres">
      <dgm:prSet presAssocID="{1A994789-6F46-403E-B3AA-AD5DF62800DB}" presName="parentLin" presStyleCnt="0"/>
      <dgm:spPr/>
    </dgm:pt>
    <dgm:pt modelId="{0147A178-E015-4466-B7D8-29B93C7D1AB1}" type="pres">
      <dgm:prSet presAssocID="{1A994789-6F46-403E-B3AA-AD5DF62800DB}" presName="parentLeftMargin" presStyleLbl="node1" presStyleIdx="1" presStyleCnt="4"/>
      <dgm:spPr/>
    </dgm:pt>
    <dgm:pt modelId="{CE8B837E-093C-4E28-B7D7-40A2756A31B8}" type="pres">
      <dgm:prSet presAssocID="{1A994789-6F46-403E-B3AA-AD5DF62800DB}" presName="parentText" presStyleLbl="node1" presStyleIdx="2" presStyleCnt="4" custScaleX="99732" custScaleY="123698">
        <dgm:presLayoutVars>
          <dgm:chMax val="0"/>
          <dgm:bulletEnabled val="1"/>
        </dgm:presLayoutVars>
      </dgm:prSet>
      <dgm:spPr/>
    </dgm:pt>
    <dgm:pt modelId="{78782972-00D5-4B0C-8916-8F540C7E0BF2}" type="pres">
      <dgm:prSet presAssocID="{1A994789-6F46-403E-B3AA-AD5DF62800DB}" presName="negativeSpace" presStyleCnt="0"/>
      <dgm:spPr/>
    </dgm:pt>
    <dgm:pt modelId="{D575F92F-4D4A-4558-B5A5-11D69BFDA131}" type="pres">
      <dgm:prSet presAssocID="{1A994789-6F46-403E-B3AA-AD5DF62800DB}" presName="childText" presStyleLbl="conFgAcc1" presStyleIdx="2" presStyleCnt="4">
        <dgm:presLayoutVars>
          <dgm:bulletEnabled val="1"/>
        </dgm:presLayoutVars>
      </dgm:prSet>
      <dgm:spPr/>
    </dgm:pt>
    <dgm:pt modelId="{EDA24B51-3E4B-44DF-93D5-D187E32BF83D}" type="pres">
      <dgm:prSet presAssocID="{784C3916-8963-432B-9084-879F776B55D2}" presName="spaceBetweenRectangles" presStyleCnt="0"/>
      <dgm:spPr/>
    </dgm:pt>
    <dgm:pt modelId="{19CE5905-DD4E-4BE6-8668-597230B27097}" type="pres">
      <dgm:prSet presAssocID="{0DAE9817-0391-4F1C-8027-9A8E99F761DA}" presName="parentLin" presStyleCnt="0"/>
      <dgm:spPr/>
    </dgm:pt>
    <dgm:pt modelId="{8721525F-BE6D-42C5-B649-BCEC90789A32}" type="pres">
      <dgm:prSet presAssocID="{0DAE9817-0391-4F1C-8027-9A8E99F761DA}" presName="parentLeftMargin" presStyleLbl="node1" presStyleIdx="2" presStyleCnt="4"/>
      <dgm:spPr/>
    </dgm:pt>
    <dgm:pt modelId="{FC0BE69F-822F-47A7-9C9C-FD9C280B6D3E}" type="pres">
      <dgm:prSet presAssocID="{0DAE9817-0391-4F1C-8027-9A8E99F761DA}" presName="parentText" presStyleLbl="node1" presStyleIdx="3" presStyleCnt="4">
        <dgm:presLayoutVars>
          <dgm:chMax val="0"/>
          <dgm:bulletEnabled val="1"/>
        </dgm:presLayoutVars>
      </dgm:prSet>
      <dgm:spPr/>
    </dgm:pt>
    <dgm:pt modelId="{EFAC3582-5CF0-4DAC-91E6-B53594CD6F24}" type="pres">
      <dgm:prSet presAssocID="{0DAE9817-0391-4F1C-8027-9A8E99F761DA}" presName="negativeSpace" presStyleCnt="0"/>
      <dgm:spPr/>
    </dgm:pt>
    <dgm:pt modelId="{77670017-7991-4856-BF9C-DFCDD3D25B2C}" type="pres">
      <dgm:prSet presAssocID="{0DAE9817-0391-4F1C-8027-9A8E99F761DA}" presName="childText" presStyleLbl="conFgAcc1" presStyleIdx="3" presStyleCnt="4">
        <dgm:presLayoutVars>
          <dgm:bulletEnabled val="1"/>
        </dgm:presLayoutVars>
      </dgm:prSet>
      <dgm:spPr/>
    </dgm:pt>
  </dgm:ptLst>
  <dgm:cxnLst>
    <dgm:cxn modelId="{32C08015-43AD-4ABC-858B-4FBCEC582258}" type="presOf" srcId="{1A994789-6F46-403E-B3AA-AD5DF62800DB}" destId="{CE8B837E-093C-4E28-B7D7-40A2756A31B8}" srcOrd="1" destOrd="0" presId="urn:microsoft.com/office/officeart/2005/8/layout/list1"/>
    <dgm:cxn modelId="{02FEC81B-D3F8-4F3A-9755-1C89E2C4B9EB}" type="presOf" srcId="{DED78189-8ABD-46B7-9F88-96E37F41C14B}" destId="{77670017-7991-4856-BF9C-DFCDD3D25B2C}" srcOrd="0" destOrd="0" presId="urn:microsoft.com/office/officeart/2005/8/layout/list1"/>
    <dgm:cxn modelId="{9CB8AC36-AA97-444E-840B-667ABE84C33C}" srcId="{757DB93B-F754-42E3-A773-CF362CD33C41}" destId="{DD669ADB-A24A-4ABC-B7AA-69BED1C11494}" srcOrd="0" destOrd="0" parTransId="{0F6628C6-A3D8-4B88-B39B-2E972F381DE5}" sibTransId="{5232639E-09CE-4406-96AA-9F706C8349A9}"/>
    <dgm:cxn modelId="{0BD30968-623D-4210-A73A-FF213CC9EC71}" type="presOf" srcId="{757DB93B-F754-42E3-A773-CF362CD33C41}" destId="{8D489431-8A4D-4D09-BD54-058F0A589B38}" srcOrd="0" destOrd="0" presId="urn:microsoft.com/office/officeart/2005/8/layout/list1"/>
    <dgm:cxn modelId="{DC71166E-D5B1-4E8A-8FA7-4C28336E3209}" type="presOf" srcId="{DD669ADB-A24A-4ABC-B7AA-69BED1C11494}" destId="{FC312C9D-32BB-4915-9428-D066BC5D5F7E}" srcOrd="0" destOrd="0" presId="urn:microsoft.com/office/officeart/2005/8/layout/list1"/>
    <dgm:cxn modelId="{CAE2BA51-7E57-4C34-90F9-F7CDEC925631}" type="presOf" srcId="{0DAE9817-0391-4F1C-8027-9A8E99F761DA}" destId="{FC0BE69F-822F-47A7-9C9C-FD9C280B6D3E}" srcOrd="1" destOrd="0" presId="urn:microsoft.com/office/officeart/2005/8/layout/list1"/>
    <dgm:cxn modelId="{B5970676-21E2-4DF9-B28E-0D5536FEF283}" srcId="{1A994789-6F46-403E-B3AA-AD5DF62800DB}" destId="{7050B2CF-90D1-4DCC-9AAE-9159EAD801E6}" srcOrd="0" destOrd="0" parTransId="{6B4DC9F4-94B4-4283-B20B-77F50F787674}" sibTransId="{63264E30-0AFB-4AF8-954E-9F4C68CE24DF}"/>
    <dgm:cxn modelId="{FD170B58-F2C0-4307-A21B-B5DC61B32B9E}" srcId="{0DAE9817-0391-4F1C-8027-9A8E99F761DA}" destId="{DED78189-8ABD-46B7-9F88-96E37F41C14B}" srcOrd="0" destOrd="0" parTransId="{15199EB0-0A39-405B-BE95-18E88B3AACBB}" sibTransId="{1DF08BDD-3666-4A6F-94E1-E3488E8A221E}"/>
    <dgm:cxn modelId="{09F5357F-C875-4192-BFFE-F3A7FE297574}" srcId="{898A7E25-2C32-4376-B471-E3342FB300B6}" destId="{1A994789-6F46-403E-B3AA-AD5DF62800DB}" srcOrd="2" destOrd="0" parTransId="{23422168-A4D5-4F6F-9CF4-3CC7DD398B32}" sibTransId="{784C3916-8963-432B-9084-879F776B55D2}"/>
    <dgm:cxn modelId="{D013AB94-DB85-4513-A572-4E430BF99C74}" type="presOf" srcId="{80BAA746-9DAF-44F3-8030-F3BAABCCEFCA}" destId="{EC772740-A94C-48E2-9EB4-3020800CAAB5}" srcOrd="0" destOrd="0" presId="urn:microsoft.com/office/officeart/2005/8/layout/list1"/>
    <dgm:cxn modelId="{3B92AD96-1AAB-48D7-9242-8E40E3C3D417}" type="presOf" srcId="{0DAE9817-0391-4F1C-8027-9A8E99F761DA}" destId="{8721525F-BE6D-42C5-B649-BCEC90789A32}" srcOrd="0" destOrd="0" presId="urn:microsoft.com/office/officeart/2005/8/layout/list1"/>
    <dgm:cxn modelId="{0F6A3099-2596-41E7-B28C-207B9842BC66}" type="presOf" srcId="{7050B2CF-90D1-4DCC-9AAE-9159EAD801E6}" destId="{D575F92F-4D4A-4558-B5A5-11D69BFDA131}" srcOrd="0" destOrd="0" presId="urn:microsoft.com/office/officeart/2005/8/layout/list1"/>
    <dgm:cxn modelId="{BADE7CA8-9626-460B-9CE5-7830F23B386B}" srcId="{80BAA746-9DAF-44F3-8030-F3BAABCCEFCA}" destId="{36E1A5DB-0C4E-4321-A3D6-F383084A607D}" srcOrd="0" destOrd="0" parTransId="{7E734340-35E3-41BE-A427-BEA1CC6AF31C}" sibTransId="{EFBDDDE7-FA81-40EB-AAB8-B0CEF7F7C0DE}"/>
    <dgm:cxn modelId="{1F4807B4-C5A0-4DEB-BBCC-FBBB40C072F2}" srcId="{898A7E25-2C32-4376-B471-E3342FB300B6}" destId="{80BAA746-9DAF-44F3-8030-F3BAABCCEFCA}" srcOrd="0" destOrd="0" parTransId="{4CC0AE89-6E72-4110-BFC1-EF9F6E1AB40F}" sibTransId="{234FEF1E-673C-4385-82CC-65B3162BEDB8}"/>
    <dgm:cxn modelId="{3A080BB5-E857-4017-A785-E543C37A15F3}" type="presOf" srcId="{757DB93B-F754-42E3-A773-CF362CD33C41}" destId="{279E4BDF-00FF-45DE-B5D6-93E3C1C8FDD3}" srcOrd="1" destOrd="0" presId="urn:microsoft.com/office/officeart/2005/8/layout/list1"/>
    <dgm:cxn modelId="{DF5142B5-DC66-49EB-B77F-5E164373D7D2}" type="presOf" srcId="{1A994789-6F46-403E-B3AA-AD5DF62800DB}" destId="{0147A178-E015-4466-B7D8-29B93C7D1AB1}" srcOrd="0" destOrd="0" presId="urn:microsoft.com/office/officeart/2005/8/layout/list1"/>
    <dgm:cxn modelId="{3F77C2C1-B8E5-434C-B65C-211736EA7B8E}" srcId="{898A7E25-2C32-4376-B471-E3342FB300B6}" destId="{0DAE9817-0391-4F1C-8027-9A8E99F761DA}" srcOrd="3" destOrd="0" parTransId="{521B8AD3-70C1-4780-91D9-C0C20F2F9165}" sibTransId="{BC205D2B-13B3-4BF1-8BD6-95E6824F4EAF}"/>
    <dgm:cxn modelId="{F8677DC4-0AEF-45AA-8D4E-AB6A9C2ACCDF}" type="presOf" srcId="{80BAA746-9DAF-44F3-8030-F3BAABCCEFCA}" destId="{94B04154-90C6-4362-AD23-C00A8A0410FC}" srcOrd="1" destOrd="0" presId="urn:microsoft.com/office/officeart/2005/8/layout/list1"/>
    <dgm:cxn modelId="{BF8FE1C7-6575-446F-8129-A41C2BA5231D}" srcId="{898A7E25-2C32-4376-B471-E3342FB300B6}" destId="{757DB93B-F754-42E3-A773-CF362CD33C41}" srcOrd="1" destOrd="0" parTransId="{DB238900-8A8B-4DA8-BBD0-63645F0A69BA}" sibTransId="{60242D6C-37D0-4F59-AE96-A1C103B5D608}"/>
    <dgm:cxn modelId="{1B3CC2E0-2745-4491-A941-991CE58CAE25}" type="presOf" srcId="{36E1A5DB-0C4E-4321-A3D6-F383084A607D}" destId="{22EF0B62-D6C2-4C66-B82D-7243230679A9}" srcOrd="0" destOrd="0" presId="urn:microsoft.com/office/officeart/2005/8/layout/list1"/>
    <dgm:cxn modelId="{BAA082FD-E40A-4EB8-93E3-D90881B4B767}" type="presOf" srcId="{898A7E25-2C32-4376-B471-E3342FB300B6}" destId="{92275F09-BF67-4378-B6EA-4D34F929D1BB}" srcOrd="0" destOrd="0" presId="urn:microsoft.com/office/officeart/2005/8/layout/list1"/>
    <dgm:cxn modelId="{944F8731-EC54-4545-ADD2-5D26D149E57C}" type="presParOf" srcId="{92275F09-BF67-4378-B6EA-4D34F929D1BB}" destId="{CE7C9228-A195-41AC-9AB6-DBC4A7122302}" srcOrd="0" destOrd="0" presId="urn:microsoft.com/office/officeart/2005/8/layout/list1"/>
    <dgm:cxn modelId="{E2F974FF-615F-49BF-BD85-09FE0611C094}" type="presParOf" srcId="{CE7C9228-A195-41AC-9AB6-DBC4A7122302}" destId="{EC772740-A94C-48E2-9EB4-3020800CAAB5}" srcOrd="0" destOrd="0" presId="urn:microsoft.com/office/officeart/2005/8/layout/list1"/>
    <dgm:cxn modelId="{03210FD0-0825-47A8-9969-2D149623AC60}" type="presParOf" srcId="{CE7C9228-A195-41AC-9AB6-DBC4A7122302}" destId="{94B04154-90C6-4362-AD23-C00A8A0410FC}" srcOrd="1" destOrd="0" presId="urn:microsoft.com/office/officeart/2005/8/layout/list1"/>
    <dgm:cxn modelId="{7BC87A97-4B23-4C17-9F80-8355F6721B85}" type="presParOf" srcId="{92275F09-BF67-4378-B6EA-4D34F929D1BB}" destId="{9C1299B7-0B9C-4B42-8B34-35AB7D3DDC45}" srcOrd="1" destOrd="0" presId="urn:microsoft.com/office/officeart/2005/8/layout/list1"/>
    <dgm:cxn modelId="{8A2932E5-6FE9-4000-B740-95DE59AD1380}" type="presParOf" srcId="{92275F09-BF67-4378-B6EA-4D34F929D1BB}" destId="{22EF0B62-D6C2-4C66-B82D-7243230679A9}" srcOrd="2" destOrd="0" presId="urn:microsoft.com/office/officeart/2005/8/layout/list1"/>
    <dgm:cxn modelId="{84D4987C-D742-42FE-973C-60543B2B029E}" type="presParOf" srcId="{92275F09-BF67-4378-B6EA-4D34F929D1BB}" destId="{54517D42-670C-4BC3-A005-DD0BE4933D08}" srcOrd="3" destOrd="0" presId="urn:microsoft.com/office/officeart/2005/8/layout/list1"/>
    <dgm:cxn modelId="{A72DD4D5-F3E4-4AE0-9B4B-93F25A4E0C55}" type="presParOf" srcId="{92275F09-BF67-4378-B6EA-4D34F929D1BB}" destId="{AD7CC9E0-C0A7-4876-B8EF-B1829D220730}" srcOrd="4" destOrd="0" presId="urn:microsoft.com/office/officeart/2005/8/layout/list1"/>
    <dgm:cxn modelId="{FB57C125-E6E3-422A-8149-0487FBCD0618}" type="presParOf" srcId="{AD7CC9E0-C0A7-4876-B8EF-B1829D220730}" destId="{8D489431-8A4D-4D09-BD54-058F0A589B38}" srcOrd="0" destOrd="0" presId="urn:microsoft.com/office/officeart/2005/8/layout/list1"/>
    <dgm:cxn modelId="{B0133437-028F-4C86-A874-FEA03B2BCC50}" type="presParOf" srcId="{AD7CC9E0-C0A7-4876-B8EF-B1829D220730}" destId="{279E4BDF-00FF-45DE-B5D6-93E3C1C8FDD3}" srcOrd="1" destOrd="0" presId="urn:microsoft.com/office/officeart/2005/8/layout/list1"/>
    <dgm:cxn modelId="{377A99CF-CA74-4BDA-B59A-2D7B3816118E}" type="presParOf" srcId="{92275F09-BF67-4378-B6EA-4D34F929D1BB}" destId="{FF497A6C-ED02-4DD4-90CB-A28FA93D1831}" srcOrd="5" destOrd="0" presId="urn:microsoft.com/office/officeart/2005/8/layout/list1"/>
    <dgm:cxn modelId="{C1AB5420-BC13-4E41-9E19-15465B2072B9}" type="presParOf" srcId="{92275F09-BF67-4378-B6EA-4D34F929D1BB}" destId="{FC312C9D-32BB-4915-9428-D066BC5D5F7E}" srcOrd="6" destOrd="0" presId="urn:microsoft.com/office/officeart/2005/8/layout/list1"/>
    <dgm:cxn modelId="{DF261DDE-6E63-4CD4-AC7F-BD10823EE94F}" type="presParOf" srcId="{92275F09-BF67-4378-B6EA-4D34F929D1BB}" destId="{5B708B34-8642-4DC3-B6C0-C65C6FA422AA}" srcOrd="7" destOrd="0" presId="urn:microsoft.com/office/officeart/2005/8/layout/list1"/>
    <dgm:cxn modelId="{62515086-3865-44C5-8CD0-73C85863C9B2}" type="presParOf" srcId="{92275F09-BF67-4378-B6EA-4D34F929D1BB}" destId="{45093987-6FE6-4DAF-B79A-7240A5F87A7E}" srcOrd="8" destOrd="0" presId="urn:microsoft.com/office/officeart/2005/8/layout/list1"/>
    <dgm:cxn modelId="{7933E342-3DA9-4038-857D-831220989046}" type="presParOf" srcId="{45093987-6FE6-4DAF-B79A-7240A5F87A7E}" destId="{0147A178-E015-4466-B7D8-29B93C7D1AB1}" srcOrd="0" destOrd="0" presId="urn:microsoft.com/office/officeart/2005/8/layout/list1"/>
    <dgm:cxn modelId="{7B3899EB-1EAA-416B-BD66-5AFBC1F6D762}" type="presParOf" srcId="{45093987-6FE6-4DAF-B79A-7240A5F87A7E}" destId="{CE8B837E-093C-4E28-B7D7-40A2756A31B8}" srcOrd="1" destOrd="0" presId="urn:microsoft.com/office/officeart/2005/8/layout/list1"/>
    <dgm:cxn modelId="{C5DAFBA9-B492-4098-B6CC-B08375FC9020}" type="presParOf" srcId="{92275F09-BF67-4378-B6EA-4D34F929D1BB}" destId="{78782972-00D5-4B0C-8916-8F540C7E0BF2}" srcOrd="9" destOrd="0" presId="urn:microsoft.com/office/officeart/2005/8/layout/list1"/>
    <dgm:cxn modelId="{090D0FE0-1FD6-492D-B06C-71005E52268D}" type="presParOf" srcId="{92275F09-BF67-4378-B6EA-4D34F929D1BB}" destId="{D575F92F-4D4A-4558-B5A5-11D69BFDA131}" srcOrd="10" destOrd="0" presId="urn:microsoft.com/office/officeart/2005/8/layout/list1"/>
    <dgm:cxn modelId="{9BABF593-B049-4726-A6B0-5F9DBB28DAC0}" type="presParOf" srcId="{92275F09-BF67-4378-B6EA-4D34F929D1BB}" destId="{EDA24B51-3E4B-44DF-93D5-D187E32BF83D}" srcOrd="11" destOrd="0" presId="urn:microsoft.com/office/officeart/2005/8/layout/list1"/>
    <dgm:cxn modelId="{AA7CD743-5222-47F3-8F60-FE2DA4EFBFF2}" type="presParOf" srcId="{92275F09-BF67-4378-B6EA-4D34F929D1BB}" destId="{19CE5905-DD4E-4BE6-8668-597230B27097}" srcOrd="12" destOrd="0" presId="urn:microsoft.com/office/officeart/2005/8/layout/list1"/>
    <dgm:cxn modelId="{8A3E71D3-FED5-48E3-A2EB-981B1E9018FA}" type="presParOf" srcId="{19CE5905-DD4E-4BE6-8668-597230B27097}" destId="{8721525F-BE6D-42C5-B649-BCEC90789A32}" srcOrd="0" destOrd="0" presId="urn:microsoft.com/office/officeart/2005/8/layout/list1"/>
    <dgm:cxn modelId="{7CD4C5D9-FCED-4195-A4E9-2E68C7812DF2}" type="presParOf" srcId="{19CE5905-DD4E-4BE6-8668-597230B27097}" destId="{FC0BE69F-822F-47A7-9C9C-FD9C280B6D3E}" srcOrd="1" destOrd="0" presId="urn:microsoft.com/office/officeart/2005/8/layout/list1"/>
    <dgm:cxn modelId="{F1C868ED-8D7A-4696-8B54-D0DB7DD2DE38}" type="presParOf" srcId="{92275F09-BF67-4378-B6EA-4D34F929D1BB}" destId="{EFAC3582-5CF0-4DAC-91E6-B53594CD6F24}" srcOrd="13" destOrd="0" presId="urn:microsoft.com/office/officeart/2005/8/layout/list1"/>
    <dgm:cxn modelId="{FD07A6C7-C701-4BBE-B255-FB3FC1C2CCF7}" type="presParOf" srcId="{92275F09-BF67-4378-B6EA-4D34F929D1BB}" destId="{77670017-7991-4856-BF9C-DFCDD3D25B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2ADDE-6D5B-4CF6-A738-79A9D8DEF9BB}">
      <dsp:nvSpPr>
        <dsp:cNvPr id="0" name=""/>
        <dsp:cNvSpPr/>
      </dsp:nvSpPr>
      <dsp:spPr>
        <a:xfrm>
          <a:off x="6757" y="16681"/>
          <a:ext cx="2494881" cy="9979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ts val="600"/>
            </a:spcAft>
            <a:buNone/>
          </a:pPr>
          <a:r>
            <a:rPr lang="en-AU" sz="1800" b="1" kern="1200" dirty="0"/>
            <a:t>Option A</a:t>
          </a:r>
          <a:r>
            <a:rPr lang="en-AU" sz="1800" kern="1200" dirty="0"/>
            <a:t>: </a:t>
          </a:r>
          <a:br>
            <a:rPr lang="en-AU" sz="1800" kern="1200" dirty="0"/>
          </a:br>
          <a:r>
            <a:rPr lang="en-AU" sz="1800" kern="1200" dirty="0"/>
            <a:t>Take no action </a:t>
          </a:r>
        </a:p>
      </dsp:txBody>
      <dsp:txXfrm>
        <a:off x="6757" y="16681"/>
        <a:ext cx="2494881" cy="997952"/>
      </dsp:txXfrm>
    </dsp:sp>
    <dsp:sp modelId="{07B1C222-F82C-41BB-8AB3-EFC675AADF3D}">
      <dsp:nvSpPr>
        <dsp:cNvPr id="0" name=""/>
        <dsp:cNvSpPr/>
      </dsp:nvSpPr>
      <dsp:spPr>
        <a:xfrm>
          <a:off x="6757" y="1014634"/>
          <a:ext cx="2494881" cy="30926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AU" sz="1800" b="0" kern="1200">
              <a:solidFill>
                <a:srgbClr val="000000"/>
              </a:solidFill>
            </a:rPr>
            <a:t>Vic Government Public Health Order (Pandemic Order) expires.</a:t>
          </a:r>
          <a:endParaRPr lang="en-AU" sz="1800" kern="1200"/>
        </a:p>
      </dsp:txBody>
      <dsp:txXfrm>
        <a:off x="6757" y="1014634"/>
        <a:ext cx="2494881" cy="3092628"/>
      </dsp:txXfrm>
    </dsp:sp>
    <dsp:sp modelId="{AB1C7FA7-85EC-4BA0-893C-67FB365D83CA}">
      <dsp:nvSpPr>
        <dsp:cNvPr id="0" name=""/>
        <dsp:cNvSpPr/>
      </dsp:nvSpPr>
      <dsp:spPr>
        <a:xfrm>
          <a:off x="2867700" y="0"/>
          <a:ext cx="2977566" cy="154404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ts val="600"/>
            </a:spcAft>
            <a:buNone/>
          </a:pPr>
          <a:r>
            <a:rPr lang="en-AU" sz="1800" b="1" kern="1200" dirty="0"/>
            <a:t>Option B</a:t>
          </a:r>
          <a:r>
            <a:rPr lang="en-AU" sz="1800" kern="1200" dirty="0"/>
            <a:t>: </a:t>
          </a:r>
        </a:p>
        <a:p>
          <a:pPr marL="0" lvl="0" indent="0" algn="ctr" defTabSz="800100">
            <a:lnSpc>
              <a:spcPct val="90000"/>
            </a:lnSpc>
            <a:spcBef>
              <a:spcPct val="0"/>
            </a:spcBef>
            <a:spcAft>
              <a:spcPts val="600"/>
            </a:spcAft>
            <a:buNone/>
          </a:pPr>
          <a:r>
            <a:rPr lang="en-AU" sz="1800" kern="1200" dirty="0"/>
            <a:t>Implement a mandatory vaccination policy (after consultation with staff and their representatives).</a:t>
          </a:r>
        </a:p>
      </dsp:txBody>
      <dsp:txXfrm>
        <a:off x="2867700" y="0"/>
        <a:ext cx="2977566" cy="1544042"/>
      </dsp:txXfrm>
    </dsp:sp>
    <dsp:sp modelId="{54F2F07F-355F-4B67-99B4-D0EEAE2D257F}">
      <dsp:nvSpPr>
        <dsp:cNvPr id="0" name=""/>
        <dsp:cNvSpPr/>
      </dsp:nvSpPr>
      <dsp:spPr>
        <a:xfrm>
          <a:off x="2850922" y="1592522"/>
          <a:ext cx="3011122" cy="25199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AU" sz="1800" b="0" kern="1200" dirty="0">
              <a:solidFill>
                <a:srgbClr val="000000"/>
              </a:solidFill>
            </a:rPr>
            <a:t>The employer is then responsible as it a lawful and reasonable direction for the duration the policy is in effect.</a:t>
          </a:r>
          <a:endParaRPr lang="en-AU" sz="1800" kern="1200" dirty="0"/>
        </a:p>
        <a:p>
          <a:pPr marL="171450" lvl="1" indent="-171450" algn="l" defTabSz="800100">
            <a:lnSpc>
              <a:spcPct val="90000"/>
            </a:lnSpc>
            <a:spcBef>
              <a:spcPct val="0"/>
            </a:spcBef>
            <a:spcAft>
              <a:spcPts val="600"/>
            </a:spcAft>
            <a:buChar char="•"/>
          </a:pPr>
          <a:r>
            <a:rPr lang="en-AU" sz="1800" kern="1200" dirty="0"/>
            <a:t>ELAA has a template policy available for members.</a:t>
          </a:r>
        </a:p>
      </dsp:txBody>
      <dsp:txXfrm>
        <a:off x="2850922" y="1592522"/>
        <a:ext cx="3011122" cy="2519914"/>
      </dsp:txXfrm>
    </dsp:sp>
    <dsp:sp modelId="{E10D22D4-43B5-4D87-8EF3-842285759B75}">
      <dsp:nvSpPr>
        <dsp:cNvPr id="0" name=""/>
        <dsp:cNvSpPr/>
      </dsp:nvSpPr>
      <dsp:spPr>
        <a:xfrm>
          <a:off x="6211328" y="16681"/>
          <a:ext cx="2494881" cy="9979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ts val="600"/>
            </a:spcAft>
            <a:buNone/>
          </a:pPr>
          <a:r>
            <a:rPr lang="en-AU" sz="1800" b="1" kern="1200" dirty="0"/>
            <a:t>Option C</a:t>
          </a:r>
          <a:r>
            <a:rPr lang="en-AU" sz="1800" kern="1200" dirty="0"/>
            <a:t>: </a:t>
          </a:r>
          <a:br>
            <a:rPr lang="en-AU" sz="1800" kern="1200" dirty="0"/>
          </a:br>
          <a:r>
            <a:rPr lang="en-AU" sz="1800" kern="1200" dirty="0"/>
            <a:t>Implement a voluntary policy (requires consultation). </a:t>
          </a:r>
        </a:p>
      </dsp:txBody>
      <dsp:txXfrm>
        <a:off x="6211328" y="16681"/>
        <a:ext cx="2494881" cy="997952"/>
      </dsp:txXfrm>
    </dsp:sp>
    <dsp:sp modelId="{24A415C0-C5A0-48FD-8D5A-7B34CDE6E783}">
      <dsp:nvSpPr>
        <dsp:cNvPr id="0" name=""/>
        <dsp:cNvSpPr/>
      </dsp:nvSpPr>
      <dsp:spPr>
        <a:xfrm>
          <a:off x="6211328" y="1014634"/>
          <a:ext cx="2494881" cy="30926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AU" sz="1800" kern="1200" dirty="0"/>
            <a:t>This is an employer policy that strongly recommends but does not mandate COVID-19 vaccinations in the workplace.</a:t>
          </a:r>
        </a:p>
        <a:p>
          <a:pPr marL="171450" lvl="1" indent="-171450" algn="l" defTabSz="800100">
            <a:lnSpc>
              <a:spcPct val="90000"/>
            </a:lnSpc>
            <a:spcBef>
              <a:spcPct val="0"/>
            </a:spcBef>
            <a:spcAft>
              <a:spcPts val="600"/>
            </a:spcAft>
            <a:buChar char="•"/>
          </a:pPr>
          <a:r>
            <a:rPr lang="en-AU" sz="1800" kern="1200"/>
            <a:t>This means that unvaccinated staff will be permitted to return to work.</a:t>
          </a:r>
        </a:p>
      </dsp:txBody>
      <dsp:txXfrm>
        <a:off x="6211328" y="1014634"/>
        <a:ext cx="2494881" cy="3092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C75B9-DA07-412F-BB55-0626C97B66ED}">
      <dsp:nvSpPr>
        <dsp:cNvPr id="0" name=""/>
        <dsp:cNvSpPr/>
      </dsp:nvSpPr>
      <dsp:spPr>
        <a:xfrm>
          <a:off x="0" y="62962"/>
          <a:ext cx="8141846" cy="104480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pPr>
          <a:r>
            <a:rPr lang="en-AU" sz="1900" b="0" kern="1200" dirty="0"/>
            <a:t>Unvaccinated employees who have been stood down or on LWOP must be allowed to return to their </a:t>
          </a:r>
          <a:r>
            <a:rPr lang="en-AU" sz="1900" b="1" kern="1200" dirty="0"/>
            <a:t>substantive (old) roles </a:t>
          </a:r>
          <a:r>
            <a:rPr lang="en-AU" sz="1900" b="0" kern="1200" dirty="0"/>
            <a:t>and </a:t>
          </a:r>
          <a:r>
            <a:rPr lang="en-AU" sz="1900" b="1" kern="1200" dirty="0"/>
            <a:t>contracted hours </a:t>
          </a:r>
          <a:r>
            <a:rPr lang="en-AU" sz="1900" b="0" kern="1200" dirty="0"/>
            <a:t>with immediate effect. </a:t>
          </a:r>
          <a:r>
            <a:rPr lang="en-AU" sz="1900" b="1" kern="1200" dirty="0">
              <a:solidFill>
                <a:schemeClr val="accent4"/>
              </a:solidFill>
            </a:rPr>
            <a:t>Consultation may be required.</a:t>
          </a:r>
          <a:endParaRPr lang="en-US" sz="1900" b="1" kern="1200" dirty="0">
            <a:solidFill>
              <a:schemeClr val="accent4"/>
            </a:solidFill>
          </a:endParaRPr>
        </a:p>
      </dsp:txBody>
      <dsp:txXfrm>
        <a:off x="51003" y="113965"/>
        <a:ext cx="8039840" cy="942803"/>
      </dsp:txXfrm>
    </dsp:sp>
    <dsp:sp modelId="{3F18ED76-446D-41CC-A105-BBB3B47B3D28}">
      <dsp:nvSpPr>
        <dsp:cNvPr id="0" name=""/>
        <dsp:cNvSpPr/>
      </dsp:nvSpPr>
      <dsp:spPr>
        <a:xfrm>
          <a:off x="0" y="1162492"/>
          <a:ext cx="8141846" cy="104480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pPr>
          <a:r>
            <a:rPr lang="en-AU" sz="1900" b="0" kern="1200" dirty="0"/>
            <a:t>Unvaccinated employees who are on </a:t>
          </a:r>
          <a:r>
            <a:rPr lang="en-AU" sz="1900" b="1" kern="1200" dirty="0"/>
            <a:t>personal/carer’s leave </a:t>
          </a:r>
          <a:r>
            <a:rPr lang="en-AU" sz="1900" b="0" kern="1200" dirty="0"/>
            <a:t>will remain on the duration of their leave as determined by medical advice (medical certificates).  </a:t>
          </a:r>
          <a:r>
            <a:rPr lang="en-AU" sz="1900" b="1" kern="1200" dirty="0">
              <a:solidFill>
                <a:schemeClr val="accent4"/>
              </a:solidFill>
            </a:rPr>
            <a:t>A medical clearance to return to work (fit to work) may be required.</a:t>
          </a:r>
          <a:endParaRPr lang="en-US" sz="1900" b="1" kern="1200" dirty="0">
            <a:solidFill>
              <a:schemeClr val="accent4"/>
            </a:solidFill>
          </a:endParaRPr>
        </a:p>
      </dsp:txBody>
      <dsp:txXfrm>
        <a:off x="51003" y="1213495"/>
        <a:ext cx="8039840" cy="942803"/>
      </dsp:txXfrm>
    </dsp:sp>
    <dsp:sp modelId="{E3F754B1-C800-4D80-9EBA-BE32578722BE}">
      <dsp:nvSpPr>
        <dsp:cNvPr id="0" name=""/>
        <dsp:cNvSpPr/>
      </dsp:nvSpPr>
      <dsp:spPr>
        <a:xfrm>
          <a:off x="0" y="2262022"/>
          <a:ext cx="8141846" cy="104480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pPr>
          <a:r>
            <a:rPr lang="en-AU" sz="1900" b="0" kern="1200" dirty="0"/>
            <a:t>Employees who are on long service leave (LSL) or annual leave will remain on the specified/agreed period of leave. </a:t>
          </a:r>
          <a:endParaRPr lang="en-US" sz="1900" kern="1200" dirty="0"/>
        </a:p>
      </dsp:txBody>
      <dsp:txXfrm>
        <a:off x="51003" y="2313025"/>
        <a:ext cx="8039840" cy="942803"/>
      </dsp:txXfrm>
    </dsp:sp>
    <dsp:sp modelId="{0BBB1C7D-0FFE-4661-9134-894B13E82FFD}">
      <dsp:nvSpPr>
        <dsp:cNvPr id="0" name=""/>
        <dsp:cNvSpPr/>
      </dsp:nvSpPr>
      <dsp:spPr>
        <a:xfrm>
          <a:off x="0" y="3361552"/>
          <a:ext cx="8141846" cy="104480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pPr>
          <a:r>
            <a:rPr lang="en-AU" sz="1900" b="1" kern="1200"/>
            <a:t>There is no requirement to rehire an employee who has been lawfully terminated (dismissed) during the government mandate.</a:t>
          </a:r>
          <a:endParaRPr lang="en-US" sz="1900" b="1" kern="1200"/>
        </a:p>
      </dsp:txBody>
      <dsp:txXfrm>
        <a:off x="51003" y="3412555"/>
        <a:ext cx="8039840" cy="942803"/>
      </dsp:txXfrm>
    </dsp:sp>
    <dsp:sp modelId="{C17F3D4A-28C6-4657-B209-3D606A0C73ED}">
      <dsp:nvSpPr>
        <dsp:cNvPr id="0" name=""/>
        <dsp:cNvSpPr/>
      </dsp:nvSpPr>
      <dsp:spPr>
        <a:xfrm>
          <a:off x="0" y="4461082"/>
          <a:ext cx="8141846" cy="104480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ts val="600"/>
            </a:spcAft>
            <a:buNone/>
          </a:pPr>
          <a:r>
            <a:rPr lang="en-US" sz="1900" b="0" kern="1200" dirty="0"/>
            <a:t>Update and review relevant policies (i.e. Infectious Diseases Policy/Illness Policy).</a:t>
          </a:r>
        </a:p>
      </dsp:txBody>
      <dsp:txXfrm>
        <a:off x="51003" y="4512085"/>
        <a:ext cx="8039840"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F0B62-D6C2-4C66-B82D-7243230679A9}">
      <dsp:nvSpPr>
        <dsp:cNvPr id="0" name=""/>
        <dsp:cNvSpPr/>
      </dsp:nvSpPr>
      <dsp:spPr>
        <a:xfrm>
          <a:off x="0" y="334003"/>
          <a:ext cx="8209243" cy="119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28" tIns="395732" rIns="637128" bIns="113792" numCol="1" spcCol="1270" anchor="t" anchorCtr="0">
          <a:noAutofit/>
        </a:bodyPr>
        <a:lstStyle/>
        <a:p>
          <a:pPr marL="171450" lvl="1" indent="-171450" algn="l" defTabSz="711200">
            <a:lnSpc>
              <a:spcPct val="90000"/>
            </a:lnSpc>
            <a:spcBef>
              <a:spcPct val="0"/>
            </a:spcBef>
            <a:spcAft>
              <a:spcPts val="600"/>
            </a:spcAft>
            <a:buFont typeface="Arial" panose="020B0604020202020204" pitchFamily="34" charset="0"/>
            <a:buChar char="•"/>
          </a:pPr>
          <a:r>
            <a:rPr lang="en-US" sz="1600" b="0" i="0" kern="1200" dirty="0">
              <a:effectLst/>
              <a:latin typeface="+mn-lt"/>
            </a:rPr>
            <a:t>Required as part of their duties to interact with people with an increased risk of being infected with COVID-19 (for example, employees working in quarantine or border control).</a:t>
          </a:r>
          <a:endParaRPr lang="en-AU" sz="1600" kern="1200" dirty="0">
            <a:latin typeface="+mn-lt"/>
          </a:endParaRPr>
        </a:p>
      </dsp:txBody>
      <dsp:txXfrm>
        <a:off x="0" y="334003"/>
        <a:ext cx="8209243" cy="1197000"/>
      </dsp:txXfrm>
    </dsp:sp>
    <dsp:sp modelId="{94B04154-90C6-4362-AD23-C00A8A0410FC}">
      <dsp:nvSpPr>
        <dsp:cNvPr id="0" name=""/>
        <dsp:cNvSpPr/>
      </dsp:nvSpPr>
      <dsp:spPr>
        <a:xfrm>
          <a:off x="410462" y="53563"/>
          <a:ext cx="574647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03" tIns="0" rIns="217203" bIns="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i="0" kern="1200">
              <a:effectLst/>
              <a:latin typeface="+mn-lt"/>
            </a:rPr>
            <a:t>Tier 1 work – likely to be reasonable</a:t>
          </a:r>
          <a:endParaRPr lang="en-AU" sz="1600" kern="1200">
            <a:latin typeface="+mn-lt"/>
          </a:endParaRPr>
        </a:p>
      </dsp:txBody>
      <dsp:txXfrm>
        <a:off x="437842" y="80943"/>
        <a:ext cx="5691710" cy="506120"/>
      </dsp:txXfrm>
    </dsp:sp>
    <dsp:sp modelId="{FC312C9D-32BB-4915-9428-D066BC5D5F7E}">
      <dsp:nvSpPr>
        <dsp:cNvPr id="0" name=""/>
        <dsp:cNvSpPr/>
      </dsp:nvSpPr>
      <dsp:spPr>
        <a:xfrm>
          <a:off x="0" y="1914043"/>
          <a:ext cx="8209243" cy="119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28" tIns="395732" rIns="637128" bIns="113792" numCol="1" spcCol="1270" anchor="t" anchorCtr="0">
          <a:noAutofit/>
        </a:bodyPr>
        <a:lstStyle/>
        <a:p>
          <a:pPr marL="171450" lvl="1" indent="-171450" algn="l" defTabSz="711200">
            <a:lnSpc>
              <a:spcPct val="90000"/>
            </a:lnSpc>
            <a:spcBef>
              <a:spcPct val="0"/>
            </a:spcBef>
            <a:spcAft>
              <a:spcPts val="600"/>
            </a:spcAft>
            <a:buChar char="•"/>
          </a:pPr>
          <a:r>
            <a:rPr lang="en-US" sz="1600" b="0" i="0" kern="1200" dirty="0">
              <a:solidFill>
                <a:schemeClr val="tx1"/>
              </a:solidFill>
              <a:effectLst/>
              <a:latin typeface="+mn-lt"/>
            </a:rPr>
            <a:t>Required to have close contact with people who are particularly vulnerable to the health impacts of COVID-19 (for example, employees working in health care, early childhood or aged care).</a:t>
          </a:r>
        </a:p>
      </dsp:txBody>
      <dsp:txXfrm>
        <a:off x="0" y="1914043"/>
        <a:ext cx="8209243" cy="1197000"/>
      </dsp:txXfrm>
    </dsp:sp>
    <dsp:sp modelId="{279E4BDF-00FF-45DE-B5D6-93E3C1C8FDD3}">
      <dsp:nvSpPr>
        <dsp:cNvPr id="0" name=""/>
        <dsp:cNvSpPr/>
      </dsp:nvSpPr>
      <dsp:spPr>
        <a:xfrm>
          <a:off x="410462" y="1633603"/>
          <a:ext cx="574647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03" tIns="0" rIns="217203" bIns="0" numCol="1" spcCol="1270" anchor="ctr" anchorCtr="0">
          <a:noAutofit/>
        </a:bodyPr>
        <a:lstStyle/>
        <a:p>
          <a:pPr marL="0" lvl="0" indent="0" algn="l" defTabSz="711200">
            <a:lnSpc>
              <a:spcPct val="90000"/>
            </a:lnSpc>
            <a:spcBef>
              <a:spcPct val="0"/>
            </a:spcBef>
            <a:spcAft>
              <a:spcPct val="35000"/>
            </a:spcAft>
            <a:buNone/>
          </a:pPr>
          <a:r>
            <a:rPr lang="en-US" sz="1600" b="1" i="0" kern="1200">
              <a:effectLst/>
              <a:latin typeface="+mn-lt"/>
            </a:rPr>
            <a:t>Tier 2 work – likely to be reasonable</a:t>
          </a:r>
          <a:endParaRPr lang="en-US" sz="1600" b="0" i="0" kern="1200">
            <a:effectLst/>
            <a:latin typeface="+mn-lt"/>
          </a:endParaRPr>
        </a:p>
      </dsp:txBody>
      <dsp:txXfrm>
        <a:off x="437842" y="1660983"/>
        <a:ext cx="5691710" cy="506120"/>
      </dsp:txXfrm>
    </dsp:sp>
    <dsp:sp modelId="{D575F92F-4D4A-4558-B5A5-11D69BFDA131}">
      <dsp:nvSpPr>
        <dsp:cNvPr id="0" name=""/>
        <dsp:cNvSpPr/>
      </dsp:nvSpPr>
      <dsp:spPr>
        <a:xfrm>
          <a:off x="0" y="3627001"/>
          <a:ext cx="8209243"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28" tIns="395732" rIns="637128" bIns="113792" numCol="1" spcCol="1270" anchor="t" anchorCtr="0">
          <a:noAutofit/>
        </a:bodyPr>
        <a:lstStyle/>
        <a:p>
          <a:pPr marL="171450" lvl="1" indent="-171450" algn="l" defTabSz="711200">
            <a:lnSpc>
              <a:spcPct val="90000"/>
            </a:lnSpc>
            <a:spcBef>
              <a:spcPct val="0"/>
            </a:spcBef>
            <a:spcAft>
              <a:spcPts val="600"/>
            </a:spcAft>
            <a:buChar char="•"/>
          </a:pPr>
          <a:r>
            <a:rPr lang="en-US" sz="1600" b="0" i="0" kern="1200" dirty="0">
              <a:effectLst/>
              <a:latin typeface="+mn-lt"/>
            </a:rPr>
            <a:t>Likely interaction between employees and other people such as customers, other employees or the public in the normal course of employment (e.g., retail).</a:t>
          </a:r>
        </a:p>
      </dsp:txBody>
      <dsp:txXfrm>
        <a:off x="0" y="3627001"/>
        <a:ext cx="8209243" cy="957600"/>
      </dsp:txXfrm>
    </dsp:sp>
    <dsp:sp modelId="{CE8B837E-093C-4E28-B7D7-40A2756A31B8}">
      <dsp:nvSpPr>
        <dsp:cNvPr id="0" name=""/>
        <dsp:cNvSpPr/>
      </dsp:nvSpPr>
      <dsp:spPr>
        <a:xfrm>
          <a:off x="410462" y="3213643"/>
          <a:ext cx="5731069" cy="6937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03" tIns="0" rIns="217203" bIns="0" numCol="1" spcCol="1270" anchor="ctr" anchorCtr="0">
          <a:noAutofit/>
        </a:bodyPr>
        <a:lstStyle/>
        <a:p>
          <a:pPr marL="0" lvl="0" indent="0" algn="l" defTabSz="711200">
            <a:lnSpc>
              <a:spcPct val="90000"/>
            </a:lnSpc>
            <a:spcBef>
              <a:spcPct val="0"/>
            </a:spcBef>
            <a:spcAft>
              <a:spcPct val="35000"/>
            </a:spcAft>
            <a:buNone/>
          </a:pPr>
          <a:r>
            <a:rPr lang="en-US" sz="1600" b="1" i="0" kern="1200" dirty="0">
              <a:effectLst/>
              <a:latin typeface="+mn-lt"/>
            </a:rPr>
            <a:t>Tier 3 work – depends on the levels of community transmission</a:t>
          </a:r>
          <a:endParaRPr lang="en-US" sz="1600" b="0" i="0" kern="1200" dirty="0">
            <a:effectLst/>
            <a:latin typeface="+mn-lt"/>
          </a:endParaRPr>
        </a:p>
      </dsp:txBody>
      <dsp:txXfrm>
        <a:off x="444330" y="3247511"/>
        <a:ext cx="5663333" cy="626061"/>
      </dsp:txXfrm>
    </dsp:sp>
    <dsp:sp modelId="{77670017-7991-4856-BF9C-DFCDD3D25B2C}">
      <dsp:nvSpPr>
        <dsp:cNvPr id="0" name=""/>
        <dsp:cNvSpPr/>
      </dsp:nvSpPr>
      <dsp:spPr>
        <a:xfrm>
          <a:off x="0" y="4967641"/>
          <a:ext cx="8209243"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28" tIns="395732" rIns="637128" bIns="113792" numCol="1" spcCol="1270" anchor="t" anchorCtr="0">
          <a:noAutofit/>
        </a:bodyPr>
        <a:lstStyle/>
        <a:p>
          <a:pPr marL="171450" lvl="1" indent="-171450" algn="l" defTabSz="711200">
            <a:lnSpc>
              <a:spcPct val="90000"/>
            </a:lnSpc>
            <a:spcBef>
              <a:spcPct val="0"/>
            </a:spcBef>
            <a:spcAft>
              <a:spcPts val="600"/>
            </a:spcAft>
            <a:buChar char="•"/>
          </a:pPr>
          <a:r>
            <a:rPr lang="en-US" sz="1600" b="0" i="0" kern="1200" dirty="0">
              <a:effectLst/>
              <a:latin typeface="+mn-lt"/>
            </a:rPr>
            <a:t>Minimal face-to-face interaction as part of their normal employment duties (for example, where they are working from home) (e.g., office workers).</a:t>
          </a:r>
        </a:p>
      </dsp:txBody>
      <dsp:txXfrm>
        <a:off x="0" y="4967641"/>
        <a:ext cx="8209243" cy="957600"/>
      </dsp:txXfrm>
    </dsp:sp>
    <dsp:sp modelId="{FC0BE69F-822F-47A7-9C9C-FD9C280B6D3E}">
      <dsp:nvSpPr>
        <dsp:cNvPr id="0" name=""/>
        <dsp:cNvSpPr/>
      </dsp:nvSpPr>
      <dsp:spPr>
        <a:xfrm>
          <a:off x="410462" y="4687201"/>
          <a:ext cx="574647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03" tIns="0" rIns="217203" bIns="0" numCol="1" spcCol="1270" anchor="ctr" anchorCtr="0">
          <a:noAutofit/>
        </a:bodyPr>
        <a:lstStyle/>
        <a:p>
          <a:pPr marL="0" lvl="0" indent="0" algn="l" defTabSz="711200">
            <a:lnSpc>
              <a:spcPct val="90000"/>
            </a:lnSpc>
            <a:spcBef>
              <a:spcPct val="0"/>
            </a:spcBef>
            <a:spcAft>
              <a:spcPct val="35000"/>
            </a:spcAft>
            <a:buNone/>
          </a:pPr>
          <a:r>
            <a:rPr lang="en-US" sz="1600" b="1" i="0" kern="1200">
              <a:effectLst/>
              <a:latin typeface="+mn-lt"/>
            </a:rPr>
            <a:t>Tier 4 work – unlikely to be reasonable (not recommended</a:t>
          </a:r>
          <a:r>
            <a:rPr lang="en-US" sz="1400" b="1" i="0" kern="1200">
              <a:effectLst/>
              <a:latin typeface="+mn-lt"/>
            </a:rPr>
            <a:t>)</a:t>
          </a:r>
          <a:endParaRPr lang="en-US" sz="1400" b="0" i="0" kern="1200">
            <a:effectLst/>
            <a:latin typeface="+mn-lt"/>
          </a:endParaRPr>
        </a:p>
      </dsp:txBody>
      <dsp:txXfrm>
        <a:off x="437842" y="4714581"/>
        <a:ext cx="569171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E11F79A-EC26-4E7C-9D28-BD9764689D25}" type="datetimeFigureOut">
              <a:rPr lang="en-AU" smtClean="0"/>
              <a:t>7/06/2022</a:t>
            </a:fld>
            <a:endParaRPr lang="en-AU"/>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E6FB094-3390-402C-9532-5E8250B7F5B4}" type="slidenum">
              <a:rPr lang="en-AU" smtClean="0"/>
              <a:t>‹#›</a:t>
            </a:fld>
            <a:endParaRPr lang="en-AU"/>
          </a:p>
        </p:txBody>
      </p:sp>
    </p:spTree>
    <p:extLst>
      <p:ext uri="{BB962C8B-B14F-4D97-AF65-F5344CB8AC3E}">
        <p14:creationId xmlns:p14="http://schemas.microsoft.com/office/powerpoint/2010/main" val="221896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oldingredlich.com/fwc-ensures-employers-meet-their-consultation-requirements-when-implementing-mandatory-vaccination-polici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ovid19.swa.gov.au/doc/template-and-example-covid-19-risk-register"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hildaustralia.org.au/wp-content/uploads/2021/12/Risk-Assessment-and-Management-Tool-RAM.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fwc.gov.au/benchbook/vaccination-related-matters"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fwc.gov.au/documents/decisionssigned/html/2022fwc932.htm" TargetMode="External"/><Relationship Id="rId4" Type="http://schemas.openxmlformats.org/officeDocument/2006/relationships/hyperlink" Target="https://www.fwc.gov.au/documents/decisionssigned/html/2022fwc477.htm"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adens.com/legal-insights/barber-v-goodstart-can-employers-now-mandate-vaccinations-in-the-workplac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hrlegal.com.au/employees-dismissals-for-vaccine-refusal-not-unfair-ms-bou-jamie-barber-v-goodstart-early-learning-and-jennifer-kimber-v-sapphire-coast-community-aged-care/"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a:t>
            </a:fld>
            <a:endParaRPr lang="en-AU"/>
          </a:p>
        </p:txBody>
      </p:sp>
    </p:spTree>
    <p:extLst>
      <p:ext uri="{BB962C8B-B14F-4D97-AF65-F5344CB8AC3E}">
        <p14:creationId xmlns:p14="http://schemas.microsoft.com/office/powerpoint/2010/main" val="138126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10</a:t>
            </a:fld>
            <a:endParaRPr lang="en-AU"/>
          </a:p>
        </p:txBody>
      </p:sp>
    </p:spTree>
    <p:extLst>
      <p:ext uri="{BB962C8B-B14F-4D97-AF65-F5344CB8AC3E}">
        <p14:creationId xmlns:p14="http://schemas.microsoft.com/office/powerpoint/2010/main" val="252111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11</a:t>
            </a:fld>
            <a:endParaRPr lang="en-AU"/>
          </a:p>
        </p:txBody>
      </p:sp>
    </p:spTree>
    <p:extLst>
      <p:ext uri="{BB962C8B-B14F-4D97-AF65-F5344CB8AC3E}">
        <p14:creationId xmlns:p14="http://schemas.microsoft.com/office/powerpoint/2010/main" val="2269249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12</a:t>
            </a:fld>
            <a:endParaRPr lang="en-AU"/>
          </a:p>
        </p:txBody>
      </p:sp>
    </p:spTree>
    <p:extLst>
      <p:ext uri="{BB962C8B-B14F-4D97-AF65-F5344CB8AC3E}">
        <p14:creationId xmlns:p14="http://schemas.microsoft.com/office/powerpoint/2010/main" val="8345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13</a:t>
            </a:fld>
            <a:endParaRPr lang="en-AU"/>
          </a:p>
        </p:txBody>
      </p:sp>
    </p:spTree>
    <p:extLst>
      <p:ext uri="{BB962C8B-B14F-4D97-AF65-F5344CB8AC3E}">
        <p14:creationId xmlns:p14="http://schemas.microsoft.com/office/powerpoint/2010/main" val="385059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14</a:t>
            </a:fld>
            <a:endParaRPr lang="en-AU"/>
          </a:p>
        </p:txBody>
      </p:sp>
    </p:spTree>
    <p:extLst>
      <p:ext uri="{BB962C8B-B14F-4D97-AF65-F5344CB8AC3E}">
        <p14:creationId xmlns:p14="http://schemas.microsoft.com/office/powerpoint/2010/main" val="398281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AU" b="1" dirty="0"/>
          </a:p>
        </p:txBody>
      </p:sp>
      <p:sp>
        <p:nvSpPr>
          <p:cNvPr id="4" name="Slide Number Placeholder 3"/>
          <p:cNvSpPr>
            <a:spLocks noGrp="1"/>
          </p:cNvSpPr>
          <p:nvPr>
            <p:ph type="sldNum" sz="quarter" idx="5"/>
          </p:nvPr>
        </p:nvSpPr>
        <p:spPr/>
        <p:txBody>
          <a:bodyPr/>
          <a:lstStyle/>
          <a:p>
            <a:fld id="{DE6FB094-3390-402C-9532-5E8250B7F5B4}" type="slidenum">
              <a:rPr lang="en-AU" smtClean="0"/>
              <a:t>15</a:t>
            </a:fld>
            <a:endParaRPr lang="en-AU"/>
          </a:p>
        </p:txBody>
      </p:sp>
    </p:spTree>
    <p:extLst>
      <p:ext uri="{BB962C8B-B14F-4D97-AF65-F5344CB8AC3E}">
        <p14:creationId xmlns:p14="http://schemas.microsoft.com/office/powerpoint/2010/main" val="211666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16</a:t>
            </a:fld>
            <a:endParaRPr lang="en-AU"/>
          </a:p>
        </p:txBody>
      </p:sp>
    </p:spTree>
    <p:extLst>
      <p:ext uri="{BB962C8B-B14F-4D97-AF65-F5344CB8AC3E}">
        <p14:creationId xmlns:p14="http://schemas.microsoft.com/office/powerpoint/2010/main" val="3529227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17</a:t>
            </a:fld>
            <a:endParaRPr lang="en-AU"/>
          </a:p>
        </p:txBody>
      </p:sp>
    </p:spTree>
    <p:extLst>
      <p:ext uri="{BB962C8B-B14F-4D97-AF65-F5344CB8AC3E}">
        <p14:creationId xmlns:p14="http://schemas.microsoft.com/office/powerpoint/2010/main" val="3617178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18</a:t>
            </a:fld>
            <a:endParaRPr lang="en-AU"/>
          </a:p>
        </p:txBody>
      </p:sp>
    </p:spTree>
    <p:extLst>
      <p:ext uri="{BB962C8B-B14F-4D97-AF65-F5344CB8AC3E}">
        <p14:creationId xmlns:p14="http://schemas.microsoft.com/office/powerpoint/2010/main" val="119693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19</a:t>
            </a:fld>
            <a:endParaRPr lang="en-AU"/>
          </a:p>
        </p:txBody>
      </p:sp>
    </p:spTree>
    <p:extLst>
      <p:ext uri="{BB962C8B-B14F-4D97-AF65-F5344CB8AC3E}">
        <p14:creationId xmlns:p14="http://schemas.microsoft.com/office/powerpoint/2010/main" val="41886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470125F-B1AA-44D9-BB9A-25ED75497295}" type="slidenum">
              <a:rPr lang="en-AU" smtClean="0"/>
              <a:t>2</a:t>
            </a:fld>
            <a:endParaRPr lang="en-AU"/>
          </a:p>
        </p:txBody>
      </p:sp>
    </p:spTree>
    <p:extLst>
      <p:ext uri="{BB962C8B-B14F-4D97-AF65-F5344CB8AC3E}">
        <p14:creationId xmlns:p14="http://schemas.microsoft.com/office/powerpoint/2010/main" val="446148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20</a:t>
            </a:fld>
            <a:endParaRPr lang="en-AU"/>
          </a:p>
        </p:txBody>
      </p:sp>
    </p:spTree>
    <p:extLst>
      <p:ext uri="{BB962C8B-B14F-4D97-AF65-F5344CB8AC3E}">
        <p14:creationId xmlns:p14="http://schemas.microsoft.com/office/powerpoint/2010/main" val="2517154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21</a:t>
            </a:fld>
            <a:endParaRPr lang="en-AU"/>
          </a:p>
        </p:txBody>
      </p:sp>
    </p:spTree>
    <p:extLst>
      <p:ext uri="{BB962C8B-B14F-4D97-AF65-F5344CB8AC3E}">
        <p14:creationId xmlns:p14="http://schemas.microsoft.com/office/powerpoint/2010/main" val="273828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22</a:t>
            </a:fld>
            <a:endParaRPr lang="en-AU"/>
          </a:p>
        </p:txBody>
      </p:sp>
    </p:spTree>
    <p:extLst>
      <p:ext uri="{BB962C8B-B14F-4D97-AF65-F5344CB8AC3E}">
        <p14:creationId xmlns:p14="http://schemas.microsoft.com/office/powerpoint/2010/main" val="560434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DE6FB094-3390-402C-9532-5E8250B7F5B4}" type="slidenum">
              <a:rPr lang="en-AU" smtClean="0"/>
              <a:t>23</a:t>
            </a:fld>
            <a:endParaRPr lang="en-AU"/>
          </a:p>
        </p:txBody>
      </p:sp>
    </p:spTree>
    <p:extLst>
      <p:ext uri="{BB962C8B-B14F-4D97-AF65-F5344CB8AC3E}">
        <p14:creationId xmlns:p14="http://schemas.microsoft.com/office/powerpoint/2010/main" val="398871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24</a:t>
            </a:fld>
            <a:endParaRPr lang="en-AU"/>
          </a:p>
        </p:txBody>
      </p:sp>
    </p:spTree>
    <p:extLst>
      <p:ext uri="{BB962C8B-B14F-4D97-AF65-F5344CB8AC3E}">
        <p14:creationId xmlns:p14="http://schemas.microsoft.com/office/powerpoint/2010/main" val="2127552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25</a:t>
            </a:fld>
            <a:endParaRPr lang="en-AU"/>
          </a:p>
        </p:txBody>
      </p:sp>
    </p:spTree>
    <p:extLst>
      <p:ext uri="{BB962C8B-B14F-4D97-AF65-F5344CB8AC3E}">
        <p14:creationId xmlns:p14="http://schemas.microsoft.com/office/powerpoint/2010/main" val="23873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26</a:t>
            </a:fld>
            <a:endParaRPr lang="en-AU"/>
          </a:p>
        </p:txBody>
      </p:sp>
    </p:spTree>
    <p:extLst>
      <p:ext uri="{BB962C8B-B14F-4D97-AF65-F5344CB8AC3E}">
        <p14:creationId xmlns:p14="http://schemas.microsoft.com/office/powerpoint/2010/main" val="3837557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34"/>
              </a:spcBef>
              <a:spcAft>
                <a:spcPts val="634"/>
              </a:spcAft>
            </a:pPr>
            <a:r>
              <a:rPr lang="en-US" sz="1300" dirty="0"/>
              <a:t>Sample risk assessments:</a:t>
            </a:r>
          </a:p>
          <a:p>
            <a:pPr marL="362480" indent="-362480" fontAlgn="base">
              <a:spcBef>
                <a:spcPts val="634"/>
              </a:spcBef>
              <a:spcAft>
                <a:spcPts val="634"/>
              </a:spcAft>
              <a:buFont typeface="Arial" panose="020B0604020202020204" pitchFamily="34" charset="0"/>
              <a:buChar char="•"/>
            </a:pPr>
            <a:r>
              <a:rPr lang="en-US" sz="1100" dirty="0">
                <a:hlinkClick r:id="rId3"/>
              </a:rPr>
              <a:t>Safe Work Australia. Template and example COVID-19 risk register | Safe Work Australia (swa.gov.au)</a:t>
            </a:r>
            <a:endParaRPr lang="en-US" sz="1100" dirty="0"/>
          </a:p>
          <a:p>
            <a:pPr marL="362480" indent="-362480" fontAlgn="base">
              <a:spcBef>
                <a:spcPts val="634"/>
              </a:spcBef>
              <a:spcAft>
                <a:spcPts val="634"/>
              </a:spcAft>
              <a:buFont typeface="Arial" panose="020B0604020202020204" pitchFamily="34" charset="0"/>
              <a:buChar char="•"/>
            </a:pPr>
            <a:r>
              <a:rPr lang="en-US" sz="1100" dirty="0"/>
              <a:t>ACECQA Risk Assessment and Management Tool. </a:t>
            </a:r>
            <a:r>
              <a:rPr lang="en-US" sz="1100" dirty="0">
                <a:hlinkClick r:id="rId4"/>
              </a:rPr>
              <a:t>Risk-Assessment-and-Management-Tool-RAM.pdf (childaustralia.org.au)</a:t>
            </a:r>
            <a:endParaRPr lang="en-AU" sz="1100" dirty="0"/>
          </a:p>
          <a:p>
            <a:pPr marL="362480" indent="-362480" fontAlgn="base">
              <a:spcBef>
                <a:spcPts val="634"/>
              </a:spcBef>
              <a:spcAft>
                <a:spcPts val="634"/>
              </a:spcAft>
              <a:buFont typeface="Arial" panose="020B0604020202020204" pitchFamily="34" charset="0"/>
              <a:buChar char="•"/>
            </a:pPr>
            <a:endParaRPr lang="en-US" sz="1100" dirty="0"/>
          </a:p>
          <a:p>
            <a:pPr marL="362480" indent="-362480" fontAlgn="base">
              <a:spcBef>
                <a:spcPts val="634"/>
              </a:spcBef>
              <a:spcAft>
                <a:spcPts val="634"/>
              </a:spcAft>
              <a:buFont typeface="Arial" panose="020B0604020202020204" pitchFamily="34" charset="0"/>
              <a:buChar char="•"/>
            </a:pPr>
            <a:endParaRPr lang="en-US" sz="1300" dirty="0"/>
          </a:p>
          <a:p>
            <a:pPr fontAlgn="base">
              <a:spcBef>
                <a:spcPts val="634"/>
              </a:spcBef>
              <a:spcAft>
                <a:spcPts val="634"/>
              </a:spcAft>
            </a:pPr>
            <a:endParaRPr lang="en-US" dirty="0"/>
          </a:p>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27</a:t>
            </a:fld>
            <a:endParaRPr lang="en-AU"/>
          </a:p>
        </p:txBody>
      </p:sp>
    </p:spTree>
    <p:extLst>
      <p:ext uri="{BB962C8B-B14F-4D97-AF65-F5344CB8AC3E}">
        <p14:creationId xmlns:p14="http://schemas.microsoft.com/office/powerpoint/2010/main" val="309920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07439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29</a:t>
            </a:fld>
            <a:endParaRPr lang="en-AU"/>
          </a:p>
        </p:txBody>
      </p:sp>
    </p:spTree>
    <p:extLst>
      <p:ext uri="{BB962C8B-B14F-4D97-AF65-F5344CB8AC3E}">
        <p14:creationId xmlns:p14="http://schemas.microsoft.com/office/powerpoint/2010/main" val="119208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476" y="4996834"/>
            <a:ext cx="6790444" cy="4733842"/>
          </a:xfrm>
        </p:spPr>
        <p:txBody>
          <a:bodyPr/>
          <a:lstStyle/>
          <a:p>
            <a:endParaRPr lang="en-AU" b="1" dirty="0"/>
          </a:p>
        </p:txBody>
      </p:sp>
      <p:sp>
        <p:nvSpPr>
          <p:cNvPr id="4" name="Slide Number Placeholder 3"/>
          <p:cNvSpPr>
            <a:spLocks noGrp="1"/>
          </p:cNvSpPr>
          <p:nvPr>
            <p:ph type="sldNum" sz="quarter" idx="5"/>
          </p:nvPr>
        </p:nvSpPr>
        <p:spPr/>
        <p:txBody>
          <a:bodyPr/>
          <a:lstStyle/>
          <a:p>
            <a:fld id="{DE6FB094-3390-402C-9532-5E8250B7F5B4}" type="slidenum">
              <a:rPr lang="en-AU" smtClean="0"/>
              <a:pPr/>
              <a:t>3</a:t>
            </a:fld>
            <a:endParaRPr lang="en-AU"/>
          </a:p>
        </p:txBody>
      </p:sp>
    </p:spTree>
    <p:extLst>
      <p:ext uri="{BB962C8B-B14F-4D97-AF65-F5344CB8AC3E}">
        <p14:creationId xmlns:p14="http://schemas.microsoft.com/office/powerpoint/2010/main" val="2974680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30</a:t>
            </a:fld>
            <a:endParaRPr lang="en-AU"/>
          </a:p>
        </p:txBody>
      </p:sp>
    </p:spTree>
    <p:extLst>
      <p:ext uri="{BB962C8B-B14F-4D97-AF65-F5344CB8AC3E}">
        <p14:creationId xmlns:p14="http://schemas.microsoft.com/office/powerpoint/2010/main" val="2788406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31</a:t>
            </a:fld>
            <a:endParaRPr lang="en-AU"/>
          </a:p>
        </p:txBody>
      </p:sp>
    </p:spTree>
    <p:extLst>
      <p:ext uri="{BB962C8B-B14F-4D97-AF65-F5344CB8AC3E}">
        <p14:creationId xmlns:p14="http://schemas.microsoft.com/office/powerpoint/2010/main" val="4259046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32</a:t>
            </a:fld>
            <a:endParaRPr lang="en-AU"/>
          </a:p>
        </p:txBody>
      </p:sp>
    </p:spTree>
    <p:extLst>
      <p:ext uri="{BB962C8B-B14F-4D97-AF65-F5344CB8AC3E}">
        <p14:creationId xmlns:p14="http://schemas.microsoft.com/office/powerpoint/2010/main" val="1966891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33</a:t>
            </a:fld>
            <a:endParaRPr lang="en-AU"/>
          </a:p>
        </p:txBody>
      </p:sp>
    </p:spTree>
    <p:extLst>
      <p:ext uri="{BB962C8B-B14F-4D97-AF65-F5344CB8AC3E}">
        <p14:creationId xmlns:p14="http://schemas.microsoft.com/office/powerpoint/2010/main" val="3611233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34</a:t>
            </a:fld>
            <a:endParaRPr lang="en-AU"/>
          </a:p>
        </p:txBody>
      </p:sp>
    </p:spTree>
    <p:extLst>
      <p:ext uri="{BB962C8B-B14F-4D97-AF65-F5344CB8AC3E}">
        <p14:creationId xmlns:p14="http://schemas.microsoft.com/office/powerpoint/2010/main" val="2734564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dirty="0"/>
              <a:t>The Fair Work Commission/Courts have indicated that an umbrella approach without consideration for particular employee circumstances (and an ability to apply for exemptions) may not be considered reasonable.</a:t>
            </a:r>
          </a:p>
          <a:p>
            <a:pPr defTabSz="966612">
              <a:defRPr/>
            </a:pPr>
            <a:br>
              <a:rPr lang="en-US" sz="1300" dirty="0"/>
            </a:br>
            <a:r>
              <a:rPr lang="en-US" sz="1300" dirty="0"/>
              <a:t>In considering whether to impose a mandatory vaccination requirement, some key factors are likely to include:</a:t>
            </a:r>
          </a:p>
          <a:p>
            <a:pPr marL="181240" indent="-181240">
              <a:buFont typeface="Arial" panose="020B0604020202020204" pitchFamily="34" charset="0"/>
              <a:buChar char="•"/>
            </a:pPr>
            <a:r>
              <a:rPr lang="en-US" sz="1300" dirty="0"/>
              <a:t>the likelihood of staff being exposed to COVID-19 in the workplace, taking into account the nature of the role(s) undertaken by staff, the particular features of the workplace and the rates of COVID-19 infections and transmission in the community;</a:t>
            </a:r>
          </a:p>
          <a:p>
            <a:pPr marL="181240" indent="-181240">
              <a:buFont typeface="Arial" panose="020B0604020202020204" pitchFamily="34" charset="0"/>
              <a:buChar char="•"/>
            </a:pPr>
            <a:r>
              <a:rPr lang="en-US" sz="1300" dirty="0"/>
              <a:t>the degree of harm that might result from exposure to COVID-19 (including consideration of any particular vulnerabilities of staff) and the extent to which unvaccinated staff pose a risk to others;</a:t>
            </a:r>
          </a:p>
          <a:p>
            <a:pPr marL="181240" indent="-181240">
              <a:buFont typeface="Arial" panose="020B0604020202020204" pitchFamily="34" charset="0"/>
              <a:buChar char="•"/>
            </a:pPr>
            <a:r>
              <a:rPr lang="en-US" sz="1300" dirty="0"/>
              <a:t>whether vaccination is an effective control measure against those risks (so far as is reasonably practicable), based on the current medical evidence on the efficacy of the particular COVID-19 vaccine in both preventing infection and transmission;</a:t>
            </a:r>
          </a:p>
          <a:p>
            <a:pPr marL="181240" indent="-181240">
              <a:buFont typeface="Arial" panose="020B0604020202020204" pitchFamily="34" charset="0"/>
              <a:buChar char="•"/>
            </a:pPr>
            <a:r>
              <a:rPr lang="en-US" sz="1300" dirty="0"/>
              <a:t>the availability and suitability of other control measures to eliminate or reduce the risk of exposure to COVID-19; and</a:t>
            </a:r>
          </a:p>
          <a:p>
            <a:pPr marL="181240" indent="-181240">
              <a:buFont typeface="Arial" panose="020B0604020202020204" pitchFamily="34" charset="0"/>
              <a:buChar char="•"/>
            </a:pPr>
            <a:r>
              <a:rPr lang="en-US" sz="1300" dirty="0"/>
              <a:t>whether it is appropriate to include any exemptions for particular classes of staff (noting that there were no exemptions made in Glover) and if so, how they will be accommodated given any associated risks.</a:t>
            </a:r>
          </a:p>
          <a:p>
            <a:pPr marL="181240" indent="-181240">
              <a:buFont typeface="Arial" panose="020B0604020202020204" pitchFamily="34" charset="0"/>
              <a:buChar char="•"/>
            </a:pPr>
            <a:r>
              <a:rPr lang="en-US" sz="1300" dirty="0"/>
              <a:t>Additionally, employers should consider whether a mandatory vaccination requirement gives rise to any implications under anti-discrimination legislation. Victorian public sector employers should also consider any implications under the Charter of Human Rights and Responsibilities Act 2006 (Vic).</a:t>
            </a:r>
            <a:endParaRPr lang="en-AU" dirty="0"/>
          </a:p>
          <a:p>
            <a:endParaRPr lang="en-AU" dirty="0"/>
          </a:p>
          <a:p>
            <a:r>
              <a:rPr lang="en-US" sz="1300" dirty="0"/>
              <a:t>What Are the Consequences for Breaching the General Protections?</a:t>
            </a:r>
          </a:p>
          <a:p>
            <a:endParaRPr lang="en-US" sz="1300" dirty="0"/>
          </a:p>
          <a:p>
            <a:r>
              <a:rPr lang="en-US" sz="1300" dirty="0"/>
              <a:t>Unlike unfair dismissal claims, a court can also impose a penalty against you in a general protections claim. The penalty will vary depending on the severity of the breach, but it can be up to $63,000 per breach for a corporation or up to $12,600 per breach for an individual. This penalty is in addition to any compensation that you need to pay.</a:t>
            </a:r>
          </a:p>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35</a:t>
            </a:fld>
            <a:endParaRPr lang="en-AU"/>
          </a:p>
        </p:txBody>
      </p:sp>
    </p:spTree>
    <p:extLst>
      <p:ext uri="{BB962C8B-B14F-4D97-AF65-F5344CB8AC3E}">
        <p14:creationId xmlns:p14="http://schemas.microsoft.com/office/powerpoint/2010/main" val="160111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Vaccination related matters | Fair Work Commission (fwc.gov.au)</a:t>
            </a:r>
            <a:endParaRPr lang="en-US" dirty="0"/>
          </a:p>
          <a:p>
            <a:endParaRPr lang="en-US" dirty="0"/>
          </a:p>
          <a:p>
            <a:pPr fontAlgn="base"/>
            <a:r>
              <a:rPr lang="en-US" sz="1300" u="sng" dirty="0">
                <a:hlinkClick r:id="rId4"/>
              </a:rPr>
              <a:t>O’Toole v Australian Community Support Organisation Ltd [2022] FWC 477 (Masson DP, 3 March 2022).</a:t>
            </a:r>
            <a:endParaRPr lang="en-US" sz="1300" dirty="0"/>
          </a:p>
          <a:p>
            <a:pPr fontAlgn="base"/>
            <a:r>
              <a:rPr lang="en-US" sz="1300" dirty="0"/>
              <a:t>The employee was a Family and Carer Program Worker. The Victorian Government introduced a public health direction that required the employer to ensure workers who had not been vaccinated against COVID-19 did not attend its facility unless they had a valid medical exemption.</a:t>
            </a:r>
          </a:p>
          <a:p>
            <a:pPr fontAlgn="base"/>
            <a:r>
              <a:rPr lang="en-US" sz="1300" dirty="0"/>
              <a:t>The employee told the employer she was unvaccinated but did not need to attend the facility because she could perform her role from home.</a:t>
            </a:r>
          </a:p>
          <a:p>
            <a:pPr fontAlgn="base"/>
            <a:r>
              <a:rPr lang="en-US" sz="1300" dirty="0"/>
              <a:t>Face-to-face service delivery remained a feature of the employee’s role during the pandemic. The Commission decided that the employer was entitled to require the employee to carry out the full requirements of her role which included attending the employer’s facility. The employer had a valid reason to dismiss the employee because the employee could not lawfully attend the employer’s facility.</a:t>
            </a:r>
          </a:p>
          <a:p>
            <a:pPr fontAlgn="base"/>
            <a:r>
              <a:rPr lang="en-US" sz="1300" dirty="0"/>
              <a:t>The Commission decided that the employee's dismissal was not harsh, unjust or unreasonable. Before she was dismissed, the employee was given opportunities to respond to the employer’s concerns about her unvaccinated status and at each opportunity she confirmed she was undecided and would not be getting vaccinated within the required timeframe.</a:t>
            </a:r>
          </a:p>
          <a:p>
            <a:endParaRPr lang="en-US" dirty="0"/>
          </a:p>
          <a:p>
            <a:endParaRPr lang="en-US" dirty="0"/>
          </a:p>
          <a:p>
            <a:pPr fontAlgn="base"/>
            <a:r>
              <a:rPr lang="en-US" sz="1300" u="sng" dirty="0">
                <a:hlinkClick r:id="rId5"/>
              </a:rPr>
              <a:t>Gee v Eastern Health (Wilson C, 22 April 2022) </a:t>
            </a:r>
            <a:r>
              <a:rPr lang="en-US" sz="1300" dirty="0"/>
              <a:t> </a:t>
            </a:r>
          </a:p>
          <a:p>
            <a:pPr fontAlgn="base"/>
            <a:r>
              <a:rPr lang="en-US" sz="1300" dirty="0"/>
              <a:t>The employee was a project officer for a health provider. The employer said that in March 2020, employees were offered the option to work from home if they could. This was a temporary arrangement caused by the COVID-19 pandemic.  </a:t>
            </a:r>
          </a:p>
          <a:p>
            <a:pPr fontAlgn="base"/>
            <a:r>
              <a:rPr lang="en-US" sz="1300" dirty="0"/>
              <a:t>In 2021, the Victorian Government introduced a public health direction that required the employer to ensure its staff were vaccinated against COVID-19 unless they had a valid medical exemption, before it allowed them to enter the employer’s healthcare facility.  </a:t>
            </a:r>
          </a:p>
          <a:p>
            <a:pPr fontAlgn="base"/>
            <a:r>
              <a:rPr lang="en-US" sz="1300" dirty="0"/>
              <a:t>The employee said that she did not intend to be vaccinated and asked to work from home indefinitely. She argued that it would be reasonable and practical because her role was administrative and had no client face-to-face contact. The employer said that working from home permanently was not sustainable and that vaccination was an inherent requirement of employment for all staff unless they were exempt. </a:t>
            </a:r>
          </a:p>
          <a:p>
            <a:pPr fontAlgn="base"/>
            <a:r>
              <a:rPr lang="en-US" sz="1300" dirty="0"/>
              <a:t>The Commission did not accept the employee’s argument that her employment contract had been changed to allow her to work from home permanently if she chose. That would be counter-intuitive because in-person interactions with patients and staff would always be necessary for the employer, who was a major public health authority.  </a:t>
            </a:r>
          </a:p>
          <a:p>
            <a:pPr fontAlgn="base"/>
            <a:r>
              <a:rPr lang="en-US" sz="1300" dirty="0"/>
              <a:t>The Commission concluded that the employer had a valid reason to dismiss the employee because she could not fulfil the inherent requirements of her job without providing her vaccination information. Before she was dismissed, the employee was notified that her dismissal was contemplated and what she had to do to avoid dismissal. </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36</a:t>
            </a:fld>
            <a:endParaRPr lang="en-AU"/>
          </a:p>
        </p:txBody>
      </p:sp>
    </p:spTree>
    <p:extLst>
      <p:ext uri="{BB962C8B-B14F-4D97-AF65-F5344CB8AC3E}">
        <p14:creationId xmlns:p14="http://schemas.microsoft.com/office/powerpoint/2010/main" val="3385321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solidFill>
                  <a:srgbClr val="000000"/>
                </a:solidFill>
                <a:hlinkClick r:id="rId3">
                  <a:extLst>
                    <a:ext uri="{A12FA001-AC4F-418D-AE19-62706E023703}">
                      <ahyp:hlinkClr xmlns:ahyp="http://schemas.microsoft.com/office/drawing/2018/hyperlinkcolor" val="tx"/>
                    </a:ext>
                  </a:extLst>
                </a:hlinkClick>
              </a:rPr>
              <a:t>Explanatory articles:</a:t>
            </a:r>
          </a:p>
          <a:p>
            <a:pPr marL="171450" indent="-171450">
              <a:buFont typeface="Arial" panose="020B0604020202020204" pitchFamily="34" charset="0"/>
              <a:buChar char="•"/>
            </a:pPr>
            <a:endParaRPr lang="en-US" u="sng" dirty="0">
              <a:solidFill>
                <a:srgbClr val="000000"/>
              </a:solidFill>
              <a:hlinkClick r:id="rId3">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US" dirty="0">
                <a:solidFill>
                  <a:srgbClr val="000000"/>
                </a:solidFill>
                <a:hlinkClick r:id="rId3">
                  <a:extLst>
                    <a:ext uri="{A12FA001-AC4F-418D-AE19-62706E023703}">
                      <ahyp:hlinkClr xmlns:ahyp="http://schemas.microsoft.com/office/drawing/2018/hyperlinkcolor" val="tx"/>
                    </a:ext>
                  </a:extLst>
                </a:hlinkClick>
              </a:rPr>
              <a:t>Barber v </a:t>
            </a:r>
            <a:r>
              <a:rPr lang="en-US" dirty="0" err="1">
                <a:solidFill>
                  <a:srgbClr val="000000"/>
                </a:solidFill>
                <a:hlinkClick r:id="rId3">
                  <a:extLst>
                    <a:ext uri="{A12FA001-AC4F-418D-AE19-62706E023703}">
                      <ahyp:hlinkClr xmlns:ahyp="http://schemas.microsoft.com/office/drawing/2018/hyperlinkcolor" val="tx"/>
                    </a:ext>
                  </a:extLst>
                </a:hlinkClick>
              </a:rPr>
              <a:t>Goodstart</a:t>
            </a:r>
            <a:r>
              <a:rPr lang="en-US" dirty="0">
                <a:solidFill>
                  <a:srgbClr val="000000"/>
                </a:solidFill>
                <a:hlinkClick r:id="rId3">
                  <a:extLst>
                    <a:ext uri="{A12FA001-AC4F-418D-AE19-62706E023703}">
                      <ahyp:hlinkClr xmlns:ahyp="http://schemas.microsoft.com/office/drawing/2018/hyperlinkcolor" val="tx"/>
                    </a:ext>
                  </a:extLst>
                </a:hlinkClick>
              </a:rPr>
              <a:t> – can employers now mandate vaccinations in the workplace? | </a:t>
            </a:r>
            <a:r>
              <a:rPr lang="en-US" dirty="0" err="1">
                <a:solidFill>
                  <a:srgbClr val="000000"/>
                </a:solidFill>
                <a:hlinkClick r:id="rId3">
                  <a:extLst>
                    <a:ext uri="{A12FA001-AC4F-418D-AE19-62706E023703}">
                      <ahyp:hlinkClr xmlns:ahyp="http://schemas.microsoft.com/office/drawing/2018/hyperlinkcolor" val="tx"/>
                    </a:ext>
                  </a:extLst>
                </a:hlinkClick>
              </a:rPr>
              <a:t>Gadens</a:t>
            </a:r>
            <a:endParaRPr lang="en-US" dirty="0">
              <a:solidFill>
                <a:srgbClr val="000000"/>
              </a:solidFill>
            </a:endParaRPr>
          </a:p>
          <a:p>
            <a:pPr marL="171450" indent="-171450">
              <a:buFont typeface="Arial" panose="020B0604020202020204" pitchFamily="34" charset="0"/>
              <a:buChar char="•"/>
            </a:pPr>
            <a:r>
              <a:rPr lang="en-US" dirty="0">
                <a:solidFill>
                  <a:srgbClr val="000000"/>
                </a:solidFill>
                <a:hlinkClick r:id="rId4">
                  <a:extLst>
                    <a:ext uri="{A12FA001-AC4F-418D-AE19-62706E023703}">
                      <ahyp:hlinkClr xmlns:ahyp="http://schemas.microsoft.com/office/drawing/2018/hyperlinkcolor" val="tx"/>
                    </a:ext>
                  </a:extLst>
                </a:hlinkClick>
              </a:rPr>
              <a:t>Employees’ Dismissals for Vaccine Refusal Not Unfair – </a:t>
            </a:r>
            <a:r>
              <a:rPr lang="en-US" dirty="0" err="1">
                <a:solidFill>
                  <a:srgbClr val="000000"/>
                </a:solidFill>
                <a:hlinkClick r:id="rId4">
                  <a:extLst>
                    <a:ext uri="{A12FA001-AC4F-418D-AE19-62706E023703}">
                      <ahyp:hlinkClr xmlns:ahyp="http://schemas.microsoft.com/office/drawing/2018/hyperlinkcolor" val="tx"/>
                    </a:ext>
                  </a:extLst>
                </a:hlinkClick>
              </a:rPr>
              <a:t>Ms</a:t>
            </a:r>
            <a:r>
              <a:rPr lang="en-US" dirty="0">
                <a:solidFill>
                  <a:srgbClr val="000000"/>
                </a:solidFill>
                <a:hlinkClick r:id="rId4">
                  <a:extLst>
                    <a:ext uri="{A12FA001-AC4F-418D-AE19-62706E023703}">
                      <ahyp:hlinkClr xmlns:ahyp="http://schemas.microsoft.com/office/drawing/2018/hyperlinkcolor" val="tx"/>
                    </a:ext>
                  </a:extLst>
                </a:hlinkClick>
              </a:rPr>
              <a:t> </a:t>
            </a:r>
            <a:r>
              <a:rPr lang="en-US" dirty="0" err="1">
                <a:solidFill>
                  <a:srgbClr val="000000"/>
                </a:solidFill>
                <a:hlinkClick r:id="rId4">
                  <a:extLst>
                    <a:ext uri="{A12FA001-AC4F-418D-AE19-62706E023703}">
                      <ahyp:hlinkClr xmlns:ahyp="http://schemas.microsoft.com/office/drawing/2018/hyperlinkcolor" val="tx"/>
                    </a:ext>
                  </a:extLst>
                </a:hlinkClick>
              </a:rPr>
              <a:t>Bou</a:t>
            </a:r>
            <a:r>
              <a:rPr lang="en-US" dirty="0">
                <a:solidFill>
                  <a:srgbClr val="000000"/>
                </a:solidFill>
                <a:hlinkClick r:id="rId4">
                  <a:extLst>
                    <a:ext uri="{A12FA001-AC4F-418D-AE19-62706E023703}">
                      <ahyp:hlinkClr xmlns:ahyp="http://schemas.microsoft.com/office/drawing/2018/hyperlinkcolor" val="tx"/>
                    </a:ext>
                  </a:extLst>
                </a:hlinkClick>
              </a:rPr>
              <a:t>-Jamie Barber v </a:t>
            </a:r>
            <a:r>
              <a:rPr lang="en-US" dirty="0" err="1">
                <a:solidFill>
                  <a:srgbClr val="000000"/>
                </a:solidFill>
                <a:hlinkClick r:id="rId4">
                  <a:extLst>
                    <a:ext uri="{A12FA001-AC4F-418D-AE19-62706E023703}">
                      <ahyp:hlinkClr xmlns:ahyp="http://schemas.microsoft.com/office/drawing/2018/hyperlinkcolor" val="tx"/>
                    </a:ext>
                  </a:extLst>
                </a:hlinkClick>
              </a:rPr>
              <a:t>Goodstart</a:t>
            </a:r>
            <a:r>
              <a:rPr lang="en-US" dirty="0">
                <a:solidFill>
                  <a:srgbClr val="000000"/>
                </a:solidFill>
                <a:hlinkClick r:id="rId4">
                  <a:extLst>
                    <a:ext uri="{A12FA001-AC4F-418D-AE19-62706E023703}">
                      <ahyp:hlinkClr xmlns:ahyp="http://schemas.microsoft.com/office/drawing/2018/hyperlinkcolor" val="tx"/>
                    </a:ext>
                  </a:extLst>
                </a:hlinkClick>
              </a:rPr>
              <a:t> Early Learning and Jennifer Kimber v Sapphire Coast Community Aged Care - HR Legal</a:t>
            </a:r>
            <a:endParaRPr lang="en-US" dirty="0">
              <a:solidFill>
                <a:srgbClr val="000000"/>
              </a:solidFill>
            </a:endParaRPr>
          </a:p>
          <a:p>
            <a:pPr marL="171450" indent="-171450">
              <a:buFont typeface="Arial" panose="020B0604020202020204" pitchFamily="34" charset="0"/>
              <a:buChar char="•"/>
            </a:pPr>
            <a:endParaRPr lang="en-US" dirty="0">
              <a:solidFill>
                <a:srgbClr val="000000"/>
              </a:solidFill>
            </a:endParaRPr>
          </a:p>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37</a:t>
            </a:fld>
            <a:endParaRPr lang="en-AU"/>
          </a:p>
        </p:txBody>
      </p:sp>
    </p:spTree>
    <p:extLst>
      <p:ext uri="{BB962C8B-B14F-4D97-AF65-F5344CB8AC3E}">
        <p14:creationId xmlns:p14="http://schemas.microsoft.com/office/powerpoint/2010/main" val="4190883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300" dirty="0"/>
          </a:p>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38</a:t>
            </a:fld>
            <a:endParaRPr lang="en-AU"/>
          </a:p>
        </p:txBody>
      </p:sp>
    </p:spTree>
    <p:extLst>
      <p:ext uri="{BB962C8B-B14F-4D97-AF65-F5344CB8AC3E}">
        <p14:creationId xmlns:p14="http://schemas.microsoft.com/office/powerpoint/2010/main" val="1855034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a:p>
            <a:endParaRPr lang="en-US" dirty="0"/>
          </a:p>
          <a:p>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39</a:t>
            </a:fld>
            <a:endParaRPr lang="en-AU"/>
          </a:p>
        </p:txBody>
      </p:sp>
    </p:spTree>
    <p:extLst>
      <p:ext uri="{BB962C8B-B14F-4D97-AF65-F5344CB8AC3E}">
        <p14:creationId xmlns:p14="http://schemas.microsoft.com/office/powerpoint/2010/main" val="422637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4</a:t>
            </a:fld>
            <a:endParaRPr lang="en-AU"/>
          </a:p>
        </p:txBody>
      </p:sp>
    </p:spTree>
    <p:extLst>
      <p:ext uri="{BB962C8B-B14F-4D97-AF65-F5344CB8AC3E}">
        <p14:creationId xmlns:p14="http://schemas.microsoft.com/office/powerpoint/2010/main" val="957434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40</a:t>
            </a:fld>
            <a:endParaRPr lang="en-AU"/>
          </a:p>
        </p:txBody>
      </p:sp>
    </p:spTree>
    <p:extLst>
      <p:ext uri="{BB962C8B-B14F-4D97-AF65-F5344CB8AC3E}">
        <p14:creationId xmlns:p14="http://schemas.microsoft.com/office/powerpoint/2010/main" val="2352070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41</a:t>
            </a:fld>
            <a:endParaRPr lang="en-AU"/>
          </a:p>
        </p:txBody>
      </p:sp>
    </p:spTree>
    <p:extLst>
      <p:ext uri="{BB962C8B-B14F-4D97-AF65-F5344CB8AC3E}">
        <p14:creationId xmlns:p14="http://schemas.microsoft.com/office/powerpoint/2010/main" val="889152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42</a:t>
            </a:fld>
            <a:endParaRPr lang="en-AU"/>
          </a:p>
        </p:txBody>
      </p:sp>
    </p:spTree>
    <p:extLst>
      <p:ext uri="{BB962C8B-B14F-4D97-AF65-F5344CB8AC3E}">
        <p14:creationId xmlns:p14="http://schemas.microsoft.com/office/powerpoint/2010/main" val="3230976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43</a:t>
            </a:fld>
            <a:endParaRPr lang="en-AU"/>
          </a:p>
        </p:txBody>
      </p:sp>
    </p:spTree>
    <p:extLst>
      <p:ext uri="{BB962C8B-B14F-4D97-AF65-F5344CB8AC3E}">
        <p14:creationId xmlns:p14="http://schemas.microsoft.com/office/powerpoint/2010/main" val="2396003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solidFill>
                <a:srgbClr val="0E101A"/>
              </a:solidFill>
              <a:effectLst/>
            </a:endParaRPr>
          </a:p>
        </p:txBody>
      </p:sp>
      <p:sp>
        <p:nvSpPr>
          <p:cNvPr id="4" name="Slide Number Placeholder 3"/>
          <p:cNvSpPr>
            <a:spLocks noGrp="1"/>
          </p:cNvSpPr>
          <p:nvPr>
            <p:ph type="sldNum" sz="quarter" idx="5"/>
          </p:nvPr>
        </p:nvSpPr>
        <p:spPr/>
        <p:txBody>
          <a:bodyPr/>
          <a:lstStyle/>
          <a:p>
            <a:fld id="{E470125F-B1AA-44D9-BB9A-25ED75497295}" type="slidenum">
              <a:rPr lang="en-AU" smtClean="0"/>
              <a:t>44</a:t>
            </a:fld>
            <a:endParaRPr lang="en-AU"/>
          </a:p>
        </p:txBody>
      </p:sp>
    </p:spTree>
    <p:extLst>
      <p:ext uri="{BB962C8B-B14F-4D97-AF65-F5344CB8AC3E}">
        <p14:creationId xmlns:p14="http://schemas.microsoft.com/office/powerpoint/2010/main" val="62297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5</a:t>
            </a:fld>
            <a:endParaRPr lang="en-AU"/>
          </a:p>
        </p:txBody>
      </p:sp>
    </p:spTree>
    <p:extLst>
      <p:ext uri="{BB962C8B-B14F-4D97-AF65-F5344CB8AC3E}">
        <p14:creationId xmlns:p14="http://schemas.microsoft.com/office/powerpoint/2010/main" val="328105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6</a:t>
            </a:fld>
            <a:endParaRPr lang="en-AU"/>
          </a:p>
        </p:txBody>
      </p:sp>
    </p:spTree>
    <p:extLst>
      <p:ext uri="{BB962C8B-B14F-4D97-AF65-F5344CB8AC3E}">
        <p14:creationId xmlns:p14="http://schemas.microsoft.com/office/powerpoint/2010/main" val="172923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7</a:t>
            </a:fld>
            <a:endParaRPr lang="en-AU"/>
          </a:p>
        </p:txBody>
      </p:sp>
    </p:spTree>
    <p:extLst>
      <p:ext uri="{BB962C8B-B14F-4D97-AF65-F5344CB8AC3E}">
        <p14:creationId xmlns:p14="http://schemas.microsoft.com/office/powerpoint/2010/main" val="156069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8</a:t>
            </a:fld>
            <a:endParaRPr lang="en-AU"/>
          </a:p>
        </p:txBody>
      </p:sp>
    </p:spTree>
    <p:extLst>
      <p:ext uri="{BB962C8B-B14F-4D97-AF65-F5344CB8AC3E}">
        <p14:creationId xmlns:p14="http://schemas.microsoft.com/office/powerpoint/2010/main" val="275002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9</a:t>
            </a:fld>
            <a:endParaRPr lang="en-AU"/>
          </a:p>
        </p:txBody>
      </p:sp>
    </p:spTree>
    <p:extLst>
      <p:ext uri="{BB962C8B-B14F-4D97-AF65-F5344CB8AC3E}">
        <p14:creationId xmlns:p14="http://schemas.microsoft.com/office/powerpoint/2010/main" val="187475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0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9651" y="3645024"/>
            <a:ext cx="4896445" cy="1080000"/>
          </a:xfrm>
        </p:spPr>
        <p:txBody>
          <a:bodyPr anchor="t">
            <a:noAutofit/>
          </a:bodyPr>
          <a:lstStyle>
            <a:lvl1pPr algn="l">
              <a:lnSpc>
                <a:spcPct val="90000"/>
              </a:lnSpc>
              <a:defRPr sz="4000" b="0">
                <a:solidFill>
                  <a:srgbClr val="FFFFFF"/>
                </a:solidFill>
              </a:defRPr>
            </a:lvl1pPr>
          </a:lstStyle>
          <a:p>
            <a:r>
              <a:rPr lang="en-US"/>
              <a:t>Click to edit Master title style</a:t>
            </a:r>
            <a:endParaRPr lang="en-AU"/>
          </a:p>
        </p:txBody>
      </p:sp>
      <p:sp>
        <p:nvSpPr>
          <p:cNvPr id="3" name="Subtitle 2"/>
          <p:cNvSpPr>
            <a:spLocks noGrp="1"/>
          </p:cNvSpPr>
          <p:nvPr>
            <p:ph type="subTitle" idx="1"/>
          </p:nvPr>
        </p:nvSpPr>
        <p:spPr>
          <a:xfrm>
            <a:off x="539552" y="4891608"/>
            <a:ext cx="4899725" cy="48160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539552" y="5930127"/>
            <a:ext cx="2133600" cy="365125"/>
          </a:xfrm>
          <a:prstGeom prst="rect">
            <a:avLst/>
          </a:prstGeom>
        </p:spPr>
        <p:txBody>
          <a:bodyPr/>
          <a:lstStyle>
            <a:lvl1pPr algn="l">
              <a:defRPr sz="1800" b="1">
                <a:solidFill>
                  <a:srgbClr val="FFFFFF"/>
                </a:solidFill>
              </a:defRPr>
            </a:lvl1pPr>
          </a:lstStyle>
          <a:p>
            <a:fld id="{895C1AA7-86CE-487C-9681-B0B566BFAEE2}" type="datetime3">
              <a:rPr lang="en-AU" smtClean="0"/>
              <a:t>7 June, 2022</a:t>
            </a:fld>
            <a:endParaRPr lang="en-AU"/>
          </a:p>
        </p:txBody>
      </p:sp>
    </p:spTree>
    <p:extLst>
      <p:ext uri="{BB962C8B-B14F-4D97-AF65-F5344CB8AC3E}">
        <p14:creationId xmlns:p14="http://schemas.microsoft.com/office/powerpoint/2010/main" val="270931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12"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13"/>
          <p:cNvSpPr/>
          <p:nvPr userDrawn="1"/>
        </p:nvSpPr>
        <p:spPr>
          <a:xfrm>
            <a:off x="0" y="6115199"/>
            <a:ext cx="9144000" cy="741213"/>
          </a:xfrm>
          <a:prstGeom prst="rect">
            <a:avLst/>
          </a:prstGeom>
          <a:gradFill>
            <a:gsLst>
              <a:gs pos="0">
                <a:schemeClr val="tx1">
                  <a:lumMod val="60000"/>
                  <a:lumOff val="40000"/>
                </a:schemeClr>
              </a:gs>
              <a:gs pos="12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03" b="-1"/>
          <a:stretch/>
        </p:blipFill>
        <p:spPr>
          <a:xfrm>
            <a:off x="7367786" y="6285846"/>
            <a:ext cx="1620000" cy="502478"/>
          </a:xfrm>
          <a:prstGeom prst="rect">
            <a:avLst/>
          </a:prstGeom>
        </p:spPr>
      </p:pic>
      <p:sp>
        <p:nvSpPr>
          <p:cNvPr id="6" name="Title 1"/>
          <p:cNvSpPr>
            <a:spLocks noGrp="1"/>
          </p:cNvSpPr>
          <p:nvPr>
            <p:ph type="ctrTitle"/>
          </p:nvPr>
        </p:nvSpPr>
        <p:spPr>
          <a:xfrm>
            <a:off x="539651" y="3645024"/>
            <a:ext cx="4896445" cy="1080000"/>
          </a:xfrm>
        </p:spPr>
        <p:txBody>
          <a:bodyPr anchor="t">
            <a:noAutofit/>
          </a:bodyPr>
          <a:lstStyle>
            <a:lvl1pPr algn="l">
              <a:lnSpc>
                <a:spcPct val="90000"/>
              </a:lnSpc>
              <a:defRPr sz="4000" b="0">
                <a:solidFill>
                  <a:srgbClr val="FFFFFF"/>
                </a:solidFill>
              </a:defRPr>
            </a:lvl1pPr>
          </a:lstStyle>
          <a:p>
            <a:r>
              <a:rPr lang="en-US"/>
              <a:t>Click to edit Master title style</a:t>
            </a:r>
            <a:endParaRPr lang="en-AU"/>
          </a:p>
        </p:txBody>
      </p:sp>
      <p:pic>
        <p:nvPicPr>
          <p:cNvPr id="7" name="Picture 6" descr="See the source image">
            <a:extLst>
              <a:ext uri="{FF2B5EF4-FFF2-40B4-BE49-F238E27FC236}">
                <a16:creationId xmlns:a16="http://schemas.microsoft.com/office/drawing/2014/main" id="{99699880-7994-4B81-A6D0-CF839D2F1587}"/>
              </a:ext>
            </a:extLst>
          </p:cNvPr>
          <p:cNvPicPr/>
          <p:nvPr userDrawn="1"/>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179513" y="6273974"/>
            <a:ext cx="864095" cy="467394"/>
          </a:xfrm>
          <a:prstGeom prst="rect">
            <a:avLst/>
          </a:prstGeom>
          <a:noFill/>
          <a:effectLst>
            <a:softEdge rad="25400"/>
          </a:effectLst>
        </p:spPr>
      </p:pic>
    </p:spTree>
    <p:extLst>
      <p:ext uri="{BB962C8B-B14F-4D97-AF65-F5344CB8AC3E}">
        <p14:creationId xmlns:p14="http://schemas.microsoft.com/office/powerpoint/2010/main" val="163424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75000"/>
                  </a:schemeClr>
                </a:solidFill>
              </a:defRPr>
            </a:lvl1pPr>
          </a:lstStyle>
          <a:p>
            <a:r>
              <a:rPr lang="en-US"/>
              <a:t>Click to edit Master title style</a:t>
            </a:r>
            <a:endParaRPr lang="en-AU"/>
          </a:p>
        </p:txBody>
      </p:sp>
      <p:sp>
        <p:nvSpPr>
          <p:cNvPr id="6" name="Content Placeholder 2"/>
          <p:cNvSpPr>
            <a:spLocks noGrp="1"/>
          </p:cNvSpPr>
          <p:nvPr>
            <p:ph sz="half" idx="1"/>
          </p:nvPr>
        </p:nvSpPr>
        <p:spPr>
          <a:xfrm>
            <a:off x="395288" y="980728"/>
            <a:ext cx="5472856" cy="5145435"/>
          </a:xfrm>
        </p:spPr>
        <p:txBody>
          <a:bodyPr>
            <a:normAutofit/>
          </a:bodyPr>
          <a:lstStyle>
            <a:lvl1pPr>
              <a:defRPr sz="2000"/>
            </a:lvl1pPr>
            <a:lvl2pPr>
              <a:buClrTx/>
              <a:defRPr sz="1800"/>
            </a:lvl2pPr>
            <a:lvl3pPr>
              <a:buClrTx/>
              <a:defRPr sz="1600"/>
            </a:lvl3pPr>
            <a:lvl4pPr>
              <a:buClrTx/>
              <a:defRPr sz="1400"/>
            </a:lvl4pPr>
            <a:lvl5pPr>
              <a:buClrTx/>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Picture Placeholder 8"/>
          <p:cNvSpPr>
            <a:spLocks noGrp="1"/>
          </p:cNvSpPr>
          <p:nvPr>
            <p:ph type="pic" sz="quarter" idx="13"/>
          </p:nvPr>
        </p:nvSpPr>
        <p:spPr>
          <a:xfrm>
            <a:off x="5940152" y="1484313"/>
            <a:ext cx="2879998" cy="2881312"/>
          </a:xfrm>
          <a:prstGeom prst="round2DiagRect">
            <a:avLst>
              <a:gd name="adj1" fmla="val 6898"/>
              <a:gd name="adj2" fmla="val 0"/>
            </a:avLst>
          </a:prstGeom>
          <a:ln w="38100">
            <a:noFill/>
          </a:ln>
        </p:spPr>
        <p:txBody>
          <a:bodyPr/>
          <a:lstStyle/>
          <a:p>
            <a:r>
              <a:rPr lang="en-US"/>
              <a:t>Drag picture to placeholder or click icon to add</a:t>
            </a:r>
            <a:endParaRPr lang="en-AU"/>
          </a:p>
        </p:txBody>
      </p:sp>
    </p:spTree>
    <p:extLst>
      <p:ext uri="{BB962C8B-B14F-4D97-AF65-F5344CB8AC3E}">
        <p14:creationId xmlns:p14="http://schemas.microsoft.com/office/powerpoint/2010/main" val="119735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2pPr>
              <a:buClrTx/>
              <a:defRPr/>
            </a:lvl2pPr>
            <a:lvl3pPr indent="-216000">
              <a:buClrTx/>
              <a:buSzPct val="100000"/>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1454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2"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0" y="6115199"/>
            <a:ext cx="9144000" cy="741213"/>
          </a:xfrm>
          <a:prstGeom prst="rect">
            <a:avLst/>
          </a:prstGeom>
          <a:gradFill>
            <a:gsLst>
              <a:gs pos="0">
                <a:schemeClr val="tx1">
                  <a:lumMod val="60000"/>
                  <a:lumOff val="40000"/>
                </a:schemeClr>
              </a:gs>
              <a:gs pos="12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03" b="-1"/>
          <a:stretch/>
        </p:blipFill>
        <p:spPr>
          <a:xfrm>
            <a:off x="7367786" y="6285846"/>
            <a:ext cx="1620000" cy="502478"/>
          </a:xfrm>
          <a:prstGeom prst="rect">
            <a:avLst/>
          </a:prstGeom>
        </p:spPr>
      </p:pic>
      <p:sp>
        <p:nvSpPr>
          <p:cNvPr id="6" name="Title 1"/>
          <p:cNvSpPr>
            <a:spLocks noGrp="1"/>
          </p:cNvSpPr>
          <p:nvPr>
            <p:ph type="ctrTitle"/>
          </p:nvPr>
        </p:nvSpPr>
        <p:spPr>
          <a:xfrm>
            <a:off x="539651" y="3645024"/>
            <a:ext cx="4896445" cy="1080000"/>
          </a:xfrm>
        </p:spPr>
        <p:txBody>
          <a:bodyPr anchor="t">
            <a:noAutofit/>
          </a:bodyPr>
          <a:lstStyle>
            <a:lvl1pPr algn="l">
              <a:lnSpc>
                <a:spcPct val="90000"/>
              </a:lnSpc>
              <a:defRPr sz="4000" b="0">
                <a:solidFill>
                  <a:srgbClr val="FFFFFF"/>
                </a:solidFill>
              </a:defRPr>
            </a:lvl1pPr>
          </a:lstStyle>
          <a:p>
            <a:r>
              <a:rPr lang="en-US"/>
              <a:t>Click to edit Master title style</a:t>
            </a:r>
            <a:endParaRPr lang="en-AU"/>
          </a:p>
        </p:txBody>
      </p:sp>
    </p:spTree>
    <p:extLst>
      <p:ext uri="{BB962C8B-B14F-4D97-AF65-F5344CB8AC3E}">
        <p14:creationId xmlns:p14="http://schemas.microsoft.com/office/powerpoint/2010/main" val="364000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a:t>Click to edit Master title style</a:t>
            </a:r>
            <a:endParaRPr lang="en-AU"/>
          </a:p>
        </p:txBody>
      </p:sp>
      <p:sp>
        <p:nvSpPr>
          <p:cNvPr id="6" name="Content Placeholder 2"/>
          <p:cNvSpPr>
            <a:spLocks noGrp="1"/>
          </p:cNvSpPr>
          <p:nvPr>
            <p:ph sz="half" idx="1"/>
          </p:nvPr>
        </p:nvSpPr>
        <p:spPr>
          <a:xfrm>
            <a:off x="395288" y="980728"/>
            <a:ext cx="5472856" cy="5145435"/>
          </a:xfrm>
        </p:spPr>
        <p:txBody>
          <a:bodyPr>
            <a:normAutofit/>
          </a:bodyPr>
          <a:lstStyle>
            <a:lvl1pPr>
              <a:defRPr sz="2000"/>
            </a:lvl1pPr>
            <a:lvl2pPr>
              <a:buClrTx/>
              <a:defRPr sz="1800"/>
            </a:lvl2pPr>
            <a:lvl3pPr>
              <a:buClrTx/>
              <a:defRPr sz="1600"/>
            </a:lvl3pPr>
            <a:lvl4pPr>
              <a:buClrTx/>
              <a:defRPr sz="1400"/>
            </a:lvl4pPr>
            <a:lvl5pPr>
              <a:buClrTx/>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Picture Placeholder 8"/>
          <p:cNvSpPr>
            <a:spLocks noGrp="1"/>
          </p:cNvSpPr>
          <p:nvPr>
            <p:ph type="pic" sz="quarter" idx="13"/>
          </p:nvPr>
        </p:nvSpPr>
        <p:spPr>
          <a:xfrm>
            <a:off x="5940152" y="1484313"/>
            <a:ext cx="2879998" cy="2881312"/>
          </a:xfrm>
          <a:prstGeom prst="round2DiagRect">
            <a:avLst>
              <a:gd name="adj1" fmla="val 6898"/>
              <a:gd name="adj2" fmla="val 0"/>
            </a:avLst>
          </a:prstGeom>
          <a:ln w="38100">
            <a:noFill/>
          </a:ln>
        </p:spPr>
        <p:txBody>
          <a:bodyPr/>
          <a:lstStyle/>
          <a:p>
            <a:r>
              <a:rPr lang="en-US"/>
              <a:t>Drag picture to placeholder or click icon to add</a:t>
            </a:r>
            <a:endParaRPr lang="en-AU"/>
          </a:p>
        </p:txBody>
      </p:sp>
    </p:spTree>
    <p:extLst>
      <p:ext uri="{BB962C8B-B14F-4D97-AF65-F5344CB8AC3E}">
        <p14:creationId xmlns:p14="http://schemas.microsoft.com/office/powerpoint/2010/main" val="347522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a:t>Click to edit Master title style</a:t>
            </a:r>
            <a:endParaRPr lang="en-AU"/>
          </a:p>
        </p:txBody>
      </p:sp>
      <p:sp>
        <p:nvSpPr>
          <p:cNvPr id="3" name="Content Placeholder 2"/>
          <p:cNvSpPr>
            <a:spLocks noGrp="1"/>
          </p:cNvSpPr>
          <p:nvPr>
            <p:ph sz="half" idx="1"/>
          </p:nvPr>
        </p:nvSpPr>
        <p:spPr>
          <a:xfrm>
            <a:off x="395288" y="980728"/>
            <a:ext cx="4100512" cy="5145435"/>
          </a:xfrm>
        </p:spPr>
        <p:txBody>
          <a:bodyPr>
            <a:normAutofit/>
          </a:bodyPr>
          <a:lstStyle>
            <a:lvl1pPr>
              <a:defRPr sz="2000"/>
            </a:lvl1pPr>
            <a:lvl2pPr>
              <a:buClrTx/>
              <a:defRPr sz="1800"/>
            </a:lvl2pPr>
            <a:lvl3pPr>
              <a:buClrTx/>
              <a:defRPr sz="1600"/>
            </a:lvl3pPr>
            <a:lvl4pPr>
              <a:buClrTx/>
              <a:defRPr sz="1400"/>
            </a:lvl4pPr>
            <a:lvl5pPr>
              <a:buClrTx/>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586288" y="980728"/>
            <a:ext cx="4100512"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4331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a:t>Click to edit Master title style</a:t>
            </a:r>
            <a:endParaRPr lang="en-AU"/>
          </a:p>
        </p:txBody>
      </p:sp>
    </p:spTree>
    <p:extLst>
      <p:ext uri="{BB962C8B-B14F-4D97-AF65-F5344CB8AC3E}">
        <p14:creationId xmlns:p14="http://schemas.microsoft.com/office/powerpoint/2010/main" val="395553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98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4"/>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8" y="1435100"/>
            <a:ext cx="3008313" cy="4691063"/>
          </a:xfrm>
        </p:spPr>
        <p:txBody>
          <a:bodyPr/>
          <a:lstStyle>
            <a:lvl1pPr marL="0" indent="0">
              <a:buNone/>
              <a:defRPr sz="1400"/>
            </a:lvl1pPr>
            <a:lvl2pPr marL="456846" indent="0">
              <a:buNone/>
              <a:defRPr sz="1200"/>
            </a:lvl2pPr>
            <a:lvl3pPr marL="913688" indent="0">
              <a:buNone/>
              <a:defRPr sz="1000"/>
            </a:lvl3pPr>
            <a:lvl4pPr marL="1370533" indent="0">
              <a:buNone/>
              <a:defRPr sz="900"/>
            </a:lvl4pPr>
            <a:lvl5pPr marL="1827377" indent="0">
              <a:buNone/>
              <a:defRPr sz="900"/>
            </a:lvl5pPr>
            <a:lvl6pPr marL="2284222" indent="0">
              <a:buNone/>
              <a:defRPr sz="900"/>
            </a:lvl6pPr>
            <a:lvl7pPr marL="2741064" indent="0">
              <a:buNone/>
              <a:defRPr sz="900"/>
            </a:lvl7pPr>
            <a:lvl8pPr marL="3197910" indent="0">
              <a:buNone/>
              <a:defRPr sz="900"/>
            </a:lvl8pPr>
            <a:lvl9pPr marL="3654752"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3DFAFB75-9651-49B4-8200-55D4DB51E009}" type="datetime3">
              <a:rPr lang="en-AU" altLang="en-US" smtClean="0"/>
              <a:t>7 June, 2022</a:t>
            </a:fld>
            <a:endParaRPr lang="en-US" alt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1B57DB73-6F81-470D-878E-3B00EDB3CBFE}" type="slidenum">
              <a:rPr lang="en-US" altLang="en-US"/>
              <a:pPr>
                <a:defRPr/>
              </a:pPr>
              <a:t>‹#›</a:t>
            </a:fld>
            <a:endParaRPr lang="en-US" altLang="en-US"/>
          </a:p>
        </p:txBody>
      </p:sp>
    </p:spTree>
    <p:extLst>
      <p:ext uri="{BB962C8B-B14F-4D97-AF65-F5344CB8AC3E}">
        <p14:creationId xmlns:p14="http://schemas.microsoft.com/office/powerpoint/2010/main" val="242605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05"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552" y="4891608"/>
            <a:ext cx="4899725" cy="48160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539552" y="5930127"/>
            <a:ext cx="2133600" cy="365125"/>
          </a:xfrm>
          <a:prstGeom prst="rect">
            <a:avLst/>
          </a:prstGeom>
        </p:spPr>
        <p:txBody>
          <a:bodyPr/>
          <a:lstStyle>
            <a:lvl1pPr algn="l">
              <a:defRPr sz="1800" b="1">
                <a:solidFill>
                  <a:srgbClr val="FFFFFF"/>
                </a:solidFill>
              </a:defRPr>
            </a:lvl1pPr>
          </a:lstStyle>
          <a:p>
            <a:r>
              <a:rPr lang="en-US"/>
              <a:t>20 November 2014</a:t>
            </a:r>
            <a:endParaRPr lang="en-AU"/>
          </a:p>
        </p:txBody>
      </p:sp>
      <p:sp>
        <p:nvSpPr>
          <p:cNvPr id="6" name="Title 1"/>
          <p:cNvSpPr>
            <a:spLocks noGrp="1"/>
          </p:cNvSpPr>
          <p:nvPr>
            <p:ph type="ctrTitle"/>
          </p:nvPr>
        </p:nvSpPr>
        <p:spPr>
          <a:xfrm>
            <a:off x="539651" y="3645024"/>
            <a:ext cx="4896445" cy="1080000"/>
          </a:xfrm>
        </p:spPr>
        <p:txBody>
          <a:bodyPr anchor="t">
            <a:noAutofit/>
          </a:bodyPr>
          <a:lstStyle>
            <a:lvl1pPr algn="l">
              <a:lnSpc>
                <a:spcPct val="90000"/>
              </a:lnSpc>
              <a:defRPr sz="4000" b="0">
                <a:solidFill>
                  <a:srgbClr val="FFFFFF"/>
                </a:solidFill>
              </a:defRPr>
            </a:lvl1pPr>
          </a:lstStyle>
          <a:p>
            <a:r>
              <a:rPr lang="en-US"/>
              <a:t>Click to edit Master title style</a:t>
            </a:r>
            <a:endParaRPr lang="en-AU"/>
          </a:p>
        </p:txBody>
      </p:sp>
    </p:spTree>
    <p:extLst>
      <p:ext uri="{BB962C8B-B14F-4D97-AF65-F5344CB8AC3E}">
        <p14:creationId xmlns:p14="http://schemas.microsoft.com/office/powerpoint/2010/main" val="5383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6115199"/>
            <a:ext cx="9144000" cy="741213"/>
          </a:xfrm>
          <a:prstGeom prst="rect">
            <a:avLst/>
          </a:prstGeom>
          <a:gradFill>
            <a:gsLst>
              <a:gs pos="0">
                <a:schemeClr val="tx1">
                  <a:lumMod val="60000"/>
                  <a:lumOff val="40000"/>
                </a:schemeClr>
              </a:gs>
              <a:gs pos="12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2" name="Title Placeholder 1"/>
          <p:cNvSpPr>
            <a:spLocks noGrp="1"/>
          </p:cNvSpPr>
          <p:nvPr>
            <p:ph type="title"/>
          </p:nvPr>
        </p:nvSpPr>
        <p:spPr>
          <a:xfrm>
            <a:off x="374848" y="332656"/>
            <a:ext cx="8388000" cy="648072"/>
          </a:xfrm>
          <a:prstGeom prst="rect">
            <a:avLst/>
          </a:prstGeom>
        </p:spPr>
        <p:txBody>
          <a:bodyPr vert="horz" lIns="91440" tIns="45720" rIns="91440" bIns="45720" rtlCol="0" anchor="ctr">
            <a:normAutofit/>
          </a:bodyPr>
          <a:lstStyle/>
          <a:p>
            <a:r>
              <a:rPr lang="en-US"/>
              <a:t>Click to edit Master title style</a:t>
            </a:r>
            <a:endParaRPr lang="en-AU"/>
          </a:p>
        </p:txBody>
      </p:sp>
      <p:pic>
        <p:nvPicPr>
          <p:cNvPr id="13" name="Picture 12"/>
          <p:cNvPicPr>
            <a:picLocks noChangeAspect="1"/>
          </p:cNvPicPr>
          <p:nvPr/>
        </p:nvPicPr>
        <p:blipFill rotWithShape="1">
          <a:blip r:embed="rId14" cstate="print">
            <a:extLst>
              <a:ext uri="{28A0092B-C50C-407E-A947-70E740481C1C}">
                <a14:useLocalDpi xmlns:a14="http://schemas.microsoft.com/office/drawing/2010/main" val="0"/>
              </a:ext>
            </a:extLst>
          </a:blip>
          <a:srcRect t="12503" b="-1"/>
          <a:stretch/>
        </p:blipFill>
        <p:spPr>
          <a:xfrm>
            <a:off x="7367786" y="6285846"/>
            <a:ext cx="1620000" cy="502478"/>
          </a:xfrm>
          <a:prstGeom prst="rect">
            <a:avLst/>
          </a:prstGeom>
        </p:spPr>
      </p:pic>
      <p:sp>
        <p:nvSpPr>
          <p:cNvPr id="3" name="Text Placeholder 2"/>
          <p:cNvSpPr>
            <a:spLocks noGrp="1"/>
          </p:cNvSpPr>
          <p:nvPr>
            <p:ph type="body" idx="1"/>
          </p:nvPr>
        </p:nvSpPr>
        <p:spPr>
          <a:xfrm>
            <a:off x="374848" y="980728"/>
            <a:ext cx="8388000" cy="51454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72505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49" r:id="rId9"/>
    <p:sldLayoutId id="2147483651" r:id="rId10"/>
    <p:sldLayoutId id="2147483656" r:id="rId11"/>
  </p:sldLayoutIdLst>
  <p:hf sldNum="0" hdr="0" ftr="0" dt="0"/>
  <p:txStyles>
    <p:titleStyle>
      <a:lvl1pPr algn="l" defTabSz="914400" rtl="0" eaLnBrk="1" latinLnBrk="0" hangingPunct="1">
        <a:spcBef>
          <a:spcPct val="0"/>
        </a:spcBef>
        <a:buNone/>
        <a:defRPr sz="2800" b="1" kern="1200">
          <a:solidFill>
            <a:srgbClr val="A40084"/>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chemeClr val="tx2"/>
          </a:solidFill>
          <a:latin typeface="+mn-lt"/>
          <a:ea typeface="+mn-ea"/>
          <a:cs typeface="+mn-cs"/>
        </a:defRPr>
      </a:lvl1pPr>
      <a:lvl2pPr marL="252000" indent="-252000" algn="l" defTabSz="914400" rtl="0" eaLnBrk="1" latinLnBrk="0" hangingPunct="1">
        <a:spcBef>
          <a:spcPts val="450"/>
        </a:spcBef>
        <a:buClrTx/>
        <a:buFont typeface="Arial" pitchFamily="34" charset="0"/>
        <a:buChar char="•"/>
        <a:defRPr sz="2000" b="0" kern="1200">
          <a:solidFill>
            <a:schemeClr val="tx1"/>
          </a:solidFill>
          <a:latin typeface="+mn-lt"/>
          <a:ea typeface="+mn-ea"/>
          <a:cs typeface="+mn-cs"/>
        </a:defRPr>
      </a:lvl2pPr>
      <a:lvl3pPr marL="504000" indent="-252000" algn="l" defTabSz="914400" rtl="0" eaLnBrk="1" latinLnBrk="0" hangingPunct="1">
        <a:spcBef>
          <a:spcPts val="450"/>
        </a:spcBef>
        <a:buClrTx/>
        <a:buSzPct val="80000"/>
        <a:buFont typeface="Arial" pitchFamily="34" charset="0"/>
        <a:buChar char="•"/>
        <a:defRPr sz="1800" b="0" kern="1200">
          <a:solidFill>
            <a:schemeClr val="tx1"/>
          </a:solidFill>
          <a:latin typeface="+mn-lt"/>
          <a:ea typeface="+mn-ea"/>
          <a:cs typeface="+mn-cs"/>
        </a:defRPr>
      </a:lvl3pPr>
      <a:lvl4pPr marL="1008000" indent="-144000" algn="l" defTabSz="914400" rtl="0" eaLnBrk="1" latinLnBrk="0" hangingPunct="1">
        <a:spcBef>
          <a:spcPts val="450"/>
        </a:spcBef>
        <a:buClrTx/>
        <a:buFont typeface="Arial" pitchFamily="34" charset="0"/>
        <a:buChar char="-"/>
        <a:defRPr sz="1600" b="0" kern="1200">
          <a:solidFill>
            <a:schemeClr val="tx1"/>
          </a:solidFill>
          <a:latin typeface="+mn-lt"/>
          <a:ea typeface="+mn-ea"/>
          <a:cs typeface="+mn-cs"/>
        </a:defRPr>
      </a:lvl4pPr>
      <a:lvl5pPr marL="1512000" indent="-144000" algn="l" defTabSz="914400" rtl="0" eaLnBrk="1" latinLnBrk="0" hangingPunct="1">
        <a:spcBef>
          <a:spcPts val="450"/>
        </a:spcBef>
        <a:buClrTx/>
        <a:buFont typeface="Arial" pitchFamily="34" charset="0"/>
        <a:buChar char="-"/>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image010.png@01D82FC2.2A2665B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fwc.gov.au/documents/decisionssigned/html/pdf/2021fwcfb6059.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ildaustralia.org.au/wp-content/uploads/2021/12/Risk-Assessment-and-Management-Tool-RAM.pdf" TargetMode="External"/><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https://covid19.swa.gov.au/doc/template-and-example-covid-19-risk-registe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about:blank" TargetMode="External"/><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s://www.fwc.gov.au/documents/decisionssigned/html/2022fwc932.htm" TargetMode="External"/><Relationship Id="rId4" Type="http://schemas.openxmlformats.org/officeDocument/2006/relationships/hyperlink" Target="https://www.fwc.gov.au/documents/decisionssigned/html/2022fwc477.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wc.gov.au/documents/decisionssigned/html/2021fwc2156.ht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www.fwc.gov.au/documents/decisionssigned/html/pdf/2021fwc2989.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vic.gov.au/covid-19/workplace-ord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embersolutions@elaa.org.au"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coronavirus.fairwork.gov.au/coronavirus-and-australian-workplace-laws/covid-19-vaccinations-and-the-workplace/covid-19-vaccinations-workplace-rights-and-obligations" TargetMode="External"/><Relationship Id="rId7" Type="http://schemas.openxmlformats.org/officeDocument/2006/relationships/hyperlink" Target="https://www.fwc.gov.au/benchbook/vaccination-related-matters"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content.api.worksafe.vic.gov.au/sites/default/files/2018-06/ISBN-Reasonably-practicable-how-WorkSafe-applies-the-law-2007-11.pdf" TargetMode="External"/><Relationship Id="rId5" Type="http://schemas.openxmlformats.org/officeDocument/2006/relationships/hyperlink" Target="https://covid19.swa.gov.au/covid-19-information-workplaces/" TargetMode="External"/><Relationship Id="rId4" Type="http://schemas.openxmlformats.org/officeDocument/2006/relationships/hyperlink" Target="https://www.childaustralia.org.au/wp-content/uploads/2021/12/Risk-Assessment-and-Management-Tool-RAM.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membersolutions@elaa.org.au"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mailto:memberships@elaa.org.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BA58A-3DD5-06CD-A1F7-07E3F4DD2931}"/>
              </a:ext>
            </a:extLst>
          </p:cNvPr>
          <p:cNvSpPr>
            <a:spLocks noGrp="1"/>
          </p:cNvSpPr>
          <p:nvPr>
            <p:ph type="ctrTitle"/>
          </p:nvPr>
        </p:nvSpPr>
        <p:spPr>
          <a:xfrm>
            <a:off x="508134" y="3501008"/>
            <a:ext cx="5025985" cy="973320"/>
          </a:xfrm>
        </p:spPr>
        <p:txBody>
          <a:bodyPr/>
          <a:lstStyle/>
          <a:p>
            <a:r>
              <a:rPr lang="en-AU" sz="3200"/>
              <a:t>Implementing a mandatory vaccination </a:t>
            </a:r>
            <a:r>
              <a:rPr lang="en-AU" sz="3200" b="1"/>
              <a:t>policy</a:t>
            </a:r>
          </a:p>
        </p:txBody>
      </p:sp>
      <p:sp>
        <p:nvSpPr>
          <p:cNvPr id="2" name="Subtitle 1">
            <a:extLst>
              <a:ext uri="{FF2B5EF4-FFF2-40B4-BE49-F238E27FC236}">
                <a16:creationId xmlns:a16="http://schemas.microsoft.com/office/drawing/2014/main" id="{45524BAB-9316-72AB-30C6-C6087F9C8C37}"/>
              </a:ext>
            </a:extLst>
          </p:cNvPr>
          <p:cNvSpPr>
            <a:spLocks noGrp="1"/>
          </p:cNvSpPr>
          <p:nvPr>
            <p:ph type="subTitle" idx="1"/>
          </p:nvPr>
        </p:nvSpPr>
        <p:spPr>
          <a:xfrm>
            <a:off x="539651" y="4614428"/>
            <a:ext cx="5242024" cy="832128"/>
          </a:xfrm>
        </p:spPr>
        <p:txBody>
          <a:bodyPr vert="horz" lIns="91440" tIns="45720" rIns="91440" bIns="45720" rtlCol="0" anchor="t">
            <a:noAutofit/>
          </a:bodyPr>
          <a:lstStyle/>
          <a:p>
            <a:r>
              <a:rPr lang="en-AU" sz="1600" dirty="0"/>
              <a:t>Emma Incerti Zapedowski</a:t>
            </a:r>
            <a:r>
              <a:rPr lang="en-AU" sz="1600" b="0" dirty="0"/>
              <a:t>, Senior Advisor – Workplace Relations</a:t>
            </a:r>
          </a:p>
          <a:p>
            <a:r>
              <a:rPr lang="en-AU" sz="1600" dirty="0"/>
              <a:t>Zora Marko</a:t>
            </a:r>
            <a:r>
              <a:rPr lang="en-AU" sz="1600" b="0" dirty="0"/>
              <a:t> – OH&amp;S and Road Safety Education Manager</a:t>
            </a:r>
          </a:p>
          <a:p>
            <a:r>
              <a:rPr lang="en-AU" sz="1600" dirty="0"/>
              <a:t>Megan O'Connell </a:t>
            </a:r>
            <a:r>
              <a:rPr lang="en-AU" sz="1600" b="0" dirty="0"/>
              <a:t>– Director, Member and Advocacy Solutions</a:t>
            </a:r>
          </a:p>
        </p:txBody>
      </p:sp>
      <p:sp>
        <p:nvSpPr>
          <p:cNvPr id="3" name="Date Placeholder 2">
            <a:extLst>
              <a:ext uri="{FF2B5EF4-FFF2-40B4-BE49-F238E27FC236}">
                <a16:creationId xmlns:a16="http://schemas.microsoft.com/office/drawing/2014/main" id="{6893EA75-C559-AE63-63C5-2BEFFE649636}"/>
              </a:ext>
            </a:extLst>
          </p:cNvPr>
          <p:cNvSpPr>
            <a:spLocks noGrp="1"/>
          </p:cNvSpPr>
          <p:nvPr>
            <p:ph type="dt" sz="half" idx="10"/>
          </p:nvPr>
        </p:nvSpPr>
        <p:spPr>
          <a:xfrm>
            <a:off x="539651" y="6093386"/>
            <a:ext cx="2802912" cy="365125"/>
          </a:xfrm>
        </p:spPr>
        <p:txBody>
          <a:bodyPr/>
          <a:lstStyle/>
          <a:p>
            <a:r>
              <a:rPr lang="en-AU"/>
              <a:t>Monday, 6 June 2022</a:t>
            </a:r>
          </a:p>
        </p:txBody>
      </p:sp>
    </p:spTree>
    <p:extLst>
      <p:ext uri="{BB962C8B-B14F-4D97-AF65-F5344CB8AC3E}">
        <p14:creationId xmlns:p14="http://schemas.microsoft.com/office/powerpoint/2010/main" val="62515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60B7-FD26-A815-4BB3-E1AF519F5A3B}"/>
              </a:ext>
            </a:extLst>
          </p:cNvPr>
          <p:cNvSpPr>
            <a:spLocks noGrp="1"/>
          </p:cNvSpPr>
          <p:nvPr>
            <p:ph type="title"/>
          </p:nvPr>
        </p:nvSpPr>
        <p:spPr/>
        <p:txBody>
          <a:bodyPr anchor="ctr">
            <a:normAutofit/>
          </a:bodyPr>
          <a:lstStyle/>
          <a:p>
            <a:r>
              <a:rPr lang="en-AU" sz="2400"/>
              <a:t>Option C: Introduce a voluntary policy </a:t>
            </a:r>
          </a:p>
        </p:txBody>
      </p:sp>
      <p:sp>
        <p:nvSpPr>
          <p:cNvPr id="3" name="Content Placeholder 2">
            <a:extLst>
              <a:ext uri="{FF2B5EF4-FFF2-40B4-BE49-F238E27FC236}">
                <a16:creationId xmlns:a16="http://schemas.microsoft.com/office/drawing/2014/main" id="{44865F6B-2D10-9115-E37B-FCD8DB09B224}"/>
              </a:ext>
            </a:extLst>
          </p:cNvPr>
          <p:cNvSpPr>
            <a:spLocks noGrp="1"/>
          </p:cNvSpPr>
          <p:nvPr>
            <p:ph sz="half" idx="1"/>
          </p:nvPr>
        </p:nvSpPr>
        <p:spPr>
          <a:xfrm>
            <a:off x="3357923" y="980728"/>
            <a:ext cx="5404925" cy="5025525"/>
          </a:xfrm>
        </p:spPr>
        <p:txBody>
          <a:bodyPr vert="horz" lIns="91440" tIns="45720" rIns="91440" bIns="45720" rtlCol="0" anchor="t">
            <a:normAutofit/>
          </a:bodyPr>
          <a:lstStyle/>
          <a:p>
            <a:pPr marL="594900" lvl="1" indent="-342900">
              <a:spcBef>
                <a:spcPts val="600"/>
              </a:spcBef>
              <a:spcAft>
                <a:spcPts val="600"/>
              </a:spcAft>
            </a:pPr>
            <a:r>
              <a:rPr lang="en-AU" b="0" dirty="0"/>
              <a:t>May be used by ECEC services who do not wish to mandate vaccines by want to strongly recommend it.</a:t>
            </a:r>
          </a:p>
          <a:p>
            <a:pPr marL="594900" lvl="1" indent="-342900">
              <a:spcBef>
                <a:spcPts val="600"/>
              </a:spcBef>
              <a:spcAft>
                <a:spcPts val="600"/>
              </a:spcAft>
            </a:pPr>
            <a:r>
              <a:rPr lang="en-AU" b="0" dirty="0"/>
              <a:t>As a voluntary policy, it can be used to demonstrate the employer’s position.</a:t>
            </a:r>
          </a:p>
          <a:p>
            <a:pPr marL="594900" lvl="1" indent="-342900">
              <a:spcBef>
                <a:spcPts val="600"/>
              </a:spcBef>
              <a:spcAft>
                <a:spcPts val="600"/>
              </a:spcAft>
            </a:pPr>
            <a:r>
              <a:rPr lang="en-AU" dirty="0"/>
              <a:t>Does not constitute a lawful and reasonable direction.</a:t>
            </a:r>
          </a:p>
          <a:p>
            <a:pPr marL="594900" lvl="1" indent="-342900">
              <a:spcBef>
                <a:spcPts val="600"/>
              </a:spcBef>
              <a:spcAft>
                <a:spcPts val="600"/>
              </a:spcAft>
            </a:pPr>
            <a:r>
              <a:rPr lang="en-AU" b="0" dirty="0"/>
              <a:t>Staff cannot be prevented from attending the workplace unvaccinated and must be permitted to return to work</a:t>
            </a:r>
          </a:p>
          <a:p>
            <a:pPr marL="594900" lvl="1" indent="-342900">
              <a:spcBef>
                <a:spcPts val="600"/>
              </a:spcBef>
              <a:spcAft>
                <a:spcPts val="600"/>
              </a:spcAft>
            </a:pPr>
            <a:r>
              <a:rPr lang="en-AU" b="0" dirty="0"/>
              <a:t>Should be a standalone policy.</a:t>
            </a:r>
          </a:p>
          <a:p>
            <a:pPr marL="594900" lvl="1" indent="-342900">
              <a:spcBef>
                <a:spcPts val="600"/>
              </a:spcBef>
              <a:spcAft>
                <a:spcPts val="600"/>
              </a:spcAft>
            </a:pPr>
            <a:r>
              <a:rPr lang="en-AU" b="0" dirty="0"/>
              <a:t>Consider implications on other existing policies (i.e., Infectious Diseases or Illnesses Policy).</a:t>
            </a:r>
            <a:endParaRPr lang="en-AU" dirty="0"/>
          </a:p>
          <a:p>
            <a:pPr marL="594900" lvl="1" indent="-342900">
              <a:spcBef>
                <a:spcPts val="600"/>
              </a:spcBef>
              <a:spcAft>
                <a:spcPts val="600"/>
              </a:spcAft>
            </a:pPr>
            <a:r>
              <a:rPr lang="en-AU" b="0" dirty="0"/>
              <a:t>Consider if this is an effective option.</a:t>
            </a:r>
          </a:p>
          <a:p>
            <a:pPr marL="342900" indent="-342900">
              <a:spcBef>
                <a:spcPts val="600"/>
              </a:spcBef>
              <a:spcAft>
                <a:spcPts val="600"/>
              </a:spcAft>
              <a:buFont typeface="Arial" panose="020B0604020202020204" pitchFamily="34" charset="0"/>
              <a:buChar char="•"/>
            </a:pPr>
            <a:endParaRPr lang="en-AU" b="0" dirty="0">
              <a:solidFill>
                <a:schemeClr val="tx1"/>
              </a:solidFill>
            </a:endParaRPr>
          </a:p>
          <a:p>
            <a:pPr>
              <a:spcBef>
                <a:spcPts val="600"/>
              </a:spcBef>
              <a:spcAft>
                <a:spcPts val="600"/>
              </a:spcAft>
            </a:pPr>
            <a:endParaRPr lang="en-AU" dirty="0">
              <a:solidFill>
                <a:schemeClr val="tx1"/>
              </a:solidFill>
            </a:endParaRPr>
          </a:p>
          <a:p>
            <a:pPr marL="342900" indent="-342900">
              <a:spcBef>
                <a:spcPts val="600"/>
              </a:spcBef>
              <a:spcAft>
                <a:spcPts val="600"/>
              </a:spcAft>
              <a:buFont typeface="Arial" panose="020B0604020202020204" pitchFamily="34" charset="0"/>
              <a:buChar char="•"/>
            </a:pPr>
            <a:endParaRPr lang="en-AU" dirty="0"/>
          </a:p>
        </p:txBody>
      </p:sp>
      <p:pic>
        <p:nvPicPr>
          <p:cNvPr id="8198" name="Picture 6">
            <a:extLst>
              <a:ext uri="{FF2B5EF4-FFF2-40B4-BE49-F238E27FC236}">
                <a16:creationId xmlns:a16="http://schemas.microsoft.com/office/drawing/2014/main" id="{D42037EE-8F56-0049-A1FE-2CC1D80CE2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0358"/>
          <a:stretch/>
        </p:blipFill>
        <p:spPr bwMode="auto">
          <a:xfrm>
            <a:off x="374848" y="980728"/>
            <a:ext cx="3182860" cy="3994890"/>
          </a:xfrm>
          <a:prstGeom prst="rect">
            <a:avLst/>
          </a:prstGeom>
          <a:solidFill>
            <a:srgbClr val="FFFFFF"/>
          </a:solidFill>
        </p:spPr>
      </p:pic>
    </p:spTree>
    <p:extLst>
      <p:ext uri="{BB962C8B-B14F-4D97-AF65-F5344CB8AC3E}">
        <p14:creationId xmlns:p14="http://schemas.microsoft.com/office/powerpoint/2010/main" val="207605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5DEA-39AF-6B7A-32C7-8A94D591300B}"/>
              </a:ext>
            </a:extLst>
          </p:cNvPr>
          <p:cNvSpPr>
            <a:spLocks noGrp="1"/>
          </p:cNvSpPr>
          <p:nvPr>
            <p:ph type="ctrTitle"/>
          </p:nvPr>
        </p:nvSpPr>
        <p:spPr/>
        <p:txBody>
          <a:bodyPr/>
          <a:lstStyle/>
          <a:p>
            <a:r>
              <a:rPr lang="en-AU" sz="3200"/>
              <a:t>Factors to consider with implementing your mandatory vaccination policy</a:t>
            </a:r>
          </a:p>
        </p:txBody>
      </p:sp>
    </p:spTree>
    <p:extLst>
      <p:ext uri="{BB962C8B-B14F-4D97-AF65-F5344CB8AC3E}">
        <p14:creationId xmlns:p14="http://schemas.microsoft.com/office/powerpoint/2010/main" val="289749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87E7-7935-417C-A202-CB67545D99EB}"/>
              </a:ext>
            </a:extLst>
          </p:cNvPr>
          <p:cNvSpPr>
            <a:spLocks noGrp="1"/>
          </p:cNvSpPr>
          <p:nvPr>
            <p:ph type="title"/>
          </p:nvPr>
        </p:nvSpPr>
        <p:spPr>
          <a:xfrm>
            <a:off x="378000" y="342234"/>
            <a:ext cx="8388000" cy="648072"/>
          </a:xfrm>
        </p:spPr>
        <p:txBody>
          <a:bodyPr>
            <a:normAutofit/>
          </a:bodyPr>
          <a:lstStyle/>
          <a:p>
            <a:r>
              <a:rPr lang="en-AU" sz="2400"/>
              <a:t>When can an employer require an employee to be vaccinated?</a:t>
            </a:r>
          </a:p>
        </p:txBody>
      </p:sp>
      <p:sp>
        <p:nvSpPr>
          <p:cNvPr id="3" name="Content Placeholder 2">
            <a:extLst>
              <a:ext uri="{FF2B5EF4-FFF2-40B4-BE49-F238E27FC236}">
                <a16:creationId xmlns:a16="http://schemas.microsoft.com/office/drawing/2014/main" id="{00B2CE25-52FB-FC58-7A19-C7B12CD69A04}"/>
              </a:ext>
            </a:extLst>
          </p:cNvPr>
          <p:cNvSpPr>
            <a:spLocks noGrp="1"/>
          </p:cNvSpPr>
          <p:nvPr>
            <p:ph sz="half" idx="1"/>
          </p:nvPr>
        </p:nvSpPr>
        <p:spPr>
          <a:xfrm>
            <a:off x="420787" y="1092657"/>
            <a:ext cx="4998938" cy="5355768"/>
          </a:xfrm>
        </p:spPr>
        <p:txBody>
          <a:bodyPr/>
          <a:lstStyle/>
          <a:p>
            <a:pPr algn="l">
              <a:spcBef>
                <a:spcPts val="600"/>
              </a:spcBef>
              <a:spcAft>
                <a:spcPts val="600"/>
              </a:spcAft>
            </a:pPr>
            <a:r>
              <a:rPr lang="en-US" dirty="0"/>
              <a:t>Employers/Committees can only require their teachers and educators to be vaccinated where:</a:t>
            </a:r>
          </a:p>
          <a:p>
            <a:pPr marL="457200" indent="-457200" algn="l">
              <a:spcBef>
                <a:spcPts val="600"/>
              </a:spcBef>
              <a:spcAft>
                <a:spcPts val="600"/>
              </a:spcAft>
              <a:buFont typeface="+mj-lt"/>
              <a:buAutoNum type="arabicPeriod"/>
            </a:pPr>
            <a:r>
              <a:rPr lang="en-US" b="0" dirty="0">
                <a:solidFill>
                  <a:schemeClr val="tx1"/>
                </a:solidFill>
              </a:rPr>
              <a:t>a specific law (such as a state or territory public health order) requires it</a:t>
            </a:r>
          </a:p>
          <a:p>
            <a:pPr marL="457200" indent="-457200" algn="l">
              <a:spcBef>
                <a:spcPts val="600"/>
              </a:spcBef>
              <a:spcAft>
                <a:spcPts val="600"/>
              </a:spcAft>
              <a:buFont typeface="+mj-lt"/>
              <a:buAutoNum type="arabicPeriod"/>
            </a:pPr>
            <a:r>
              <a:rPr lang="en-US" b="0" dirty="0">
                <a:solidFill>
                  <a:schemeClr val="tx1"/>
                </a:solidFill>
              </a:rPr>
              <a:t>it is permitted by an enterprise agreement, other registered agreement or employment contract, or</a:t>
            </a:r>
          </a:p>
          <a:p>
            <a:pPr marL="457200" indent="-457200" algn="l">
              <a:spcBef>
                <a:spcPts val="600"/>
              </a:spcBef>
              <a:spcAft>
                <a:spcPts val="600"/>
              </a:spcAft>
              <a:buFont typeface="+mj-lt"/>
              <a:buAutoNum type="arabicPeriod"/>
            </a:pPr>
            <a:r>
              <a:rPr lang="en-US" b="0" dirty="0">
                <a:solidFill>
                  <a:schemeClr val="tx1"/>
                </a:solidFill>
              </a:rPr>
              <a:t>The employer implements a COVID-19 vaccination policy - is providing existing employees with a </a:t>
            </a:r>
            <a:r>
              <a:rPr lang="en-US" dirty="0">
                <a:solidFill>
                  <a:schemeClr val="accent1"/>
                </a:solidFill>
              </a:rPr>
              <a:t>lawful and reasonable direction to be vaccinated. </a:t>
            </a:r>
            <a:endParaRPr lang="en-AU" dirty="0">
              <a:solidFill>
                <a:schemeClr val="accent1"/>
              </a:solidFill>
            </a:endParaRPr>
          </a:p>
        </p:txBody>
      </p:sp>
      <p:pic>
        <p:nvPicPr>
          <p:cNvPr id="10" name="Picture 6" descr="See the source image">
            <a:extLst>
              <a:ext uri="{FF2B5EF4-FFF2-40B4-BE49-F238E27FC236}">
                <a16:creationId xmlns:a16="http://schemas.microsoft.com/office/drawing/2014/main" id="{FC301C71-69CE-2833-6DD8-59B2CBC2967D}"/>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8" r="28"/>
          <a:stretch>
            <a:fillRect/>
          </a:stretch>
        </p:blipFill>
        <p:spPr bwMode="auto">
          <a:xfrm>
            <a:off x="5753100" y="1436689"/>
            <a:ext cx="2524125" cy="252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85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4D73-1433-2C3D-0566-1E9FC08A3B9A}"/>
              </a:ext>
            </a:extLst>
          </p:cNvPr>
          <p:cNvSpPr>
            <a:spLocks noGrp="1"/>
          </p:cNvSpPr>
          <p:nvPr>
            <p:ph type="title"/>
          </p:nvPr>
        </p:nvSpPr>
        <p:spPr/>
        <p:txBody>
          <a:bodyPr>
            <a:normAutofit/>
          </a:bodyPr>
          <a:lstStyle/>
          <a:p>
            <a:r>
              <a:rPr lang="en-AU" sz="2400"/>
              <a:t>What is a lawful and reasonable direction</a:t>
            </a:r>
          </a:p>
        </p:txBody>
      </p:sp>
      <p:sp>
        <p:nvSpPr>
          <p:cNvPr id="3" name="Content Placeholder 2">
            <a:extLst>
              <a:ext uri="{FF2B5EF4-FFF2-40B4-BE49-F238E27FC236}">
                <a16:creationId xmlns:a16="http://schemas.microsoft.com/office/drawing/2014/main" id="{61257474-22F6-AE12-05FF-578E85850920}"/>
              </a:ext>
            </a:extLst>
          </p:cNvPr>
          <p:cNvSpPr>
            <a:spLocks noGrp="1"/>
          </p:cNvSpPr>
          <p:nvPr>
            <p:ph sz="half" idx="1"/>
          </p:nvPr>
        </p:nvSpPr>
        <p:spPr>
          <a:xfrm>
            <a:off x="395288" y="980728"/>
            <a:ext cx="8367560" cy="5145435"/>
          </a:xfrm>
        </p:spPr>
        <p:txBody>
          <a:bodyPr>
            <a:noAutofit/>
          </a:bodyPr>
          <a:lstStyle/>
          <a:p>
            <a:pPr>
              <a:spcBef>
                <a:spcPts val="600"/>
              </a:spcBef>
              <a:spcAft>
                <a:spcPts val="600"/>
              </a:spcAft>
            </a:pPr>
            <a:r>
              <a:rPr lang="en-US" b="0" dirty="0">
                <a:solidFill>
                  <a:schemeClr val="tx1"/>
                </a:solidFill>
              </a:rPr>
              <a:t>An employer may still be able to give their employee a lawful and reasonable direction to get vaccinated in the form of a policy.</a:t>
            </a:r>
          </a:p>
          <a:p>
            <a:pPr>
              <a:spcBef>
                <a:spcPts val="600"/>
              </a:spcBef>
              <a:spcAft>
                <a:spcPts val="600"/>
              </a:spcAft>
            </a:pPr>
            <a:endParaRPr lang="en-US" sz="400" dirty="0"/>
          </a:p>
          <a:p>
            <a:pPr>
              <a:spcBef>
                <a:spcPts val="600"/>
              </a:spcBef>
              <a:spcAft>
                <a:spcPts val="600"/>
              </a:spcAft>
            </a:pPr>
            <a:r>
              <a:rPr lang="en-US" dirty="0"/>
              <a:t>A direction is </a:t>
            </a:r>
            <a:r>
              <a:rPr lang="en-US" dirty="0">
                <a:solidFill>
                  <a:schemeClr val="accent4"/>
                </a:solidFill>
              </a:rPr>
              <a:t>lawful </a:t>
            </a:r>
            <a:r>
              <a:rPr lang="en-US" dirty="0"/>
              <a:t>if it complies with:</a:t>
            </a:r>
          </a:p>
          <a:p>
            <a:pPr marL="342900" indent="-342900">
              <a:spcBef>
                <a:spcPts val="600"/>
              </a:spcBef>
              <a:spcAft>
                <a:spcPts val="600"/>
              </a:spcAft>
              <a:buFont typeface="Arial" panose="020B0604020202020204" pitchFamily="34" charset="0"/>
              <a:buChar char="•"/>
            </a:pPr>
            <a:r>
              <a:rPr lang="en-US" b="0" dirty="0">
                <a:solidFill>
                  <a:schemeClr val="tx1"/>
                </a:solidFill>
              </a:rPr>
              <a:t>Any employment contract, award or agreement terms.</a:t>
            </a:r>
          </a:p>
          <a:p>
            <a:pPr marL="342900" indent="-342900">
              <a:spcBef>
                <a:spcPts val="600"/>
              </a:spcBef>
              <a:spcAft>
                <a:spcPts val="600"/>
              </a:spcAft>
              <a:buFont typeface="Arial" panose="020B0604020202020204" pitchFamily="34" charset="0"/>
              <a:buChar char="•"/>
            </a:pPr>
            <a:r>
              <a:rPr lang="en-US" b="0" dirty="0">
                <a:solidFill>
                  <a:schemeClr val="tx1"/>
                </a:solidFill>
              </a:rPr>
              <a:t>Commonwealth, state or territory law that applies (for example, an anti-discrimination law).</a:t>
            </a:r>
          </a:p>
          <a:p>
            <a:pPr>
              <a:spcBef>
                <a:spcPts val="600"/>
              </a:spcBef>
              <a:spcAft>
                <a:spcPts val="600"/>
              </a:spcAft>
            </a:pPr>
            <a:endParaRPr lang="en-US" sz="400" b="0" dirty="0">
              <a:solidFill>
                <a:schemeClr val="tx1"/>
              </a:solidFill>
            </a:endParaRPr>
          </a:p>
          <a:p>
            <a:pPr>
              <a:spcBef>
                <a:spcPts val="600"/>
              </a:spcBef>
              <a:spcAft>
                <a:spcPts val="600"/>
              </a:spcAft>
            </a:pPr>
            <a:r>
              <a:rPr lang="en-US" dirty="0"/>
              <a:t>For a direction to be </a:t>
            </a:r>
            <a:r>
              <a:rPr lang="en-US" dirty="0">
                <a:solidFill>
                  <a:schemeClr val="accent4"/>
                </a:solidFill>
              </a:rPr>
              <a:t>reasonable:</a:t>
            </a:r>
          </a:p>
          <a:p>
            <a:pPr marL="342900" indent="-342900">
              <a:spcBef>
                <a:spcPts val="600"/>
              </a:spcBef>
              <a:spcAft>
                <a:spcPts val="600"/>
              </a:spcAft>
              <a:buFont typeface="Arial" panose="020B0604020202020204" pitchFamily="34" charset="0"/>
              <a:buChar char="•"/>
            </a:pPr>
            <a:r>
              <a:rPr lang="en-US" b="0" dirty="0">
                <a:solidFill>
                  <a:schemeClr val="tx1"/>
                </a:solidFill>
              </a:rPr>
              <a:t>Depends on the facts of the individual situation and needs to be assessed on a case-by-case employee basis. </a:t>
            </a:r>
          </a:p>
          <a:p>
            <a:pPr marL="342900" indent="-342900">
              <a:spcBef>
                <a:spcPts val="600"/>
              </a:spcBef>
              <a:spcAft>
                <a:spcPts val="600"/>
              </a:spcAft>
              <a:buFont typeface="Arial" panose="020B0604020202020204" pitchFamily="34" charset="0"/>
              <a:buChar char="•"/>
            </a:pPr>
            <a:r>
              <a:rPr lang="en-US" b="0" dirty="0">
                <a:solidFill>
                  <a:schemeClr val="tx1"/>
                </a:solidFill>
              </a:rPr>
              <a:t>There is a range of factors that may be relevant when determining whether a direction for an employee to be vaccinated against COVID-19 is reasonable. </a:t>
            </a:r>
            <a:endParaRPr lang="en-AU" b="0" dirty="0">
              <a:solidFill>
                <a:schemeClr val="tx1"/>
              </a:solidFill>
            </a:endParaRPr>
          </a:p>
        </p:txBody>
      </p:sp>
    </p:spTree>
    <p:extLst>
      <p:ext uri="{BB962C8B-B14F-4D97-AF65-F5344CB8AC3E}">
        <p14:creationId xmlns:p14="http://schemas.microsoft.com/office/powerpoint/2010/main" val="375139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3AC6-8774-2032-1584-428EA4A36CD5}"/>
              </a:ext>
            </a:extLst>
          </p:cNvPr>
          <p:cNvSpPr>
            <a:spLocks noGrp="1"/>
          </p:cNvSpPr>
          <p:nvPr>
            <p:ph type="title"/>
          </p:nvPr>
        </p:nvSpPr>
        <p:spPr/>
        <p:txBody>
          <a:bodyPr>
            <a:normAutofit/>
          </a:bodyPr>
          <a:lstStyle/>
          <a:p>
            <a:r>
              <a:rPr lang="en-AU" sz="2400" dirty="0"/>
              <a:t>Factors to determine reasonableness:</a:t>
            </a:r>
          </a:p>
        </p:txBody>
      </p:sp>
      <p:sp>
        <p:nvSpPr>
          <p:cNvPr id="3" name="Content Placeholder 2">
            <a:extLst>
              <a:ext uri="{FF2B5EF4-FFF2-40B4-BE49-F238E27FC236}">
                <a16:creationId xmlns:a16="http://schemas.microsoft.com/office/drawing/2014/main" id="{D5A05609-2353-4A5F-E50B-E27E4F778EB7}"/>
              </a:ext>
            </a:extLst>
          </p:cNvPr>
          <p:cNvSpPr>
            <a:spLocks noGrp="1"/>
          </p:cNvSpPr>
          <p:nvPr>
            <p:ph sz="half" idx="1"/>
          </p:nvPr>
        </p:nvSpPr>
        <p:spPr>
          <a:xfrm>
            <a:off x="395288" y="980728"/>
            <a:ext cx="8525428" cy="5696519"/>
          </a:xfrm>
        </p:spPr>
        <p:txBody>
          <a:bodyPr>
            <a:normAutofit/>
          </a:bodyPr>
          <a:lstStyle/>
          <a:p>
            <a:pPr marL="342900" indent="-342900">
              <a:spcBef>
                <a:spcPts val="600"/>
              </a:spcBef>
              <a:spcAft>
                <a:spcPts val="600"/>
              </a:spcAft>
              <a:buFont typeface="Arial" panose="020B0604020202020204" pitchFamily="34" charset="0"/>
              <a:buChar char="•"/>
            </a:pPr>
            <a:r>
              <a:rPr lang="en-US" b="0" dirty="0">
                <a:solidFill>
                  <a:schemeClr val="tx1"/>
                </a:solidFill>
              </a:rPr>
              <a:t>the nature of each workplace (are there vulnerable persons?)</a:t>
            </a:r>
          </a:p>
          <a:p>
            <a:pPr marL="342900" indent="-342900">
              <a:spcBef>
                <a:spcPts val="600"/>
              </a:spcBef>
              <a:spcAft>
                <a:spcPts val="600"/>
              </a:spcAft>
              <a:buFont typeface="Arial" panose="020B0604020202020204" pitchFamily="34" charset="0"/>
              <a:buChar char="•"/>
            </a:pPr>
            <a:r>
              <a:rPr lang="en-US" b="0" dirty="0">
                <a:solidFill>
                  <a:schemeClr val="tx1"/>
                </a:solidFill>
              </a:rPr>
              <a:t>the tier of work the employee performs  </a:t>
            </a:r>
            <a:r>
              <a:rPr lang="en-US" dirty="0">
                <a:solidFill>
                  <a:schemeClr val="accent1"/>
                </a:solidFill>
              </a:rPr>
              <a:t>(see Tier system)</a:t>
            </a:r>
          </a:p>
          <a:p>
            <a:pPr marL="342900" indent="-342900">
              <a:spcBef>
                <a:spcPts val="600"/>
              </a:spcBef>
              <a:spcAft>
                <a:spcPts val="600"/>
              </a:spcAft>
              <a:buFont typeface="Arial" panose="020B0604020202020204" pitchFamily="34" charset="0"/>
              <a:buChar char="•"/>
            </a:pPr>
            <a:r>
              <a:rPr lang="en-US" b="0" dirty="0">
                <a:solidFill>
                  <a:schemeClr val="tx1"/>
                </a:solidFill>
              </a:rPr>
              <a:t>the extent of community transmission of COVID-19 in the location</a:t>
            </a:r>
          </a:p>
          <a:p>
            <a:pPr marL="342900" indent="-342900">
              <a:spcBef>
                <a:spcPts val="600"/>
              </a:spcBef>
              <a:spcAft>
                <a:spcPts val="600"/>
              </a:spcAft>
              <a:buFont typeface="Arial" panose="020B0604020202020204" pitchFamily="34" charset="0"/>
              <a:buChar char="•"/>
            </a:pPr>
            <a:r>
              <a:rPr lang="en-US" b="0" dirty="0">
                <a:solidFill>
                  <a:schemeClr val="tx1"/>
                </a:solidFill>
              </a:rPr>
              <a:t>the effectiveness of vaccines in reducing serious illness</a:t>
            </a:r>
          </a:p>
          <a:p>
            <a:pPr marL="342900" indent="-342900">
              <a:spcBef>
                <a:spcPts val="600"/>
              </a:spcBef>
              <a:spcAft>
                <a:spcPts val="600"/>
              </a:spcAft>
              <a:buFont typeface="Arial" panose="020B0604020202020204" pitchFamily="34" charset="0"/>
              <a:buChar char="•"/>
            </a:pPr>
            <a:r>
              <a:rPr lang="en-US" b="0" dirty="0">
                <a:solidFill>
                  <a:schemeClr val="tx1"/>
                </a:solidFill>
              </a:rPr>
              <a:t>the availability and effectiveness of other control measures in the workplace </a:t>
            </a:r>
            <a:r>
              <a:rPr lang="en-US" b="0" dirty="0">
                <a:solidFill>
                  <a:schemeClr val="accent1"/>
                </a:solidFill>
              </a:rPr>
              <a:t>(for example, physical distancing, limitations on visitors, ventilation, mask-wearing and testing)</a:t>
            </a:r>
          </a:p>
          <a:p>
            <a:pPr marL="342900" indent="-342900">
              <a:spcBef>
                <a:spcPts val="600"/>
              </a:spcBef>
              <a:spcAft>
                <a:spcPts val="600"/>
              </a:spcAft>
              <a:buFont typeface="Arial" panose="020B0604020202020204" pitchFamily="34" charset="0"/>
              <a:buChar char="•"/>
            </a:pPr>
            <a:r>
              <a:rPr lang="en-US" b="0" dirty="0">
                <a:solidFill>
                  <a:schemeClr val="tx1"/>
                </a:solidFill>
              </a:rPr>
              <a:t>each employee’s circumstances, including their duties and the risks associated with their work</a:t>
            </a:r>
          </a:p>
          <a:p>
            <a:pPr marL="342900" indent="-342900">
              <a:spcBef>
                <a:spcPts val="600"/>
              </a:spcBef>
              <a:spcAft>
                <a:spcPts val="600"/>
              </a:spcAft>
              <a:buFont typeface="Arial" panose="020B0604020202020204" pitchFamily="34" charset="0"/>
              <a:buChar char="•"/>
            </a:pPr>
            <a:r>
              <a:rPr lang="en-US" b="0" dirty="0">
                <a:solidFill>
                  <a:schemeClr val="tx1"/>
                </a:solidFill>
              </a:rPr>
              <a:t>whether employees have a legitimate reason for not being vaccinated </a:t>
            </a:r>
            <a:r>
              <a:rPr lang="en-US" b="0" dirty="0">
                <a:solidFill>
                  <a:schemeClr val="accent1"/>
                </a:solidFill>
              </a:rPr>
              <a:t>(for example, a medical reason)</a:t>
            </a:r>
          </a:p>
          <a:p>
            <a:pPr marL="342900" indent="-342900">
              <a:spcBef>
                <a:spcPts val="600"/>
              </a:spcBef>
              <a:spcAft>
                <a:spcPts val="600"/>
              </a:spcAft>
              <a:buFont typeface="Arial" panose="020B0604020202020204" pitchFamily="34" charset="0"/>
              <a:buChar char="•"/>
            </a:pPr>
            <a:r>
              <a:rPr lang="en-US" b="0" dirty="0">
                <a:solidFill>
                  <a:schemeClr val="tx1"/>
                </a:solidFill>
              </a:rPr>
              <a:t>the availability of vaccines.</a:t>
            </a:r>
            <a:endParaRPr lang="en-AU" b="0" dirty="0">
              <a:solidFill>
                <a:schemeClr val="tx1"/>
              </a:solidFill>
            </a:endParaRPr>
          </a:p>
        </p:txBody>
      </p:sp>
    </p:spTree>
    <p:extLst>
      <p:ext uri="{BB962C8B-B14F-4D97-AF65-F5344CB8AC3E}">
        <p14:creationId xmlns:p14="http://schemas.microsoft.com/office/powerpoint/2010/main" val="59273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8E64-8C5B-1199-2CBA-1732EA059FFC}"/>
              </a:ext>
            </a:extLst>
          </p:cNvPr>
          <p:cNvSpPr>
            <a:spLocks noGrp="1"/>
          </p:cNvSpPr>
          <p:nvPr>
            <p:ph type="title"/>
          </p:nvPr>
        </p:nvSpPr>
        <p:spPr>
          <a:xfrm>
            <a:off x="214009" y="124813"/>
            <a:ext cx="8388000" cy="648072"/>
          </a:xfrm>
        </p:spPr>
        <p:txBody>
          <a:bodyPr>
            <a:normAutofit/>
          </a:bodyPr>
          <a:lstStyle/>
          <a:p>
            <a:pPr algn="ctr"/>
            <a:r>
              <a:rPr lang="en-AU" sz="2400" dirty="0"/>
              <a:t>Tiers of work – Fair Work Ombudsman advice</a:t>
            </a:r>
          </a:p>
        </p:txBody>
      </p:sp>
      <p:graphicFrame>
        <p:nvGraphicFramePr>
          <p:cNvPr id="5" name="Diagram 4">
            <a:extLst>
              <a:ext uri="{FF2B5EF4-FFF2-40B4-BE49-F238E27FC236}">
                <a16:creationId xmlns:a16="http://schemas.microsoft.com/office/drawing/2014/main" id="{88E2233E-3541-4A3E-37A8-B999CE7341B9}"/>
              </a:ext>
            </a:extLst>
          </p:cNvPr>
          <p:cNvGraphicFramePr/>
          <p:nvPr>
            <p:extLst>
              <p:ext uri="{D42A27DB-BD31-4B8C-83A1-F6EECF244321}">
                <p14:modId xmlns:p14="http://schemas.microsoft.com/office/powerpoint/2010/main" val="3139012701"/>
              </p:ext>
            </p:extLst>
          </p:nvPr>
        </p:nvGraphicFramePr>
        <p:xfrm>
          <a:off x="541991" y="665186"/>
          <a:ext cx="8209243" cy="5978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14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19D2-5ACF-0A10-FBA7-E08382A6435A}"/>
              </a:ext>
            </a:extLst>
          </p:cNvPr>
          <p:cNvSpPr>
            <a:spLocks noGrp="1"/>
          </p:cNvSpPr>
          <p:nvPr>
            <p:ph type="ctrTitle"/>
          </p:nvPr>
        </p:nvSpPr>
        <p:spPr/>
        <p:txBody>
          <a:bodyPr/>
          <a:lstStyle/>
          <a:p>
            <a:r>
              <a:rPr lang="en-AU"/>
              <a:t>Your consultation obligations</a:t>
            </a:r>
          </a:p>
        </p:txBody>
      </p:sp>
    </p:spTree>
    <p:extLst>
      <p:ext uri="{BB962C8B-B14F-4D97-AF65-F5344CB8AC3E}">
        <p14:creationId xmlns:p14="http://schemas.microsoft.com/office/powerpoint/2010/main" val="412107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B16-1E25-CFFA-ABCC-105A45CA351B}"/>
              </a:ext>
            </a:extLst>
          </p:cNvPr>
          <p:cNvSpPr>
            <a:spLocks noGrp="1"/>
          </p:cNvSpPr>
          <p:nvPr>
            <p:ph type="title"/>
          </p:nvPr>
        </p:nvSpPr>
        <p:spPr>
          <a:xfrm>
            <a:off x="378000" y="148303"/>
            <a:ext cx="8388000" cy="648072"/>
          </a:xfrm>
        </p:spPr>
        <p:txBody>
          <a:bodyPr>
            <a:normAutofit/>
          </a:bodyPr>
          <a:lstStyle/>
          <a:p>
            <a:r>
              <a:rPr lang="en-AU" sz="2400" dirty="0"/>
              <a:t>Consultation requirements</a:t>
            </a:r>
          </a:p>
        </p:txBody>
      </p:sp>
      <p:sp>
        <p:nvSpPr>
          <p:cNvPr id="3" name="Content Placeholder 2">
            <a:extLst>
              <a:ext uri="{FF2B5EF4-FFF2-40B4-BE49-F238E27FC236}">
                <a16:creationId xmlns:a16="http://schemas.microsoft.com/office/drawing/2014/main" id="{DD6001E4-8A21-D060-D3BE-CEBAE00FA1E9}"/>
              </a:ext>
            </a:extLst>
          </p:cNvPr>
          <p:cNvSpPr>
            <a:spLocks noGrp="1"/>
          </p:cNvSpPr>
          <p:nvPr>
            <p:ph sz="half" idx="1"/>
          </p:nvPr>
        </p:nvSpPr>
        <p:spPr>
          <a:xfrm>
            <a:off x="377999" y="792179"/>
            <a:ext cx="8513081" cy="5180604"/>
          </a:xfrm>
        </p:spPr>
        <p:txBody>
          <a:bodyPr>
            <a:noAutofit/>
          </a:bodyPr>
          <a:lstStyle/>
          <a:p>
            <a:pPr marL="342900" indent="-342900">
              <a:spcBef>
                <a:spcPts val="600"/>
              </a:spcBef>
              <a:spcAft>
                <a:spcPts val="600"/>
              </a:spcAft>
              <a:buFont typeface="Arial" panose="020B0604020202020204" pitchFamily="34" charset="0"/>
              <a:buChar char="•"/>
            </a:pPr>
            <a:r>
              <a:rPr lang="en-US" sz="1900" b="0" dirty="0">
                <a:solidFill>
                  <a:schemeClr val="tx1"/>
                </a:solidFill>
              </a:rPr>
              <a:t>Mandatory vaccination affects worker health and safety.</a:t>
            </a:r>
          </a:p>
          <a:p>
            <a:pPr marL="342900" indent="-342900">
              <a:spcBef>
                <a:spcPts val="600"/>
              </a:spcBef>
              <a:spcAft>
                <a:spcPts val="600"/>
              </a:spcAft>
              <a:buFont typeface="Arial" panose="020B0604020202020204" pitchFamily="34" charset="0"/>
              <a:buChar char="•"/>
            </a:pPr>
            <a:r>
              <a:rPr lang="en-US" sz="1900" b="0" dirty="0">
                <a:solidFill>
                  <a:schemeClr val="tx1"/>
                </a:solidFill>
              </a:rPr>
              <a:t>This invokes consultation obligations under the Victorian </a:t>
            </a:r>
            <a:r>
              <a:rPr lang="en-US" sz="1900" b="0" i="1" dirty="0">
                <a:solidFill>
                  <a:schemeClr val="tx1"/>
                </a:solidFill>
              </a:rPr>
              <a:t>Occupational Health and Safety Act 2004 </a:t>
            </a:r>
            <a:r>
              <a:rPr lang="en-US" sz="1900" b="0" dirty="0">
                <a:solidFill>
                  <a:schemeClr val="tx1"/>
                </a:solidFill>
              </a:rPr>
              <a:t>(</a:t>
            </a:r>
            <a:r>
              <a:rPr lang="en-US" sz="1900" dirty="0">
                <a:solidFill>
                  <a:schemeClr val="tx1"/>
                </a:solidFill>
              </a:rPr>
              <a:t>OH&amp;S Act</a:t>
            </a:r>
            <a:r>
              <a:rPr lang="en-US" sz="1900" b="0" dirty="0">
                <a:solidFill>
                  <a:schemeClr val="tx1"/>
                </a:solidFill>
              </a:rPr>
              <a:t>).</a:t>
            </a:r>
          </a:p>
          <a:p>
            <a:pPr marL="342900" indent="-342900">
              <a:spcBef>
                <a:spcPts val="600"/>
              </a:spcBef>
              <a:spcAft>
                <a:spcPts val="600"/>
              </a:spcAft>
              <a:buFont typeface="Arial" panose="020B0604020202020204" pitchFamily="34" charset="0"/>
              <a:buChar char="•"/>
            </a:pPr>
            <a:r>
              <a:rPr lang="en-US" sz="1900" b="0" dirty="0">
                <a:solidFill>
                  <a:schemeClr val="tx1"/>
                </a:solidFill>
              </a:rPr>
              <a:t>Consultation obligations may also apply under relevant enterprise agreements (EBA) and awards.</a:t>
            </a:r>
          </a:p>
          <a:p>
            <a:pPr marL="342900" indent="-342900">
              <a:spcBef>
                <a:spcPts val="600"/>
              </a:spcBef>
              <a:spcAft>
                <a:spcPts val="600"/>
              </a:spcAft>
              <a:buFont typeface="Arial" panose="020B0604020202020204" pitchFamily="34" charset="0"/>
              <a:buChar char="•"/>
            </a:pPr>
            <a:endParaRPr lang="en-US" sz="400" dirty="0"/>
          </a:p>
          <a:p>
            <a:pPr algn="ctr">
              <a:spcBef>
                <a:spcPts val="600"/>
              </a:spcBef>
              <a:spcAft>
                <a:spcPts val="600"/>
              </a:spcAft>
            </a:pPr>
            <a:r>
              <a:rPr lang="en-US" sz="1900" dirty="0"/>
              <a:t>An employer must so far as is reasonably practicable consult with their employees who are likely to be affected by the proposed change.</a:t>
            </a:r>
          </a:p>
          <a:p>
            <a:pPr>
              <a:spcBef>
                <a:spcPts val="600"/>
              </a:spcBef>
              <a:spcAft>
                <a:spcPts val="600"/>
              </a:spcAft>
            </a:pPr>
            <a:endParaRPr lang="en-US" sz="400" dirty="0">
              <a:solidFill>
                <a:schemeClr val="accent1"/>
              </a:solidFill>
            </a:endParaRPr>
          </a:p>
          <a:p>
            <a:pPr algn="l">
              <a:spcBef>
                <a:spcPts val="600"/>
              </a:spcBef>
              <a:spcAft>
                <a:spcPts val="600"/>
              </a:spcAft>
            </a:pPr>
            <a:r>
              <a:rPr lang="en-US" sz="1900" dirty="0">
                <a:solidFill>
                  <a:schemeClr val="accent1"/>
                </a:solidFill>
              </a:rPr>
              <a:t>Consultation involves:</a:t>
            </a:r>
          </a:p>
          <a:p>
            <a:pPr marL="537750" lvl="1" indent="-285750">
              <a:spcBef>
                <a:spcPts val="600"/>
              </a:spcBef>
              <a:spcAft>
                <a:spcPts val="600"/>
              </a:spcAft>
            </a:pPr>
            <a:r>
              <a:rPr lang="en-US" sz="1900" b="0" dirty="0">
                <a:solidFill>
                  <a:srgbClr val="000000"/>
                </a:solidFill>
              </a:rPr>
              <a:t>sharing information with employees about the matter</a:t>
            </a:r>
          </a:p>
          <a:p>
            <a:pPr marL="537750" lvl="1" indent="-285750">
              <a:spcBef>
                <a:spcPts val="600"/>
              </a:spcBef>
              <a:spcAft>
                <a:spcPts val="600"/>
              </a:spcAft>
            </a:pPr>
            <a:r>
              <a:rPr lang="en-US" sz="1900" b="0" dirty="0">
                <a:solidFill>
                  <a:srgbClr val="000000"/>
                </a:solidFill>
              </a:rPr>
              <a:t>giving employees a reasonable opportunity to express views</a:t>
            </a:r>
          </a:p>
          <a:p>
            <a:pPr marL="537750" lvl="1" indent="-285750">
              <a:spcBef>
                <a:spcPts val="600"/>
              </a:spcBef>
              <a:spcAft>
                <a:spcPts val="600"/>
              </a:spcAft>
            </a:pPr>
            <a:r>
              <a:rPr lang="en-US" sz="1900" b="0" dirty="0">
                <a:solidFill>
                  <a:srgbClr val="000000"/>
                </a:solidFill>
              </a:rPr>
              <a:t>taking those views into account.</a:t>
            </a:r>
          </a:p>
        </p:txBody>
      </p:sp>
      <p:sp>
        <p:nvSpPr>
          <p:cNvPr id="5" name="TextBox 4">
            <a:extLst>
              <a:ext uri="{FF2B5EF4-FFF2-40B4-BE49-F238E27FC236}">
                <a16:creationId xmlns:a16="http://schemas.microsoft.com/office/drawing/2014/main" id="{3022758A-54B4-4A05-BFA3-B4F1462F6BFB}"/>
              </a:ext>
            </a:extLst>
          </p:cNvPr>
          <p:cNvSpPr txBox="1"/>
          <p:nvPr/>
        </p:nvSpPr>
        <p:spPr>
          <a:xfrm>
            <a:off x="612844" y="5801934"/>
            <a:ext cx="5823668" cy="646331"/>
          </a:xfrm>
          <a:prstGeom prst="rect">
            <a:avLst/>
          </a:prstGeom>
          <a:solidFill>
            <a:schemeClr val="accent1"/>
          </a:solidFill>
          <a:ln>
            <a:solidFill>
              <a:schemeClr val="accent4"/>
            </a:solidFill>
          </a:ln>
        </p:spPr>
        <p:txBody>
          <a:bodyPr wrap="square" rtlCol="0">
            <a:spAutoFit/>
          </a:bodyPr>
          <a:lstStyle/>
          <a:p>
            <a:pPr algn="ctr">
              <a:spcBef>
                <a:spcPts val="600"/>
              </a:spcBef>
              <a:spcAft>
                <a:spcPts val="600"/>
              </a:spcAft>
            </a:pPr>
            <a:r>
              <a:rPr lang="en-AU" dirty="0">
                <a:solidFill>
                  <a:schemeClr val="bg1"/>
                </a:solidFill>
              </a:rPr>
              <a:t>This must be done at a stage where the employees can still influence the outcome.</a:t>
            </a:r>
          </a:p>
        </p:txBody>
      </p:sp>
    </p:spTree>
    <p:extLst>
      <p:ext uri="{BB962C8B-B14F-4D97-AF65-F5344CB8AC3E}">
        <p14:creationId xmlns:p14="http://schemas.microsoft.com/office/powerpoint/2010/main" val="107936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2579-B739-6736-11D9-A2FAD39F6554}"/>
              </a:ext>
            </a:extLst>
          </p:cNvPr>
          <p:cNvSpPr>
            <a:spLocks noGrp="1"/>
          </p:cNvSpPr>
          <p:nvPr>
            <p:ph type="title"/>
          </p:nvPr>
        </p:nvSpPr>
        <p:spPr>
          <a:xfrm>
            <a:off x="374848" y="332656"/>
            <a:ext cx="8769152" cy="648072"/>
          </a:xfrm>
        </p:spPr>
        <p:txBody>
          <a:bodyPr anchor="ctr">
            <a:noAutofit/>
          </a:bodyPr>
          <a:lstStyle/>
          <a:p>
            <a:pPr>
              <a:lnSpc>
                <a:spcPct val="90000"/>
              </a:lnSpc>
            </a:pPr>
            <a:r>
              <a:rPr lang="en-US" sz="2400"/>
              <a:t>Step 1: Meet with your Committee/management team to decide your approach</a:t>
            </a:r>
          </a:p>
        </p:txBody>
      </p:sp>
      <p:sp>
        <p:nvSpPr>
          <p:cNvPr id="3" name="Content Placeholder 2">
            <a:extLst>
              <a:ext uri="{FF2B5EF4-FFF2-40B4-BE49-F238E27FC236}">
                <a16:creationId xmlns:a16="http://schemas.microsoft.com/office/drawing/2014/main" id="{BCA7ABEB-2D44-7669-DB82-66468D4073FF}"/>
              </a:ext>
            </a:extLst>
          </p:cNvPr>
          <p:cNvSpPr>
            <a:spLocks noGrp="1"/>
          </p:cNvSpPr>
          <p:nvPr>
            <p:ph sz="half" idx="1"/>
          </p:nvPr>
        </p:nvSpPr>
        <p:spPr>
          <a:xfrm>
            <a:off x="374848" y="1166535"/>
            <a:ext cx="8399501" cy="5358809"/>
          </a:xfrm>
          <a:solidFill>
            <a:schemeClr val="bg1"/>
          </a:solidFill>
        </p:spPr>
        <p:txBody>
          <a:bodyPr vert="horz" lIns="91440" tIns="45720" rIns="91440" bIns="45720" rtlCol="0" anchor="t">
            <a:normAutofit fontScale="92500" lnSpcReduction="10000"/>
          </a:bodyPr>
          <a:lstStyle/>
          <a:p>
            <a:pPr>
              <a:spcBef>
                <a:spcPts val="600"/>
              </a:spcBef>
              <a:spcAft>
                <a:spcPts val="600"/>
              </a:spcAft>
            </a:pPr>
            <a:r>
              <a:rPr lang="en-US" sz="2200" dirty="0"/>
              <a:t>During this meeting, we recommend you:</a:t>
            </a:r>
          </a:p>
          <a:p>
            <a:pPr marL="342900" indent="-342900">
              <a:spcBef>
                <a:spcPts val="600"/>
              </a:spcBef>
              <a:spcAft>
                <a:spcPts val="600"/>
              </a:spcAft>
              <a:buFont typeface="Arial" panose="020B0604020202020204" pitchFamily="34" charset="0"/>
              <a:buChar char="•"/>
            </a:pPr>
            <a:r>
              <a:rPr lang="en-US" sz="2200" b="0" dirty="0">
                <a:solidFill>
                  <a:schemeClr val="tx1"/>
                </a:solidFill>
              </a:rPr>
              <a:t>Plan the best method to consult with all staff </a:t>
            </a:r>
          </a:p>
          <a:p>
            <a:pPr marL="342900" indent="-342900">
              <a:spcBef>
                <a:spcPts val="600"/>
              </a:spcBef>
              <a:spcAft>
                <a:spcPts val="600"/>
              </a:spcAft>
              <a:buFont typeface="Arial" panose="020B0604020202020204" pitchFamily="34" charset="0"/>
              <a:buChar char="•"/>
            </a:pPr>
            <a:r>
              <a:rPr lang="en-US" sz="2200" b="0" dirty="0">
                <a:solidFill>
                  <a:schemeClr val="tx1"/>
                </a:solidFill>
              </a:rPr>
              <a:t>Review the </a:t>
            </a:r>
            <a:r>
              <a:rPr lang="en-US" sz="2200" dirty="0">
                <a:solidFill>
                  <a:schemeClr val="accent1"/>
                </a:solidFill>
              </a:rPr>
              <a:t>ELAA Mandatory Vaccination Policy </a:t>
            </a:r>
            <a:r>
              <a:rPr lang="en-US" sz="2200" b="0" dirty="0">
                <a:solidFill>
                  <a:schemeClr val="tx1"/>
                </a:solidFill>
              </a:rPr>
              <a:t>and amend it as needed.</a:t>
            </a:r>
          </a:p>
          <a:p>
            <a:pPr marL="342900" indent="-342900">
              <a:spcBef>
                <a:spcPts val="600"/>
              </a:spcBef>
              <a:spcAft>
                <a:spcPts val="600"/>
              </a:spcAft>
              <a:buFont typeface="Arial" panose="020B0604020202020204" pitchFamily="34" charset="0"/>
              <a:buChar char="•"/>
            </a:pPr>
            <a:r>
              <a:rPr lang="en-US" sz="2200" dirty="0">
                <a:solidFill>
                  <a:schemeClr val="tx1"/>
                </a:solidFill>
              </a:rPr>
              <a:t>Do not make a final decision at this stage or vote on the policy.</a:t>
            </a:r>
          </a:p>
          <a:p>
            <a:pPr marL="342900" indent="-342900">
              <a:spcBef>
                <a:spcPts val="600"/>
              </a:spcBef>
              <a:spcAft>
                <a:spcPts val="600"/>
              </a:spcAft>
              <a:buChar char="•"/>
            </a:pPr>
            <a:r>
              <a:rPr lang="en-US" sz="2200" b="0" dirty="0">
                <a:solidFill>
                  <a:schemeClr val="tx1"/>
                </a:solidFill>
              </a:rPr>
              <a:t>You ideally need a policy in place before the Government mandate may expire on 12 July 2022.</a:t>
            </a:r>
          </a:p>
          <a:p>
            <a:pPr>
              <a:spcBef>
                <a:spcPts val="600"/>
              </a:spcBef>
              <a:spcAft>
                <a:spcPts val="600"/>
              </a:spcAft>
            </a:pPr>
            <a:endParaRPr lang="en-US" sz="500" b="0" dirty="0">
              <a:solidFill>
                <a:srgbClr val="000000"/>
              </a:solidFill>
            </a:endParaRPr>
          </a:p>
          <a:p>
            <a:pPr>
              <a:spcBef>
                <a:spcPts val="600"/>
              </a:spcBef>
              <a:spcAft>
                <a:spcPts val="600"/>
              </a:spcAft>
            </a:pPr>
            <a:r>
              <a:rPr lang="en-US" sz="2200" dirty="0"/>
              <a:t>Factors to consider:</a:t>
            </a:r>
          </a:p>
          <a:p>
            <a:pPr marL="594900" lvl="1" indent="-342900">
              <a:spcBef>
                <a:spcPts val="600"/>
              </a:spcBef>
              <a:spcAft>
                <a:spcPts val="600"/>
              </a:spcAft>
            </a:pPr>
            <a:r>
              <a:rPr lang="en-AU" sz="2200" b="0" dirty="0">
                <a:solidFill>
                  <a:schemeClr val="tx1"/>
                </a:solidFill>
              </a:rPr>
              <a:t>Are you going to require two doses or booster vaccinations?</a:t>
            </a:r>
          </a:p>
          <a:p>
            <a:pPr marL="594900" lvl="1" indent="-342900">
              <a:spcBef>
                <a:spcPts val="600"/>
              </a:spcBef>
              <a:spcAft>
                <a:spcPts val="600"/>
              </a:spcAft>
            </a:pPr>
            <a:r>
              <a:rPr lang="en-AU" sz="2200" b="0" dirty="0">
                <a:solidFill>
                  <a:schemeClr val="tx1"/>
                </a:solidFill>
              </a:rPr>
              <a:t>How will you manage exemptions?</a:t>
            </a:r>
          </a:p>
          <a:p>
            <a:pPr marL="594900" lvl="1" indent="-342900">
              <a:spcBef>
                <a:spcPts val="600"/>
              </a:spcBef>
              <a:spcAft>
                <a:spcPts val="600"/>
              </a:spcAft>
            </a:pPr>
            <a:r>
              <a:rPr lang="en-AU" sz="2200" b="0" dirty="0">
                <a:solidFill>
                  <a:schemeClr val="tx1"/>
                </a:solidFill>
              </a:rPr>
              <a:t>Will the policy apply to parent volunteers, relief staff and contractors as well as employees?</a:t>
            </a:r>
          </a:p>
          <a:p>
            <a:pPr marL="594900" lvl="1" indent="-342900">
              <a:spcBef>
                <a:spcPts val="600"/>
              </a:spcBef>
              <a:spcAft>
                <a:spcPts val="600"/>
              </a:spcAft>
            </a:pPr>
            <a:r>
              <a:rPr lang="en-AU" sz="2200" b="0" dirty="0">
                <a:solidFill>
                  <a:schemeClr val="tx1"/>
                </a:solidFill>
              </a:rPr>
              <a:t>What about prospective employees? Will you change your contract templates to include a mandatory vaccination clause? (ELAA can assist).</a:t>
            </a:r>
          </a:p>
          <a:p>
            <a:pPr>
              <a:spcBef>
                <a:spcPts val="600"/>
              </a:spcBef>
              <a:spcAft>
                <a:spcPts val="600"/>
              </a:spcAft>
            </a:pPr>
            <a:endParaRPr lang="en-US" b="0" dirty="0"/>
          </a:p>
        </p:txBody>
      </p:sp>
    </p:spTree>
    <p:extLst>
      <p:ext uri="{BB962C8B-B14F-4D97-AF65-F5344CB8AC3E}">
        <p14:creationId xmlns:p14="http://schemas.microsoft.com/office/powerpoint/2010/main" val="120770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C1F6-AA9A-92B7-38D1-6970CE8D48A1}"/>
              </a:ext>
            </a:extLst>
          </p:cNvPr>
          <p:cNvSpPr>
            <a:spLocks noGrp="1"/>
          </p:cNvSpPr>
          <p:nvPr>
            <p:ph type="title"/>
          </p:nvPr>
        </p:nvSpPr>
        <p:spPr>
          <a:xfrm>
            <a:off x="371882" y="233478"/>
            <a:ext cx="8388000" cy="648072"/>
          </a:xfrm>
        </p:spPr>
        <p:txBody>
          <a:bodyPr anchor="ctr">
            <a:normAutofit/>
          </a:bodyPr>
          <a:lstStyle/>
          <a:p>
            <a:r>
              <a:rPr lang="en-AU" sz="2400"/>
              <a:t>Example planning (guide only)</a:t>
            </a:r>
          </a:p>
        </p:txBody>
      </p:sp>
      <p:graphicFrame>
        <p:nvGraphicFramePr>
          <p:cNvPr id="7" name="Table 6">
            <a:extLst>
              <a:ext uri="{FF2B5EF4-FFF2-40B4-BE49-F238E27FC236}">
                <a16:creationId xmlns:a16="http://schemas.microsoft.com/office/drawing/2014/main" id="{E41D2339-3CA5-9F4A-2357-DA5D846D07D2}"/>
              </a:ext>
            </a:extLst>
          </p:cNvPr>
          <p:cNvGraphicFramePr>
            <a:graphicFrameLocks noGrp="1"/>
          </p:cNvGraphicFramePr>
          <p:nvPr>
            <p:extLst>
              <p:ext uri="{D42A27DB-BD31-4B8C-83A1-F6EECF244321}">
                <p14:modId xmlns:p14="http://schemas.microsoft.com/office/powerpoint/2010/main" val="3242186673"/>
              </p:ext>
            </p:extLst>
          </p:nvPr>
        </p:nvGraphicFramePr>
        <p:xfrm>
          <a:off x="371882" y="916434"/>
          <a:ext cx="8597020" cy="5581644"/>
        </p:xfrm>
        <a:graphic>
          <a:graphicData uri="http://schemas.openxmlformats.org/drawingml/2006/table">
            <a:tbl>
              <a:tblPr firstRow="1" bandRow="1">
                <a:tableStyleId>{B301B821-A1FF-4177-AEE7-76D212191A09}</a:tableStyleId>
              </a:tblPr>
              <a:tblGrid>
                <a:gridCol w="2887987">
                  <a:extLst>
                    <a:ext uri="{9D8B030D-6E8A-4147-A177-3AD203B41FA5}">
                      <a16:colId xmlns:a16="http://schemas.microsoft.com/office/drawing/2014/main" val="2006221324"/>
                    </a:ext>
                  </a:extLst>
                </a:gridCol>
                <a:gridCol w="3114882">
                  <a:extLst>
                    <a:ext uri="{9D8B030D-6E8A-4147-A177-3AD203B41FA5}">
                      <a16:colId xmlns:a16="http://schemas.microsoft.com/office/drawing/2014/main" val="1248924944"/>
                    </a:ext>
                  </a:extLst>
                </a:gridCol>
                <a:gridCol w="2594151">
                  <a:extLst>
                    <a:ext uri="{9D8B030D-6E8A-4147-A177-3AD203B41FA5}">
                      <a16:colId xmlns:a16="http://schemas.microsoft.com/office/drawing/2014/main" val="125145580"/>
                    </a:ext>
                  </a:extLst>
                </a:gridCol>
              </a:tblGrid>
              <a:tr h="470903">
                <a:tc>
                  <a:txBody>
                    <a:bodyPr/>
                    <a:lstStyle/>
                    <a:p>
                      <a:pPr algn="ctr"/>
                      <a:r>
                        <a:rPr lang="en-AU" sz="1400" b="0" cap="none" spc="0">
                          <a:solidFill>
                            <a:schemeClr val="bg1"/>
                          </a:solidFill>
                        </a:rPr>
                        <a:t>Suggested timeframes</a:t>
                      </a:r>
                    </a:p>
                  </a:txBody>
                  <a:tcPr marL="0" marR="110652" marT="22130" marB="110652" anchor="b"/>
                </a:tc>
                <a:tc>
                  <a:txBody>
                    <a:bodyPr/>
                    <a:lstStyle/>
                    <a:p>
                      <a:pPr algn="ctr"/>
                      <a:r>
                        <a:rPr lang="en-AU" sz="1400" b="0" cap="none" spc="0">
                          <a:solidFill>
                            <a:schemeClr val="bg1"/>
                          </a:solidFill>
                        </a:rPr>
                        <a:t>Action</a:t>
                      </a:r>
                    </a:p>
                  </a:txBody>
                  <a:tcPr marL="0" marR="110652" marT="22130" marB="110652" anchor="b"/>
                </a:tc>
                <a:tc>
                  <a:txBody>
                    <a:bodyPr/>
                    <a:lstStyle/>
                    <a:p>
                      <a:pPr algn="ctr"/>
                      <a:r>
                        <a:rPr lang="en-AU" sz="1400" b="0" cap="none" spc="0">
                          <a:solidFill>
                            <a:schemeClr val="bg1"/>
                          </a:solidFill>
                        </a:rPr>
                        <a:t>Who is responsible</a:t>
                      </a:r>
                    </a:p>
                  </a:txBody>
                  <a:tcPr marL="0" marR="110652" marT="22130" marB="110652" anchor="b"/>
                </a:tc>
                <a:extLst>
                  <a:ext uri="{0D108BD9-81ED-4DB2-BD59-A6C34878D82A}">
                    <a16:rowId xmlns:a16="http://schemas.microsoft.com/office/drawing/2014/main" val="587522185"/>
                  </a:ext>
                </a:extLst>
              </a:tr>
              <a:tr h="698506">
                <a:tc>
                  <a:txBody>
                    <a:bodyPr/>
                    <a:lstStyle/>
                    <a:p>
                      <a:pPr algn="ctr"/>
                      <a:r>
                        <a:rPr lang="en-AU" sz="1600" cap="none" spc="0" dirty="0">
                          <a:solidFill>
                            <a:schemeClr val="tx1"/>
                          </a:solidFill>
                        </a:rPr>
                        <a:t>Week of 6</a:t>
                      </a:r>
                      <a:r>
                        <a:rPr lang="en-AU" sz="1600" cap="none" spc="0" baseline="30000" dirty="0">
                          <a:solidFill>
                            <a:schemeClr val="tx1"/>
                          </a:solidFill>
                        </a:rPr>
                        <a:t>th</a:t>
                      </a:r>
                      <a:r>
                        <a:rPr lang="en-AU" sz="1600" cap="none" spc="0" dirty="0">
                          <a:solidFill>
                            <a:schemeClr val="tx1"/>
                          </a:solidFill>
                        </a:rPr>
                        <a:t> of June </a:t>
                      </a:r>
                    </a:p>
                  </a:txBody>
                  <a:tcPr marL="0" marR="110652" marT="33195" marB="110652"/>
                </a:tc>
                <a:tc>
                  <a:txBody>
                    <a:bodyPr/>
                    <a:lstStyle/>
                    <a:p>
                      <a:pPr algn="ctr"/>
                      <a:r>
                        <a:rPr lang="en-AU" sz="1600" cap="none" spc="0" dirty="0">
                          <a:solidFill>
                            <a:schemeClr val="tx1"/>
                          </a:solidFill>
                        </a:rPr>
                        <a:t>Committee/Management team meets to discuss proposed plan</a:t>
                      </a:r>
                    </a:p>
                  </a:txBody>
                  <a:tcPr marL="0" marR="110652" marT="33195" marB="110652"/>
                </a:tc>
                <a:tc>
                  <a:txBody>
                    <a:bodyPr/>
                    <a:lstStyle/>
                    <a:p>
                      <a:pPr algn="ctr"/>
                      <a:r>
                        <a:rPr lang="en-AU" sz="1600" cap="none" spc="0">
                          <a:solidFill>
                            <a:schemeClr val="tx1"/>
                          </a:solidFill>
                        </a:rPr>
                        <a:t>Executive CoM/ Management team</a:t>
                      </a:r>
                    </a:p>
                  </a:txBody>
                  <a:tcPr marL="0" marR="110652" marT="33195" marB="110652"/>
                </a:tc>
                <a:extLst>
                  <a:ext uri="{0D108BD9-81ED-4DB2-BD59-A6C34878D82A}">
                    <a16:rowId xmlns:a16="http://schemas.microsoft.com/office/drawing/2014/main" val="1848553911"/>
                  </a:ext>
                </a:extLst>
              </a:tr>
              <a:tr h="1507611">
                <a:tc>
                  <a:txBody>
                    <a:bodyPr/>
                    <a:lstStyle/>
                    <a:p>
                      <a:pPr algn="ctr"/>
                      <a:r>
                        <a:rPr lang="en-AU" sz="1600" cap="none" spc="0" dirty="0">
                          <a:solidFill>
                            <a:schemeClr val="tx1"/>
                          </a:solidFill>
                        </a:rPr>
                        <a:t>Week of 6</a:t>
                      </a:r>
                      <a:r>
                        <a:rPr lang="en-AU" sz="1600" cap="none" spc="0" baseline="30000" dirty="0">
                          <a:solidFill>
                            <a:schemeClr val="tx1"/>
                          </a:solidFill>
                        </a:rPr>
                        <a:t>th</a:t>
                      </a:r>
                      <a:r>
                        <a:rPr lang="en-AU" sz="1600" cap="none" spc="0" dirty="0">
                          <a:solidFill>
                            <a:schemeClr val="tx1"/>
                          </a:solidFill>
                        </a:rPr>
                        <a:t> of June/ Week of 13</a:t>
                      </a:r>
                      <a:r>
                        <a:rPr lang="en-AU" sz="1600" cap="none" spc="0" baseline="30000" dirty="0">
                          <a:solidFill>
                            <a:schemeClr val="tx1"/>
                          </a:solidFill>
                        </a:rPr>
                        <a:t>th</a:t>
                      </a:r>
                      <a:r>
                        <a:rPr lang="en-AU" sz="1600" cap="none" spc="0" dirty="0">
                          <a:solidFill>
                            <a:schemeClr val="tx1"/>
                          </a:solidFill>
                        </a:rPr>
                        <a:t> of June </a:t>
                      </a:r>
                    </a:p>
                  </a:txBody>
                  <a:tcPr marL="0" marR="110652" marT="33195" marB="110652"/>
                </a:tc>
                <a:tc>
                  <a:txBody>
                    <a:bodyPr/>
                    <a:lstStyle/>
                    <a:p>
                      <a:pPr algn="ctr"/>
                      <a:r>
                        <a:rPr lang="en-AU" sz="1600" cap="none" spc="0" dirty="0">
                          <a:solidFill>
                            <a:schemeClr val="tx1"/>
                          </a:solidFill>
                        </a:rPr>
                        <a:t>Develop risk assessment</a:t>
                      </a:r>
                    </a:p>
                  </a:txBody>
                  <a:tcPr marL="0" marR="110652" marT="33195" marB="110652"/>
                </a:tc>
                <a:tc>
                  <a:txBody>
                    <a:bodyPr/>
                    <a:lstStyle/>
                    <a:p>
                      <a:pPr algn="ctr"/>
                      <a:r>
                        <a:rPr lang="en-AU" sz="1600" cap="none" spc="0">
                          <a:solidFill>
                            <a:schemeClr val="tx1"/>
                          </a:solidFill>
                        </a:rPr>
                        <a:t>Executive </a:t>
                      </a:r>
                      <a:r>
                        <a:rPr lang="en-AU" sz="1600" cap="none" spc="0" err="1">
                          <a:solidFill>
                            <a:schemeClr val="tx1"/>
                          </a:solidFill>
                        </a:rPr>
                        <a:t>CoM</a:t>
                      </a:r>
                      <a:r>
                        <a:rPr lang="en-AU" sz="1600" cap="none" spc="0">
                          <a:solidFill>
                            <a:schemeClr val="tx1"/>
                          </a:solidFill>
                        </a:rPr>
                        <a:t> and/or key staff members.</a:t>
                      </a:r>
                    </a:p>
                    <a:p>
                      <a:pPr algn="ctr"/>
                      <a:r>
                        <a:rPr lang="en-AU" sz="1600" cap="none" spc="0">
                          <a:solidFill>
                            <a:schemeClr val="tx1"/>
                          </a:solidFill>
                        </a:rPr>
                        <a:t>(e.g. Director/Nominated Supervisor/HR, OH&amp;S Representatives).</a:t>
                      </a:r>
                    </a:p>
                  </a:txBody>
                  <a:tcPr marL="0" marR="110652" marT="33195" marB="110652"/>
                </a:tc>
                <a:extLst>
                  <a:ext uri="{0D108BD9-81ED-4DB2-BD59-A6C34878D82A}">
                    <a16:rowId xmlns:a16="http://schemas.microsoft.com/office/drawing/2014/main" val="960457497"/>
                  </a:ext>
                </a:extLst>
              </a:tr>
              <a:tr h="968208">
                <a:tc>
                  <a:txBody>
                    <a:bodyPr/>
                    <a:lstStyle/>
                    <a:p>
                      <a:pPr algn="ctr"/>
                      <a:r>
                        <a:rPr lang="en-AU" sz="1600" cap="none" spc="0" dirty="0">
                          <a:solidFill>
                            <a:schemeClr val="tx1"/>
                          </a:solidFill>
                        </a:rPr>
                        <a:t>Week of 13</a:t>
                      </a:r>
                      <a:r>
                        <a:rPr lang="en-AU" sz="1600" cap="none" spc="0" baseline="30000" dirty="0">
                          <a:solidFill>
                            <a:schemeClr val="tx1"/>
                          </a:solidFill>
                        </a:rPr>
                        <a:t>th</a:t>
                      </a:r>
                      <a:r>
                        <a:rPr lang="en-AU" sz="1600" cap="none" spc="0" dirty="0">
                          <a:solidFill>
                            <a:schemeClr val="tx1"/>
                          </a:solidFill>
                        </a:rPr>
                        <a:t> of June</a:t>
                      </a:r>
                    </a:p>
                  </a:txBody>
                  <a:tcPr marL="0" marR="110652" marT="33195" marB="110652"/>
                </a:tc>
                <a:tc>
                  <a:txBody>
                    <a:bodyPr/>
                    <a:lstStyle/>
                    <a:p>
                      <a:pPr algn="ctr"/>
                      <a:r>
                        <a:rPr lang="en-AU" sz="1600" cap="none" spc="0" dirty="0">
                          <a:solidFill>
                            <a:schemeClr val="tx1"/>
                          </a:solidFill>
                        </a:rPr>
                        <a:t>All staff consultation meeting is held.</a:t>
                      </a:r>
                    </a:p>
                  </a:txBody>
                  <a:tcPr marL="0" marR="110652" marT="33195" marB="110652"/>
                </a:tc>
                <a:tc>
                  <a:txBody>
                    <a:bodyPr/>
                    <a:lstStyle/>
                    <a:p>
                      <a:pPr algn="ctr"/>
                      <a:r>
                        <a:rPr lang="en-AU" sz="1600" cap="none" spc="0" dirty="0">
                          <a:solidFill>
                            <a:schemeClr val="tx1"/>
                          </a:solidFill>
                        </a:rPr>
                        <a:t>President</a:t>
                      </a:r>
                    </a:p>
                    <a:p>
                      <a:pPr algn="ctr"/>
                      <a:r>
                        <a:rPr lang="en-AU" sz="1600" cap="none" spc="0" dirty="0">
                          <a:solidFill>
                            <a:schemeClr val="tx1"/>
                          </a:solidFill>
                        </a:rPr>
                        <a:t>Staffing/HR team to send an email outlining the proposal.</a:t>
                      </a:r>
                    </a:p>
                  </a:txBody>
                  <a:tcPr marL="0" marR="110652" marT="33195" marB="110652"/>
                </a:tc>
                <a:extLst>
                  <a:ext uri="{0D108BD9-81ED-4DB2-BD59-A6C34878D82A}">
                    <a16:rowId xmlns:a16="http://schemas.microsoft.com/office/drawing/2014/main" val="2564519257"/>
                  </a:ext>
                </a:extLst>
              </a:tr>
              <a:tr h="968208">
                <a:tc>
                  <a:txBody>
                    <a:bodyPr/>
                    <a:lstStyle/>
                    <a:p>
                      <a:pPr algn="ctr"/>
                      <a:r>
                        <a:rPr lang="en-AU" sz="1600" cap="none" spc="0" dirty="0">
                          <a:solidFill>
                            <a:schemeClr val="tx1"/>
                          </a:solidFill>
                        </a:rPr>
                        <a:t>Week of 20</a:t>
                      </a:r>
                      <a:r>
                        <a:rPr lang="en-AU" sz="1600" cap="none" spc="0" baseline="30000" dirty="0">
                          <a:solidFill>
                            <a:schemeClr val="tx1"/>
                          </a:solidFill>
                        </a:rPr>
                        <a:t>th</a:t>
                      </a:r>
                      <a:r>
                        <a:rPr lang="en-AU" sz="1600" cap="none" spc="0" dirty="0">
                          <a:solidFill>
                            <a:schemeClr val="tx1"/>
                          </a:solidFill>
                        </a:rPr>
                        <a:t> of June</a:t>
                      </a:r>
                    </a:p>
                  </a:txBody>
                  <a:tcPr marL="0" marR="110652" marT="33195" marB="110652"/>
                </a:tc>
                <a:tc>
                  <a:txBody>
                    <a:bodyPr/>
                    <a:lstStyle/>
                    <a:p>
                      <a:pPr algn="ctr"/>
                      <a:r>
                        <a:rPr lang="en-AU" sz="1600" cap="none" spc="0" dirty="0">
                          <a:solidFill>
                            <a:schemeClr val="tx1"/>
                          </a:solidFill>
                        </a:rPr>
                        <a:t>Hold follow up individual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Zoom meetings with absent staff, (if required)</a:t>
                      </a:r>
                    </a:p>
                  </a:txBody>
                  <a:tcPr marL="0" marR="110652" marT="33195" marB="110652"/>
                </a:tc>
                <a:tc>
                  <a:txBody>
                    <a:bodyPr/>
                    <a:lstStyle/>
                    <a:p>
                      <a:pPr algn="ctr"/>
                      <a:r>
                        <a:rPr lang="en-AU" sz="1600" cap="none" spc="0" dirty="0">
                          <a:solidFill>
                            <a:schemeClr val="tx1"/>
                          </a:solidFill>
                        </a:rPr>
                        <a:t>CoM </a:t>
                      </a:r>
                    </a:p>
                  </a:txBody>
                  <a:tcPr marL="0" marR="110652" marT="33195" marB="110652"/>
                </a:tc>
                <a:extLst>
                  <a:ext uri="{0D108BD9-81ED-4DB2-BD59-A6C34878D82A}">
                    <a16:rowId xmlns:a16="http://schemas.microsoft.com/office/drawing/2014/main" val="4242567983"/>
                  </a:ext>
                </a:extLst>
              </a:tr>
              <a:tr h="968208">
                <a:tc>
                  <a:txBody>
                    <a:bodyPr/>
                    <a:lstStyle/>
                    <a:p>
                      <a:pPr algn="ctr"/>
                      <a:r>
                        <a:rPr lang="en-AU" sz="1600" cap="none" spc="0" dirty="0">
                          <a:solidFill>
                            <a:schemeClr val="tx1"/>
                          </a:solidFill>
                        </a:rPr>
                        <a:t>Week of 11</a:t>
                      </a:r>
                      <a:r>
                        <a:rPr lang="en-AU" sz="1600" cap="none" spc="0" baseline="30000" dirty="0">
                          <a:solidFill>
                            <a:schemeClr val="tx1"/>
                          </a:solidFill>
                        </a:rPr>
                        <a:t>th</a:t>
                      </a:r>
                      <a:r>
                        <a:rPr lang="en-AU" sz="1600" cap="none" spc="0" dirty="0">
                          <a:solidFill>
                            <a:schemeClr val="tx1"/>
                          </a:solidFill>
                        </a:rPr>
                        <a:t> of July (on or after 12</a:t>
                      </a:r>
                      <a:r>
                        <a:rPr lang="en-AU" sz="1600" cap="none" spc="0" baseline="30000" dirty="0">
                          <a:solidFill>
                            <a:schemeClr val="tx1"/>
                          </a:solidFill>
                        </a:rPr>
                        <a:t>th) `</a:t>
                      </a:r>
                    </a:p>
                  </a:txBody>
                  <a:tcPr marL="0" marR="110652" marT="33195" marB="110652"/>
                </a:tc>
                <a:tc>
                  <a:txBody>
                    <a:bodyPr/>
                    <a:lstStyle/>
                    <a:p>
                      <a:pPr algn="ctr"/>
                      <a:r>
                        <a:rPr lang="en-AU" sz="1600" cap="none" spc="0" dirty="0">
                          <a:solidFill>
                            <a:schemeClr val="tx1"/>
                          </a:solidFill>
                        </a:rPr>
                        <a:t>CoM to vote on policy</a:t>
                      </a:r>
                    </a:p>
                    <a:p>
                      <a:pPr algn="ctr"/>
                      <a:endParaRPr lang="en-AU" sz="1600" cap="none" spc="0" dirty="0">
                        <a:solidFill>
                          <a:schemeClr val="tx1"/>
                        </a:solidFill>
                      </a:endParaRPr>
                    </a:p>
                    <a:p>
                      <a:pPr algn="ctr"/>
                      <a:r>
                        <a:rPr lang="en-AU" sz="1600" cap="none" spc="0" dirty="0">
                          <a:solidFill>
                            <a:schemeClr val="tx1"/>
                          </a:solidFill>
                        </a:rPr>
                        <a:t>Leadership team to confirm policy.</a:t>
                      </a:r>
                    </a:p>
                  </a:txBody>
                  <a:tcPr marL="0" marR="110652" marT="33195" marB="110652"/>
                </a:tc>
                <a:tc>
                  <a:txBody>
                    <a:bodyPr/>
                    <a:lstStyle/>
                    <a:p>
                      <a:pPr algn="ctr"/>
                      <a:r>
                        <a:rPr lang="en-AU" sz="1600" cap="none" spc="0" dirty="0">
                          <a:solidFill>
                            <a:schemeClr val="tx1"/>
                          </a:solidFill>
                        </a:rPr>
                        <a:t>Executive CoM/ Management team</a:t>
                      </a:r>
                    </a:p>
                    <a:p>
                      <a:pPr algn="ctr"/>
                      <a:endParaRPr lang="en-AU" sz="1600" cap="none" spc="0" dirty="0">
                        <a:solidFill>
                          <a:schemeClr val="tx1"/>
                        </a:solidFill>
                      </a:endParaRPr>
                    </a:p>
                  </a:txBody>
                  <a:tcPr marL="0" marR="110652" marT="33195" marB="110652"/>
                </a:tc>
                <a:extLst>
                  <a:ext uri="{0D108BD9-81ED-4DB2-BD59-A6C34878D82A}">
                    <a16:rowId xmlns:a16="http://schemas.microsoft.com/office/drawing/2014/main" val="1031560048"/>
                  </a:ext>
                </a:extLst>
              </a:tr>
            </a:tbl>
          </a:graphicData>
        </a:graphic>
      </p:graphicFrame>
    </p:spTree>
    <p:extLst>
      <p:ext uri="{BB962C8B-B14F-4D97-AF65-F5344CB8AC3E}">
        <p14:creationId xmlns:p14="http://schemas.microsoft.com/office/powerpoint/2010/main" val="138817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81C450A4-A49C-40DB-8DC6-55D41A6A54EC}"/>
              </a:ext>
            </a:extLst>
          </p:cNvPr>
          <p:cNvSpPr>
            <a:spLocks noGrp="1"/>
          </p:cNvSpPr>
          <p:nvPr>
            <p:ph type="title"/>
          </p:nvPr>
        </p:nvSpPr>
        <p:spPr>
          <a:xfrm>
            <a:off x="2195736" y="2152461"/>
            <a:ext cx="5112568" cy="700475"/>
          </a:xfrm>
        </p:spPr>
        <p:txBody>
          <a:bodyPr>
            <a:noAutofit/>
          </a:bodyPr>
          <a:lstStyle/>
          <a:p>
            <a:r>
              <a:rPr lang="en-AU" dirty="0">
                <a:solidFill>
                  <a:schemeClr val="accent1"/>
                </a:solidFill>
                <a:latin typeface="+mn-lt"/>
                <a:ea typeface="+mn-ea"/>
                <a:cs typeface="+mn-cs"/>
              </a:rPr>
              <a:t>Acknowledgment of Country</a:t>
            </a:r>
          </a:p>
        </p:txBody>
      </p:sp>
      <p:sp>
        <p:nvSpPr>
          <p:cNvPr id="4" name="Rectangle 2">
            <a:extLst>
              <a:ext uri="{FF2B5EF4-FFF2-40B4-BE49-F238E27FC236}">
                <a16:creationId xmlns:a16="http://schemas.microsoft.com/office/drawing/2014/main" id="{25876E07-C3E9-4E10-A75A-9842C1EC799D}"/>
              </a:ext>
            </a:extLst>
          </p:cNvPr>
          <p:cNvSpPr>
            <a:spLocks noChangeArrowheads="1"/>
          </p:cNvSpPr>
          <p:nvPr/>
        </p:nvSpPr>
        <p:spPr bwMode="auto">
          <a:xfrm>
            <a:off x="374848" y="46790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217" name="Picture 1" descr="extra_widescreen_Flags 20percent">
            <a:extLst>
              <a:ext uri="{FF2B5EF4-FFF2-40B4-BE49-F238E27FC236}">
                <a16:creationId xmlns:a16="http://schemas.microsoft.com/office/drawing/2014/main" id="{F17036C9-800F-476A-8423-19FDD721B2F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4848" y="5136232"/>
            <a:ext cx="952500" cy="38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982E377-9E33-4D20-92A7-95E25AE36637}"/>
              </a:ext>
            </a:extLst>
          </p:cNvPr>
          <p:cNvSpPr>
            <a:spLocks noChangeArrowheads="1"/>
          </p:cNvSpPr>
          <p:nvPr/>
        </p:nvSpPr>
        <p:spPr bwMode="auto">
          <a:xfrm>
            <a:off x="374848" y="5484222"/>
            <a:ext cx="838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ELAA acknowledges the traditional owners of the land on which we live and work and pay our respects to Elders past, present and future.</a:t>
            </a:r>
            <a:endParaRPr kumimoji="0" lang="en-AU" altLang="en-US" sz="140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394412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8A9F-1B8B-8340-13C4-C2AC052D3B1A}"/>
              </a:ext>
            </a:extLst>
          </p:cNvPr>
          <p:cNvSpPr>
            <a:spLocks noGrp="1"/>
          </p:cNvSpPr>
          <p:nvPr>
            <p:ph type="title"/>
          </p:nvPr>
        </p:nvSpPr>
        <p:spPr>
          <a:xfrm>
            <a:off x="374848" y="365646"/>
            <a:ext cx="8388000" cy="648072"/>
          </a:xfrm>
        </p:spPr>
        <p:txBody>
          <a:bodyPr>
            <a:noAutofit/>
          </a:bodyPr>
          <a:lstStyle/>
          <a:p>
            <a:r>
              <a:rPr lang="en-AU" sz="2400"/>
              <a:t>Step 2: Review your COVID-19 risk assessment to include mandatory vaccinations</a:t>
            </a:r>
          </a:p>
        </p:txBody>
      </p:sp>
      <p:sp>
        <p:nvSpPr>
          <p:cNvPr id="3" name="Content Placeholder 2">
            <a:extLst>
              <a:ext uri="{FF2B5EF4-FFF2-40B4-BE49-F238E27FC236}">
                <a16:creationId xmlns:a16="http://schemas.microsoft.com/office/drawing/2014/main" id="{B3A38136-62BC-4FB2-5782-CA4E10E20F55}"/>
              </a:ext>
            </a:extLst>
          </p:cNvPr>
          <p:cNvSpPr>
            <a:spLocks noGrp="1"/>
          </p:cNvSpPr>
          <p:nvPr>
            <p:ph sz="half" idx="1"/>
          </p:nvPr>
        </p:nvSpPr>
        <p:spPr>
          <a:xfrm>
            <a:off x="374848" y="1311672"/>
            <a:ext cx="7979050" cy="3484093"/>
          </a:xfrm>
        </p:spPr>
        <p:txBody>
          <a:bodyPr>
            <a:normAutofit/>
          </a:bodyPr>
          <a:lstStyle/>
          <a:p>
            <a:endParaRPr lang="en-AU" b="0" dirty="0">
              <a:solidFill>
                <a:srgbClr val="000000"/>
              </a:solidFill>
            </a:endParaRPr>
          </a:p>
          <a:p>
            <a:endParaRPr lang="en-AU" b="0" dirty="0">
              <a:solidFill>
                <a:srgbClr val="000000"/>
              </a:solidFill>
            </a:endParaRPr>
          </a:p>
          <a:p>
            <a:endParaRPr lang="en-AU" dirty="0"/>
          </a:p>
        </p:txBody>
      </p:sp>
      <p:sp>
        <p:nvSpPr>
          <p:cNvPr id="5" name="TextBox 4">
            <a:extLst>
              <a:ext uri="{FF2B5EF4-FFF2-40B4-BE49-F238E27FC236}">
                <a16:creationId xmlns:a16="http://schemas.microsoft.com/office/drawing/2014/main" id="{7CE6D8D6-959A-39BF-039E-2AB26A34C965}"/>
              </a:ext>
            </a:extLst>
          </p:cNvPr>
          <p:cNvSpPr txBox="1"/>
          <p:nvPr/>
        </p:nvSpPr>
        <p:spPr>
          <a:xfrm>
            <a:off x="464390" y="1183649"/>
            <a:ext cx="5634579" cy="3631763"/>
          </a:xfrm>
          <a:prstGeom prst="rect">
            <a:avLst/>
          </a:prstGeom>
          <a:noFill/>
        </p:spPr>
        <p:txBody>
          <a:bodyPr wrap="square">
            <a:spAutoFit/>
          </a:bodyPr>
          <a:lstStyle/>
          <a:p>
            <a:pPr algn="l" fontAlgn="base">
              <a:spcBef>
                <a:spcPts val="600"/>
              </a:spcBef>
              <a:spcAft>
                <a:spcPts val="600"/>
              </a:spcAft>
            </a:pPr>
            <a:r>
              <a:rPr lang="en-US" sz="1900" b="1" dirty="0">
                <a:solidFill>
                  <a:schemeClr val="tx2"/>
                </a:solidFill>
                <a:latin typeface="Calibri" panose="020F0502020204030204" pitchFamily="34" charset="0"/>
              </a:rPr>
              <a:t>A </a:t>
            </a:r>
            <a:r>
              <a:rPr lang="en-US" sz="1900" b="1" dirty="0">
                <a:solidFill>
                  <a:schemeClr val="tx2"/>
                </a:solidFill>
              </a:rPr>
              <a:t>risk assessment will assist to: </a:t>
            </a:r>
          </a:p>
          <a:p>
            <a:pPr marL="342900" indent="-342900" algn="l" fontAlgn="base">
              <a:spcBef>
                <a:spcPts val="600"/>
              </a:spcBef>
              <a:spcAft>
                <a:spcPts val="600"/>
              </a:spcAft>
              <a:buFont typeface="Arial" panose="020B0604020202020204" pitchFamily="34" charset="0"/>
              <a:buChar char="•"/>
            </a:pPr>
            <a:r>
              <a:rPr lang="en-US" sz="1900" dirty="0"/>
              <a:t>identify which workers, children and families are at risk of exposure to the hazard (i.e., COVID-19)</a:t>
            </a:r>
          </a:p>
          <a:p>
            <a:pPr marL="342900" indent="-342900" algn="l" fontAlgn="base">
              <a:spcBef>
                <a:spcPts val="600"/>
              </a:spcBef>
              <a:spcAft>
                <a:spcPts val="600"/>
              </a:spcAft>
              <a:buFont typeface="Arial" panose="020B0604020202020204" pitchFamily="34" charset="0"/>
              <a:buChar char="•"/>
            </a:pPr>
            <a:r>
              <a:rPr lang="en-US" sz="1900" dirty="0"/>
              <a:t>determine what sources and processes are causing the risk </a:t>
            </a:r>
          </a:p>
          <a:p>
            <a:pPr marL="342900" indent="-342900" algn="l" fontAlgn="base">
              <a:spcBef>
                <a:spcPts val="600"/>
              </a:spcBef>
              <a:spcAft>
                <a:spcPts val="600"/>
              </a:spcAft>
              <a:buFont typeface="Arial" panose="020B0604020202020204" pitchFamily="34" charset="0"/>
              <a:buChar char="•"/>
            </a:pPr>
            <a:r>
              <a:rPr lang="en-US" sz="1900" dirty="0"/>
              <a:t>identify if and what kind of control measures should be implemented (i.e. mandatory vaccinations), and </a:t>
            </a:r>
          </a:p>
          <a:p>
            <a:pPr marL="342900" indent="-342900" algn="l" fontAlgn="base">
              <a:spcBef>
                <a:spcPts val="600"/>
              </a:spcBef>
              <a:spcAft>
                <a:spcPts val="600"/>
              </a:spcAft>
              <a:buFont typeface="Arial" panose="020B0604020202020204" pitchFamily="34" charset="0"/>
              <a:buChar char="•"/>
            </a:pPr>
            <a:r>
              <a:rPr lang="en-US" sz="1900" dirty="0"/>
              <a:t>check the effectiveness of existing control measures.</a:t>
            </a:r>
            <a:r>
              <a:rPr lang="en-US" sz="1900" dirty="0">
                <a:solidFill>
                  <a:schemeClr val="tx2"/>
                </a:solidFill>
              </a:rPr>
              <a:t> </a:t>
            </a:r>
          </a:p>
        </p:txBody>
      </p:sp>
      <p:pic>
        <p:nvPicPr>
          <p:cNvPr id="14340" name="Picture 4" descr="See the source image">
            <a:extLst>
              <a:ext uri="{FF2B5EF4-FFF2-40B4-BE49-F238E27FC236}">
                <a16:creationId xmlns:a16="http://schemas.microsoft.com/office/drawing/2014/main" id="{001830BF-1A5F-5C75-59EE-3E2378BE0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969" y="1209306"/>
            <a:ext cx="2769338" cy="184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B0296CF8-FF03-44FB-9A6E-DA3579614D72}"/>
              </a:ext>
            </a:extLst>
          </p:cNvPr>
          <p:cNvSpPr txBox="1"/>
          <p:nvPr/>
        </p:nvSpPr>
        <p:spPr>
          <a:xfrm>
            <a:off x="464390" y="5074186"/>
            <a:ext cx="5500658" cy="1200329"/>
          </a:xfrm>
          <a:prstGeom prst="rect">
            <a:avLst/>
          </a:prstGeom>
          <a:solidFill>
            <a:schemeClr val="accent4"/>
          </a:solidFill>
        </p:spPr>
        <p:txBody>
          <a:bodyPr wrap="square" rtlCol="0">
            <a:spAutoFit/>
          </a:bodyPr>
          <a:lstStyle/>
          <a:p>
            <a:pPr algn="ctr" fontAlgn="ctr">
              <a:spcBef>
                <a:spcPts val="600"/>
              </a:spcBef>
              <a:spcAft>
                <a:spcPts val="600"/>
              </a:spcAft>
            </a:pPr>
            <a:r>
              <a:rPr lang="en-AU" dirty="0">
                <a:solidFill>
                  <a:schemeClr val="bg1"/>
                </a:solidFill>
              </a:rPr>
              <a:t>You will need to review your risk assessment if something new becomes known or if there is a failure in your control measures (e.g. another COVID-19 outbreak at the service).</a:t>
            </a:r>
          </a:p>
        </p:txBody>
      </p:sp>
    </p:spTree>
    <p:extLst>
      <p:ext uri="{BB962C8B-B14F-4D97-AF65-F5344CB8AC3E}">
        <p14:creationId xmlns:p14="http://schemas.microsoft.com/office/powerpoint/2010/main" val="305892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2BBF-3918-D444-E27D-D9A02B51BF03}"/>
              </a:ext>
            </a:extLst>
          </p:cNvPr>
          <p:cNvSpPr>
            <a:spLocks noGrp="1"/>
          </p:cNvSpPr>
          <p:nvPr>
            <p:ph type="title"/>
          </p:nvPr>
        </p:nvSpPr>
        <p:spPr>
          <a:xfrm>
            <a:off x="378000" y="239453"/>
            <a:ext cx="8388000" cy="648072"/>
          </a:xfrm>
        </p:spPr>
        <p:txBody>
          <a:bodyPr>
            <a:normAutofit/>
          </a:bodyPr>
          <a:lstStyle/>
          <a:p>
            <a:r>
              <a:rPr lang="en-AU" sz="2400" dirty="0"/>
              <a:t>Step 3: Begin consultation with staff</a:t>
            </a:r>
          </a:p>
        </p:txBody>
      </p:sp>
      <p:sp>
        <p:nvSpPr>
          <p:cNvPr id="3" name="Content Placeholder 2">
            <a:extLst>
              <a:ext uri="{FF2B5EF4-FFF2-40B4-BE49-F238E27FC236}">
                <a16:creationId xmlns:a16="http://schemas.microsoft.com/office/drawing/2014/main" id="{79A06184-2BC3-19A1-7022-09ECAB0B4C86}"/>
              </a:ext>
            </a:extLst>
          </p:cNvPr>
          <p:cNvSpPr>
            <a:spLocks noGrp="1"/>
          </p:cNvSpPr>
          <p:nvPr>
            <p:ph sz="half" idx="1"/>
          </p:nvPr>
        </p:nvSpPr>
        <p:spPr>
          <a:xfrm>
            <a:off x="471102" y="887525"/>
            <a:ext cx="8294898" cy="4369485"/>
          </a:xfrm>
        </p:spPr>
        <p:txBody>
          <a:bodyPr vert="horz" lIns="91440" tIns="45720" rIns="91440" bIns="45720" rtlCol="0" anchor="t">
            <a:normAutofit fontScale="92500" lnSpcReduction="20000"/>
          </a:bodyPr>
          <a:lstStyle/>
          <a:p>
            <a:pPr>
              <a:spcBef>
                <a:spcPts val="600"/>
              </a:spcBef>
              <a:spcAft>
                <a:spcPts val="600"/>
              </a:spcAft>
            </a:pPr>
            <a:r>
              <a:rPr lang="en-AU" dirty="0"/>
              <a:t>Prior to the meeting:</a:t>
            </a:r>
          </a:p>
          <a:p>
            <a:pPr marL="342900" indent="-342900">
              <a:spcBef>
                <a:spcPts val="600"/>
              </a:spcBef>
              <a:spcAft>
                <a:spcPts val="600"/>
              </a:spcAft>
              <a:buFont typeface="Arial" panose="020B0604020202020204" pitchFamily="34" charset="0"/>
              <a:buChar char="•"/>
            </a:pPr>
            <a:r>
              <a:rPr lang="en-AU" b="0" dirty="0">
                <a:solidFill>
                  <a:schemeClr val="tx1"/>
                </a:solidFill>
              </a:rPr>
              <a:t>Outline in writing to staff your proposed change (email is sufficient).</a:t>
            </a:r>
          </a:p>
          <a:p>
            <a:pPr marL="342900" indent="-342900">
              <a:spcBef>
                <a:spcPts val="600"/>
              </a:spcBef>
              <a:spcAft>
                <a:spcPts val="600"/>
              </a:spcAft>
              <a:buFont typeface="Arial" panose="020B0604020202020204" pitchFamily="34" charset="0"/>
              <a:buChar char="•"/>
            </a:pPr>
            <a:r>
              <a:rPr lang="en-AU" b="0" dirty="0">
                <a:solidFill>
                  <a:schemeClr val="tx1"/>
                </a:solidFill>
              </a:rPr>
              <a:t>Attach a copy of your draft mandatory vaccination policy and the risk assessment.</a:t>
            </a:r>
          </a:p>
          <a:p>
            <a:pPr>
              <a:spcBef>
                <a:spcPts val="600"/>
              </a:spcBef>
              <a:spcAft>
                <a:spcPts val="600"/>
              </a:spcAft>
            </a:pPr>
            <a:endParaRPr lang="en-AU" sz="400" dirty="0">
              <a:solidFill>
                <a:schemeClr val="accent1"/>
              </a:solidFill>
            </a:endParaRPr>
          </a:p>
          <a:p>
            <a:pPr>
              <a:spcBef>
                <a:spcPts val="600"/>
              </a:spcBef>
              <a:spcAft>
                <a:spcPts val="600"/>
              </a:spcAft>
            </a:pPr>
            <a:r>
              <a:rPr lang="en-AU" dirty="0"/>
              <a:t>During the consultation meeting you will:</a:t>
            </a:r>
          </a:p>
          <a:p>
            <a:pPr marL="342900" indent="-342900">
              <a:spcBef>
                <a:spcPts val="600"/>
              </a:spcBef>
              <a:spcAft>
                <a:spcPts val="600"/>
              </a:spcAft>
              <a:buFont typeface="Arial" panose="020B0604020202020204" pitchFamily="34" charset="0"/>
              <a:buChar char="•"/>
            </a:pPr>
            <a:r>
              <a:rPr lang="en-AU" sz="2100" b="0" dirty="0">
                <a:solidFill>
                  <a:schemeClr val="tx1"/>
                </a:solidFill>
              </a:rPr>
              <a:t>Explain the reason for your proposal.</a:t>
            </a:r>
          </a:p>
          <a:p>
            <a:pPr marL="342900" indent="-342900">
              <a:spcBef>
                <a:spcPts val="600"/>
              </a:spcBef>
              <a:spcAft>
                <a:spcPts val="600"/>
              </a:spcAft>
              <a:buFont typeface="Arial" panose="020B0604020202020204" pitchFamily="34" charset="0"/>
              <a:buChar char="•"/>
            </a:pPr>
            <a:r>
              <a:rPr lang="en-AU" sz="2100" b="0" dirty="0">
                <a:solidFill>
                  <a:schemeClr val="tx1"/>
                </a:solidFill>
              </a:rPr>
              <a:t>Provide an opportunity for staff to present their views (e.g. in the staff meeting or in individually in follow up meetings)</a:t>
            </a:r>
          </a:p>
          <a:p>
            <a:pPr marL="342900" indent="-342900">
              <a:spcBef>
                <a:spcPts val="600"/>
              </a:spcBef>
              <a:spcAft>
                <a:spcPts val="600"/>
              </a:spcAft>
              <a:buFont typeface="Arial" panose="020B0604020202020204" pitchFamily="34" charset="0"/>
              <a:buChar char="•"/>
            </a:pPr>
            <a:r>
              <a:rPr lang="en-AU" sz="2100" b="0" dirty="0">
                <a:solidFill>
                  <a:schemeClr val="tx1"/>
                </a:solidFill>
              </a:rPr>
              <a:t>Consult with staff about the risk assessment and risk factors.</a:t>
            </a:r>
          </a:p>
          <a:p>
            <a:pPr marL="342900" indent="-342900">
              <a:spcBef>
                <a:spcPts val="600"/>
              </a:spcBef>
              <a:spcAft>
                <a:spcPts val="600"/>
              </a:spcAft>
              <a:buFont typeface="Arial" panose="020B0604020202020204" pitchFamily="34" charset="0"/>
              <a:buChar char="•"/>
            </a:pPr>
            <a:r>
              <a:rPr lang="en-AU" sz="2100" b="0" dirty="0">
                <a:solidFill>
                  <a:schemeClr val="tx1"/>
                </a:solidFill>
              </a:rPr>
              <a:t>Explain alternative control measures available and their effectiveness (hierarchy of controls).</a:t>
            </a:r>
          </a:p>
          <a:p>
            <a:pPr marL="342900" indent="-342900">
              <a:spcBef>
                <a:spcPts val="600"/>
              </a:spcBef>
              <a:spcAft>
                <a:spcPts val="600"/>
              </a:spcAft>
              <a:buFont typeface="Arial" panose="020B0604020202020204" pitchFamily="34" charset="0"/>
              <a:buChar char="•"/>
            </a:pPr>
            <a:r>
              <a:rPr lang="en-AU" sz="2100" b="0" dirty="0">
                <a:solidFill>
                  <a:schemeClr val="tx1"/>
                </a:solidFill>
              </a:rPr>
              <a:t>Explain how you intend to manage exemptions and protect staff privacy.</a:t>
            </a:r>
          </a:p>
          <a:p>
            <a:pPr>
              <a:spcBef>
                <a:spcPts val="600"/>
              </a:spcBef>
              <a:spcAft>
                <a:spcPts val="600"/>
              </a:spcAft>
            </a:pPr>
            <a:endParaRPr lang="en-AU" dirty="0"/>
          </a:p>
        </p:txBody>
      </p:sp>
      <p:sp>
        <p:nvSpPr>
          <p:cNvPr id="4" name="TextBox 3">
            <a:extLst>
              <a:ext uri="{FF2B5EF4-FFF2-40B4-BE49-F238E27FC236}">
                <a16:creationId xmlns:a16="http://schemas.microsoft.com/office/drawing/2014/main" id="{48806ADA-4CC0-42AE-AE05-D832A0DFEC30}"/>
              </a:ext>
            </a:extLst>
          </p:cNvPr>
          <p:cNvSpPr txBox="1"/>
          <p:nvPr/>
        </p:nvSpPr>
        <p:spPr>
          <a:xfrm>
            <a:off x="395288" y="5536620"/>
            <a:ext cx="6118698" cy="923330"/>
          </a:xfrm>
          <a:prstGeom prst="rect">
            <a:avLst/>
          </a:prstGeom>
          <a:solidFill>
            <a:schemeClr val="accent4"/>
          </a:solidFill>
          <a:ln>
            <a:solidFill>
              <a:schemeClr val="accent1"/>
            </a:solidFill>
          </a:ln>
        </p:spPr>
        <p:txBody>
          <a:bodyPr wrap="square" rtlCol="0">
            <a:spAutoFit/>
          </a:bodyPr>
          <a:lstStyle/>
          <a:p>
            <a:pPr algn="ctr">
              <a:spcBef>
                <a:spcPts val="600"/>
              </a:spcBef>
              <a:spcAft>
                <a:spcPts val="600"/>
              </a:spcAft>
            </a:pPr>
            <a:r>
              <a:rPr lang="en-AU" dirty="0">
                <a:solidFill>
                  <a:schemeClr val="bg1"/>
                </a:solidFill>
              </a:rPr>
              <a:t>If you have a high number of objections, consider if your alternative control measures will be sufficient to meet your OH&amp;S obligations.</a:t>
            </a:r>
          </a:p>
        </p:txBody>
      </p:sp>
    </p:spTree>
    <p:extLst>
      <p:ext uri="{BB962C8B-B14F-4D97-AF65-F5344CB8AC3E}">
        <p14:creationId xmlns:p14="http://schemas.microsoft.com/office/powerpoint/2010/main" val="1773580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2170-453F-6014-BFF3-EE9586C8DF3B}"/>
              </a:ext>
            </a:extLst>
          </p:cNvPr>
          <p:cNvSpPr>
            <a:spLocks noGrp="1"/>
          </p:cNvSpPr>
          <p:nvPr>
            <p:ph type="title"/>
          </p:nvPr>
        </p:nvSpPr>
        <p:spPr>
          <a:xfrm>
            <a:off x="374848" y="277617"/>
            <a:ext cx="8388000" cy="648072"/>
          </a:xfrm>
        </p:spPr>
        <p:txBody>
          <a:bodyPr>
            <a:normAutofit/>
          </a:bodyPr>
          <a:lstStyle/>
          <a:p>
            <a:r>
              <a:rPr lang="en-AU" sz="2400" dirty="0"/>
              <a:t>Holding follow up individual meetings (as needed)</a:t>
            </a:r>
          </a:p>
        </p:txBody>
      </p:sp>
      <p:sp>
        <p:nvSpPr>
          <p:cNvPr id="3" name="Content Placeholder 2">
            <a:extLst>
              <a:ext uri="{FF2B5EF4-FFF2-40B4-BE49-F238E27FC236}">
                <a16:creationId xmlns:a16="http://schemas.microsoft.com/office/drawing/2014/main" id="{33F484D5-B409-FD46-7C1E-01FB9D51DF10}"/>
              </a:ext>
            </a:extLst>
          </p:cNvPr>
          <p:cNvSpPr>
            <a:spLocks noGrp="1"/>
          </p:cNvSpPr>
          <p:nvPr>
            <p:ph sz="half" idx="1"/>
          </p:nvPr>
        </p:nvSpPr>
        <p:spPr>
          <a:xfrm>
            <a:off x="374848" y="925689"/>
            <a:ext cx="8226198" cy="5544617"/>
          </a:xfrm>
        </p:spPr>
        <p:txBody>
          <a:bodyPr>
            <a:noAutofit/>
          </a:bodyPr>
          <a:lstStyle/>
          <a:p>
            <a:r>
              <a:rPr lang="en-AU" sz="1900" dirty="0"/>
              <a:t>Individual consultation meetings via Zoom/Teams can be used for the following purposes:</a:t>
            </a:r>
          </a:p>
          <a:p>
            <a:pPr marL="457200" indent="-457200">
              <a:buFont typeface="Arial" panose="020B0604020202020204" pitchFamily="34" charset="0"/>
              <a:buChar char="•"/>
            </a:pPr>
            <a:r>
              <a:rPr lang="en-AU" sz="1900" b="0" dirty="0">
                <a:solidFill>
                  <a:schemeClr val="tx1"/>
                </a:solidFill>
              </a:rPr>
              <a:t>Consult with staff members who were unable to attend your staff meeting.</a:t>
            </a:r>
          </a:p>
          <a:p>
            <a:pPr marL="457200" indent="-457200">
              <a:buFont typeface="Arial" panose="020B0604020202020204" pitchFamily="34" charset="0"/>
              <a:buChar char="•"/>
            </a:pPr>
            <a:r>
              <a:rPr lang="en-AU" sz="1900" b="0" dirty="0">
                <a:solidFill>
                  <a:schemeClr val="tx1"/>
                </a:solidFill>
              </a:rPr>
              <a:t>Consult with staff members who are absent on leave (including parental leave).</a:t>
            </a:r>
          </a:p>
          <a:p>
            <a:pPr marL="457200" indent="-457200">
              <a:buFont typeface="Arial" panose="020B0604020202020204" pitchFamily="34" charset="0"/>
              <a:buChar char="•"/>
            </a:pPr>
            <a:r>
              <a:rPr lang="en-AU" sz="1900" b="0" dirty="0">
                <a:solidFill>
                  <a:schemeClr val="tx1"/>
                </a:solidFill>
              </a:rPr>
              <a:t>Consult with unvaccinated workers who are on leave without pay.</a:t>
            </a:r>
            <a:endParaRPr lang="en-AU" sz="1900" dirty="0">
              <a:solidFill>
                <a:schemeClr val="tx1"/>
              </a:solidFill>
            </a:endParaRPr>
          </a:p>
          <a:p>
            <a:endParaRPr lang="en-AU" sz="1900" dirty="0">
              <a:solidFill>
                <a:srgbClr val="000000"/>
              </a:solidFill>
            </a:endParaRPr>
          </a:p>
          <a:p>
            <a:r>
              <a:rPr lang="en-AU" sz="1900" dirty="0"/>
              <a:t>During these meetings, it is essential to</a:t>
            </a:r>
            <a:r>
              <a:rPr lang="en-AU" sz="1900" b="0" dirty="0"/>
              <a:t>:</a:t>
            </a:r>
          </a:p>
          <a:p>
            <a:pPr marL="342900" indent="-342900">
              <a:buFont typeface="Arial" panose="020B0604020202020204" pitchFamily="34" charset="0"/>
              <a:buChar char="•"/>
            </a:pPr>
            <a:r>
              <a:rPr lang="en-AU" sz="1900" b="0" dirty="0">
                <a:solidFill>
                  <a:schemeClr val="tx1"/>
                </a:solidFill>
              </a:rPr>
              <a:t>Provide a copy of your draft mandatory vaccination policy and risk assessment.</a:t>
            </a:r>
          </a:p>
          <a:p>
            <a:pPr marL="342900" indent="-342900">
              <a:buFont typeface="Arial" panose="020B0604020202020204" pitchFamily="34" charset="0"/>
              <a:buChar char="•"/>
            </a:pPr>
            <a:r>
              <a:rPr lang="en-AU" sz="1900" b="0" dirty="0">
                <a:solidFill>
                  <a:schemeClr val="tx1"/>
                </a:solidFill>
              </a:rPr>
              <a:t>Allow staff to provide their views.</a:t>
            </a:r>
          </a:p>
          <a:p>
            <a:pPr marL="342900" indent="-342900">
              <a:buFont typeface="Arial" panose="020B0604020202020204" pitchFamily="34" charset="0"/>
              <a:buChar char="•"/>
            </a:pPr>
            <a:r>
              <a:rPr lang="en-AU" sz="1900" b="0" dirty="0">
                <a:solidFill>
                  <a:schemeClr val="tx1"/>
                </a:solidFill>
              </a:rPr>
              <a:t>Meet with any Health and Safety Representatives and union representatives (if requested).</a:t>
            </a:r>
          </a:p>
          <a:p>
            <a:pPr marL="342900" indent="-342900">
              <a:buFont typeface="Arial" panose="020B0604020202020204" pitchFamily="34" charset="0"/>
              <a:buChar char="•"/>
            </a:pPr>
            <a:r>
              <a:rPr lang="en-AU" sz="1900" b="0" dirty="0">
                <a:solidFill>
                  <a:schemeClr val="tx1"/>
                </a:solidFill>
              </a:rPr>
              <a:t>It must be a confidential meeting to discuss concerns raised (with the opportunity to bring a support person/representative).</a:t>
            </a:r>
          </a:p>
          <a:p>
            <a:pPr marL="342900" indent="-342900">
              <a:buFont typeface="Arial" panose="020B0604020202020204" pitchFamily="34" charset="0"/>
              <a:buChar char="•"/>
            </a:pPr>
            <a:endParaRPr lang="en-AU" sz="1900" b="0" dirty="0">
              <a:solidFill>
                <a:srgbClr val="000000"/>
              </a:solidFill>
            </a:endParaRPr>
          </a:p>
        </p:txBody>
      </p:sp>
    </p:spTree>
    <p:extLst>
      <p:ext uri="{BB962C8B-B14F-4D97-AF65-F5344CB8AC3E}">
        <p14:creationId xmlns:p14="http://schemas.microsoft.com/office/powerpoint/2010/main" val="14017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FDE2-2670-7821-A63E-449A715E7C00}"/>
              </a:ext>
            </a:extLst>
          </p:cNvPr>
          <p:cNvSpPr>
            <a:spLocks noGrp="1"/>
          </p:cNvSpPr>
          <p:nvPr>
            <p:ph type="title"/>
          </p:nvPr>
        </p:nvSpPr>
        <p:spPr>
          <a:xfrm>
            <a:off x="378000" y="163980"/>
            <a:ext cx="8388000" cy="648072"/>
          </a:xfrm>
        </p:spPr>
        <p:txBody>
          <a:bodyPr anchor="ctr">
            <a:normAutofit/>
          </a:bodyPr>
          <a:lstStyle/>
          <a:p>
            <a:r>
              <a:rPr lang="en-AU" sz="2400" dirty="0"/>
              <a:t>Step 4: Take staff feedback into account</a:t>
            </a:r>
          </a:p>
        </p:txBody>
      </p:sp>
      <p:sp>
        <p:nvSpPr>
          <p:cNvPr id="3" name="Content Placeholder 2">
            <a:extLst>
              <a:ext uri="{FF2B5EF4-FFF2-40B4-BE49-F238E27FC236}">
                <a16:creationId xmlns:a16="http://schemas.microsoft.com/office/drawing/2014/main" id="{5391C5A7-1D36-B2FE-404E-4EB5D67E18E2}"/>
              </a:ext>
            </a:extLst>
          </p:cNvPr>
          <p:cNvSpPr>
            <a:spLocks noGrp="1"/>
          </p:cNvSpPr>
          <p:nvPr>
            <p:ph sz="half" idx="1"/>
          </p:nvPr>
        </p:nvSpPr>
        <p:spPr>
          <a:xfrm>
            <a:off x="328918" y="812052"/>
            <a:ext cx="8388001" cy="3774152"/>
          </a:xfrm>
        </p:spPr>
        <p:txBody>
          <a:bodyPr>
            <a:noAutofit/>
          </a:bodyPr>
          <a:lstStyle/>
          <a:p>
            <a:pPr algn="ctr">
              <a:spcBef>
                <a:spcPts val="600"/>
              </a:spcBef>
              <a:spcAft>
                <a:spcPts val="600"/>
              </a:spcAft>
            </a:pPr>
            <a:r>
              <a:rPr lang="en-AU" sz="1900" b="0" dirty="0"/>
              <a:t>Before your Committee/management team meets again, it is essential that staff feedback is taken into account </a:t>
            </a:r>
            <a:r>
              <a:rPr lang="en-AU" sz="1900" dirty="0"/>
              <a:t>before</a:t>
            </a:r>
            <a:r>
              <a:rPr lang="en-AU" sz="1900" b="0" dirty="0"/>
              <a:t> you implement your decision.</a:t>
            </a:r>
          </a:p>
          <a:p>
            <a:pPr>
              <a:spcBef>
                <a:spcPts val="600"/>
              </a:spcBef>
              <a:spcAft>
                <a:spcPts val="600"/>
              </a:spcAft>
            </a:pPr>
            <a:endParaRPr lang="en-AU" sz="400" b="0" dirty="0"/>
          </a:p>
          <a:p>
            <a:pPr>
              <a:spcBef>
                <a:spcPts val="600"/>
              </a:spcBef>
              <a:spcAft>
                <a:spcPts val="600"/>
              </a:spcAft>
            </a:pPr>
            <a:r>
              <a:rPr lang="en-AU" sz="1900" dirty="0"/>
              <a:t>This may involve:</a:t>
            </a:r>
          </a:p>
          <a:p>
            <a:pPr marL="457200" indent="-457200">
              <a:spcBef>
                <a:spcPts val="600"/>
              </a:spcBef>
              <a:spcAft>
                <a:spcPts val="600"/>
              </a:spcAft>
              <a:buFont typeface="Arial" panose="020B0604020202020204" pitchFamily="34" charset="0"/>
              <a:buChar char="•"/>
            </a:pPr>
            <a:r>
              <a:rPr lang="en-AU" sz="1900" dirty="0">
                <a:solidFill>
                  <a:schemeClr val="tx1"/>
                </a:solidFill>
              </a:rPr>
              <a:t>Documenting any concerns raised in your consultation process</a:t>
            </a:r>
            <a:r>
              <a:rPr lang="en-AU" sz="1900" b="0" dirty="0">
                <a:solidFill>
                  <a:schemeClr val="tx1"/>
                </a:solidFill>
              </a:rPr>
              <a:t>.</a:t>
            </a:r>
          </a:p>
          <a:p>
            <a:pPr marL="457200" indent="-457200">
              <a:spcBef>
                <a:spcPts val="600"/>
              </a:spcBef>
              <a:spcAft>
                <a:spcPts val="600"/>
              </a:spcAft>
              <a:buFont typeface="Arial" panose="020B0604020202020204" pitchFamily="34" charset="0"/>
              <a:buChar char="•"/>
            </a:pPr>
            <a:r>
              <a:rPr lang="en-AU" sz="1900" b="0" dirty="0">
                <a:solidFill>
                  <a:schemeClr val="tx1"/>
                </a:solidFill>
              </a:rPr>
              <a:t>Re-reviewing your risk assessment. Does it support a mandatory vaccination policy?</a:t>
            </a:r>
          </a:p>
          <a:p>
            <a:pPr>
              <a:spcBef>
                <a:spcPts val="600"/>
              </a:spcBef>
              <a:spcAft>
                <a:spcPts val="600"/>
              </a:spcAft>
            </a:pPr>
            <a:endParaRPr lang="en-AU" sz="400" b="0" dirty="0"/>
          </a:p>
          <a:p>
            <a:pPr>
              <a:spcBef>
                <a:spcPts val="600"/>
              </a:spcBef>
              <a:spcAft>
                <a:spcPts val="600"/>
              </a:spcAft>
            </a:pPr>
            <a:r>
              <a:rPr lang="en-AU" sz="1900" dirty="0"/>
              <a:t>Consider:</a:t>
            </a:r>
          </a:p>
          <a:p>
            <a:pPr marL="457200" indent="-457200">
              <a:spcBef>
                <a:spcPts val="600"/>
              </a:spcBef>
              <a:spcAft>
                <a:spcPts val="600"/>
              </a:spcAft>
              <a:buFont typeface="Arial" panose="020B0604020202020204" pitchFamily="34" charset="0"/>
              <a:buChar char="•"/>
            </a:pPr>
            <a:r>
              <a:rPr lang="en-AU" sz="1900" dirty="0">
                <a:solidFill>
                  <a:schemeClr val="tx1"/>
                </a:solidFill>
              </a:rPr>
              <a:t>Do you need to offer special paid leave to unvaccinated employees during any consultation period?</a:t>
            </a:r>
          </a:p>
          <a:p>
            <a:pPr marL="457200" indent="-457200">
              <a:spcBef>
                <a:spcPts val="600"/>
              </a:spcBef>
              <a:spcAft>
                <a:spcPts val="600"/>
              </a:spcAft>
              <a:buFont typeface="Arial" panose="020B0604020202020204" pitchFamily="34" charset="0"/>
              <a:buChar char="•"/>
            </a:pPr>
            <a:r>
              <a:rPr lang="en-AU" sz="1900" dirty="0">
                <a:solidFill>
                  <a:schemeClr val="tx1"/>
                </a:solidFill>
              </a:rPr>
              <a:t>Have you fully consulted with all staff</a:t>
            </a:r>
            <a:r>
              <a:rPr lang="en-AU" sz="1900" b="0" dirty="0">
                <a:solidFill>
                  <a:schemeClr val="tx1"/>
                </a:solidFill>
              </a:rPr>
              <a:t>? A policy may be reasonable but may be challenged on grounds the consultation was insufficient. </a:t>
            </a:r>
          </a:p>
          <a:p>
            <a:pPr marL="457200" indent="-457200">
              <a:spcBef>
                <a:spcPts val="600"/>
              </a:spcBef>
              <a:spcAft>
                <a:spcPts val="600"/>
              </a:spcAft>
              <a:buFont typeface="Arial" panose="020B0604020202020204" pitchFamily="34" charset="0"/>
              <a:buChar char="•"/>
            </a:pPr>
            <a:endParaRPr lang="en-AU" sz="1800" b="0" dirty="0"/>
          </a:p>
        </p:txBody>
      </p:sp>
      <p:sp>
        <p:nvSpPr>
          <p:cNvPr id="4" name="TextBox 3">
            <a:extLst>
              <a:ext uri="{FF2B5EF4-FFF2-40B4-BE49-F238E27FC236}">
                <a16:creationId xmlns:a16="http://schemas.microsoft.com/office/drawing/2014/main" id="{5EC4EE7E-14C2-49BD-953A-AAB1875B8B1F}"/>
              </a:ext>
            </a:extLst>
          </p:cNvPr>
          <p:cNvSpPr txBox="1"/>
          <p:nvPr/>
        </p:nvSpPr>
        <p:spPr>
          <a:xfrm>
            <a:off x="378000" y="5630449"/>
            <a:ext cx="6062154" cy="830997"/>
          </a:xfrm>
          <a:prstGeom prst="rect">
            <a:avLst/>
          </a:prstGeom>
          <a:noFill/>
          <a:ln w="28575">
            <a:solidFill>
              <a:schemeClr val="accent1"/>
            </a:solidFill>
          </a:ln>
        </p:spPr>
        <p:txBody>
          <a:bodyPr wrap="square" rtlCol="0">
            <a:spAutoFit/>
          </a:bodyPr>
          <a:lstStyle/>
          <a:p>
            <a:r>
              <a:rPr lang="en-US" sz="1600" i="1" dirty="0"/>
              <a:t>See: Construction, Forestry, Maritime, Mining and Energy Union, </a:t>
            </a:r>
            <a:r>
              <a:rPr lang="en-US" sz="1600" i="1" dirty="0" err="1"/>
              <a:t>Mr</a:t>
            </a:r>
            <a:r>
              <a:rPr lang="en-US" sz="1600" i="1" dirty="0"/>
              <a:t> Matthew Howard v Mt Arthur Coal Pty Ltd T/A Mt Arthur Coal (C2021/7023)</a:t>
            </a:r>
            <a:r>
              <a:rPr lang="en-US" sz="1600" dirty="0"/>
              <a:t> (</a:t>
            </a:r>
            <a:r>
              <a:rPr lang="en-US" sz="1600" dirty="0">
                <a:hlinkClick r:id="rId3"/>
              </a:rPr>
              <a:t>link</a:t>
            </a:r>
            <a:r>
              <a:rPr lang="en-US" sz="1600" dirty="0"/>
              <a:t>) (</a:t>
            </a:r>
            <a:r>
              <a:rPr lang="en-US" sz="1600" b="1" dirty="0">
                <a:solidFill>
                  <a:schemeClr val="tx2"/>
                </a:solidFill>
              </a:rPr>
              <a:t>the BHP case</a:t>
            </a:r>
            <a:r>
              <a:rPr lang="en-US" sz="1600" dirty="0"/>
              <a:t>).</a:t>
            </a:r>
          </a:p>
        </p:txBody>
      </p:sp>
    </p:spTree>
    <p:extLst>
      <p:ext uri="{BB962C8B-B14F-4D97-AF65-F5344CB8AC3E}">
        <p14:creationId xmlns:p14="http://schemas.microsoft.com/office/powerpoint/2010/main" val="218350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2314-A534-4204-B9CA-8730231EE2A5}"/>
              </a:ext>
            </a:extLst>
          </p:cNvPr>
          <p:cNvSpPr>
            <a:spLocks noGrp="1"/>
          </p:cNvSpPr>
          <p:nvPr>
            <p:ph type="title"/>
          </p:nvPr>
        </p:nvSpPr>
        <p:spPr/>
        <p:txBody>
          <a:bodyPr anchor="ctr">
            <a:normAutofit/>
          </a:bodyPr>
          <a:lstStyle/>
          <a:p>
            <a:r>
              <a:rPr lang="en-AU" sz="2400"/>
              <a:t>Step 5: Make your decision and implement the policy</a:t>
            </a:r>
          </a:p>
        </p:txBody>
      </p:sp>
      <p:sp>
        <p:nvSpPr>
          <p:cNvPr id="3" name="Content Placeholder 2">
            <a:extLst>
              <a:ext uri="{FF2B5EF4-FFF2-40B4-BE49-F238E27FC236}">
                <a16:creationId xmlns:a16="http://schemas.microsoft.com/office/drawing/2014/main" id="{55DD1731-593D-0DD2-2CA2-CCA9F2500A0F}"/>
              </a:ext>
            </a:extLst>
          </p:cNvPr>
          <p:cNvSpPr>
            <a:spLocks noGrp="1"/>
          </p:cNvSpPr>
          <p:nvPr>
            <p:ph sz="half" idx="1"/>
          </p:nvPr>
        </p:nvSpPr>
        <p:spPr>
          <a:xfrm>
            <a:off x="395288" y="980728"/>
            <a:ext cx="5446219" cy="5145435"/>
          </a:xfrm>
        </p:spPr>
        <p:txBody>
          <a:bodyPr>
            <a:normAutofit/>
          </a:bodyPr>
          <a:lstStyle/>
          <a:p>
            <a:pPr>
              <a:spcBef>
                <a:spcPts val="600"/>
              </a:spcBef>
              <a:spcAft>
                <a:spcPts val="600"/>
              </a:spcAft>
            </a:pPr>
            <a:r>
              <a:rPr lang="en-AU" dirty="0"/>
              <a:t>This will involve:</a:t>
            </a:r>
          </a:p>
          <a:p>
            <a:pPr marL="342900" indent="-342900">
              <a:spcBef>
                <a:spcPts val="600"/>
              </a:spcBef>
              <a:spcAft>
                <a:spcPts val="600"/>
              </a:spcAft>
              <a:buFont typeface="Arial" panose="020B0604020202020204" pitchFamily="34" charset="0"/>
              <a:buChar char="•"/>
            </a:pPr>
            <a:r>
              <a:rPr lang="en-AU" b="0" dirty="0">
                <a:solidFill>
                  <a:schemeClr val="tx1"/>
                </a:solidFill>
              </a:rPr>
              <a:t>Conduct a final review of your tailored mandatory vaccination policy.</a:t>
            </a:r>
          </a:p>
          <a:p>
            <a:pPr marL="342900" indent="-342900">
              <a:spcBef>
                <a:spcPts val="600"/>
              </a:spcBef>
              <a:spcAft>
                <a:spcPts val="600"/>
              </a:spcAft>
              <a:buFont typeface="Arial" panose="020B0604020202020204" pitchFamily="34" charset="0"/>
              <a:buChar char="•"/>
            </a:pPr>
            <a:r>
              <a:rPr lang="en-AU" b="0" dirty="0">
                <a:solidFill>
                  <a:schemeClr val="tx1"/>
                </a:solidFill>
              </a:rPr>
              <a:t>Committee of Management voting on the policy in accordance with your service’s processes.</a:t>
            </a:r>
          </a:p>
          <a:p>
            <a:pPr marL="342900" indent="-342900">
              <a:spcBef>
                <a:spcPts val="600"/>
              </a:spcBef>
              <a:spcAft>
                <a:spcPts val="600"/>
              </a:spcAft>
              <a:buFont typeface="Arial" panose="020B0604020202020204" pitchFamily="34" charset="0"/>
              <a:buChar char="•"/>
            </a:pPr>
            <a:r>
              <a:rPr lang="en-AU" b="0" dirty="0">
                <a:solidFill>
                  <a:schemeClr val="tx1"/>
                </a:solidFill>
              </a:rPr>
              <a:t>Endorse the policy in your leadership team/board.</a:t>
            </a:r>
          </a:p>
          <a:p>
            <a:pPr marL="342900" indent="-342900">
              <a:spcBef>
                <a:spcPts val="600"/>
              </a:spcBef>
              <a:spcAft>
                <a:spcPts val="600"/>
              </a:spcAft>
              <a:buFont typeface="Arial" panose="020B0604020202020204" pitchFamily="34" charset="0"/>
              <a:buChar char="•"/>
            </a:pPr>
            <a:r>
              <a:rPr lang="en-AU" b="0" dirty="0">
                <a:solidFill>
                  <a:schemeClr val="tx1"/>
                </a:solidFill>
              </a:rPr>
              <a:t>Determine review intervals as required (recommend 3-6 months).</a:t>
            </a:r>
          </a:p>
          <a:p>
            <a:pPr marL="342900" indent="-342900">
              <a:spcBef>
                <a:spcPts val="600"/>
              </a:spcBef>
              <a:spcAft>
                <a:spcPts val="600"/>
              </a:spcAft>
              <a:buFont typeface="Arial" panose="020B0604020202020204" pitchFamily="34" charset="0"/>
              <a:buChar char="•"/>
            </a:pPr>
            <a:r>
              <a:rPr lang="en-AU" b="0" dirty="0">
                <a:solidFill>
                  <a:schemeClr val="tx1"/>
                </a:solidFill>
              </a:rPr>
              <a:t>Determine when your policy will take effect.</a:t>
            </a:r>
          </a:p>
          <a:p>
            <a:pPr marL="342900" indent="-342900">
              <a:spcBef>
                <a:spcPts val="600"/>
              </a:spcBef>
              <a:spcAft>
                <a:spcPts val="600"/>
              </a:spcAft>
              <a:buFont typeface="Arial" panose="020B0604020202020204" pitchFamily="34" charset="0"/>
              <a:buChar char="•"/>
            </a:pPr>
            <a:r>
              <a:rPr lang="en-AU" b="0" dirty="0">
                <a:solidFill>
                  <a:schemeClr val="tx1"/>
                </a:solidFill>
              </a:rPr>
              <a:t>Confirm when and how you will notify parents, families and staff.</a:t>
            </a:r>
          </a:p>
          <a:p>
            <a:pPr>
              <a:spcBef>
                <a:spcPts val="600"/>
              </a:spcBef>
              <a:spcAft>
                <a:spcPts val="600"/>
              </a:spcAft>
            </a:pPr>
            <a:endParaRPr lang="en-US" b="0" dirty="0"/>
          </a:p>
        </p:txBody>
      </p:sp>
      <p:pic>
        <p:nvPicPr>
          <p:cNvPr id="9" name="Picture 4" descr="A person holding a tablet&#10;&#10;Description automatically generated with low confidence">
            <a:extLst>
              <a:ext uri="{FF2B5EF4-FFF2-40B4-BE49-F238E27FC236}">
                <a16:creationId xmlns:a16="http://schemas.microsoft.com/office/drawing/2014/main" id="{F497DE92-B4E5-6828-D295-3506C3B3E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9726"/>
          <a:stretch/>
        </p:blipFill>
        <p:spPr bwMode="auto">
          <a:xfrm>
            <a:off x="5841507" y="1324515"/>
            <a:ext cx="2667924" cy="2669141"/>
          </a:xfrm>
          <a:prstGeom prst="round2DiagRect">
            <a:avLst>
              <a:gd name="adj1" fmla="val 6898"/>
              <a:gd name="adj2" fmla="val 0"/>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4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2CA1-FE22-E37A-FA79-FEA2DB816C45}"/>
              </a:ext>
            </a:extLst>
          </p:cNvPr>
          <p:cNvSpPr>
            <a:spLocks noGrp="1"/>
          </p:cNvSpPr>
          <p:nvPr>
            <p:ph type="ctrTitle"/>
          </p:nvPr>
        </p:nvSpPr>
        <p:spPr/>
        <p:txBody>
          <a:bodyPr/>
          <a:lstStyle/>
          <a:p>
            <a:r>
              <a:rPr lang="en-AU"/>
              <a:t>Developing your risk assessment</a:t>
            </a:r>
            <a:br>
              <a:rPr lang="en-AU"/>
            </a:br>
            <a:endParaRPr lang="en-AU"/>
          </a:p>
        </p:txBody>
      </p:sp>
      <p:sp>
        <p:nvSpPr>
          <p:cNvPr id="3" name="TextBox 2">
            <a:extLst>
              <a:ext uri="{FF2B5EF4-FFF2-40B4-BE49-F238E27FC236}">
                <a16:creationId xmlns:a16="http://schemas.microsoft.com/office/drawing/2014/main" id="{8D87B212-E0C1-73C6-F959-DEFAC50184A8}"/>
              </a:ext>
            </a:extLst>
          </p:cNvPr>
          <p:cNvSpPr txBox="1"/>
          <p:nvPr/>
        </p:nvSpPr>
        <p:spPr>
          <a:xfrm>
            <a:off x="539651" y="5047423"/>
            <a:ext cx="4389721" cy="646331"/>
          </a:xfrm>
          <a:prstGeom prst="rect">
            <a:avLst/>
          </a:prstGeom>
          <a:noFill/>
        </p:spPr>
        <p:txBody>
          <a:bodyPr wrap="square" rtlCol="0">
            <a:spAutoFit/>
          </a:bodyPr>
          <a:lstStyle/>
          <a:p>
            <a:r>
              <a:rPr lang="en-AU">
                <a:solidFill>
                  <a:schemeClr val="bg1"/>
                </a:solidFill>
              </a:rPr>
              <a:t>Presented by Zora Marko</a:t>
            </a:r>
          </a:p>
          <a:p>
            <a:r>
              <a:rPr lang="en-AU">
                <a:solidFill>
                  <a:schemeClr val="bg1"/>
                </a:solidFill>
              </a:rPr>
              <a:t>OH&amp;S and Road Safety Education Manager</a:t>
            </a:r>
          </a:p>
        </p:txBody>
      </p:sp>
    </p:spTree>
    <p:extLst>
      <p:ext uri="{BB962C8B-B14F-4D97-AF65-F5344CB8AC3E}">
        <p14:creationId xmlns:p14="http://schemas.microsoft.com/office/powerpoint/2010/main" val="360554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7E99-6250-510D-C44D-1236B7AE50A2}"/>
              </a:ext>
            </a:extLst>
          </p:cNvPr>
          <p:cNvSpPr>
            <a:spLocks noGrp="1"/>
          </p:cNvSpPr>
          <p:nvPr>
            <p:ph type="title"/>
          </p:nvPr>
        </p:nvSpPr>
        <p:spPr/>
        <p:txBody>
          <a:bodyPr>
            <a:normAutofit/>
          </a:bodyPr>
          <a:lstStyle/>
          <a:p>
            <a:r>
              <a:rPr lang="en-AU" sz="2400"/>
              <a:t>Safe working environment</a:t>
            </a:r>
          </a:p>
        </p:txBody>
      </p:sp>
      <p:sp>
        <p:nvSpPr>
          <p:cNvPr id="3" name="Content Placeholder 2">
            <a:extLst>
              <a:ext uri="{FF2B5EF4-FFF2-40B4-BE49-F238E27FC236}">
                <a16:creationId xmlns:a16="http://schemas.microsoft.com/office/drawing/2014/main" id="{6821D868-179A-1D5E-B205-E18372CF9CF8}"/>
              </a:ext>
            </a:extLst>
          </p:cNvPr>
          <p:cNvSpPr>
            <a:spLocks noGrp="1"/>
          </p:cNvSpPr>
          <p:nvPr>
            <p:ph idx="1"/>
          </p:nvPr>
        </p:nvSpPr>
        <p:spPr>
          <a:xfrm>
            <a:off x="374847" y="980728"/>
            <a:ext cx="6052585" cy="5298152"/>
          </a:xfrm>
        </p:spPr>
        <p:txBody>
          <a:bodyPr>
            <a:noAutofit/>
          </a:bodyPr>
          <a:lstStyle/>
          <a:p>
            <a:pPr marL="57150" algn="l">
              <a:spcBef>
                <a:spcPts val="600"/>
              </a:spcBef>
              <a:spcAft>
                <a:spcPts val="600"/>
              </a:spcAft>
            </a:pPr>
            <a:r>
              <a:rPr lang="en-US" sz="2000" dirty="0"/>
              <a:t>Under the Victorian OHS Act employers must:</a:t>
            </a:r>
          </a:p>
          <a:p>
            <a:pPr marL="342900" indent="-342900" algn="l">
              <a:spcBef>
                <a:spcPts val="600"/>
              </a:spcBef>
              <a:spcAft>
                <a:spcPts val="600"/>
              </a:spcAft>
              <a:buFont typeface="Arial" panose="020B0604020202020204" pitchFamily="34" charset="0"/>
              <a:buChar char="•"/>
            </a:pPr>
            <a:r>
              <a:rPr lang="en-US" sz="2000" b="0" dirty="0">
                <a:solidFill>
                  <a:schemeClr val="tx1"/>
                </a:solidFill>
              </a:rPr>
              <a:t>Where a risk is identified, employers must eliminate the risk, so far as is reasonably practicable. </a:t>
            </a:r>
          </a:p>
          <a:p>
            <a:pPr marL="342900" indent="-342900" algn="l">
              <a:spcBef>
                <a:spcPts val="600"/>
              </a:spcBef>
              <a:spcAft>
                <a:spcPts val="600"/>
              </a:spcAft>
              <a:buFont typeface="Arial" panose="020B0604020202020204" pitchFamily="34" charset="0"/>
              <a:buChar char="•"/>
            </a:pPr>
            <a:r>
              <a:rPr lang="en-US" sz="2000" b="0" dirty="0">
                <a:solidFill>
                  <a:schemeClr val="tx1"/>
                </a:solidFill>
              </a:rPr>
              <a:t>When elimination is not possible, reduce the risk so far as reasonably practicable through control measures.</a:t>
            </a:r>
          </a:p>
          <a:p>
            <a:pPr marL="342900" indent="-342900" algn="l">
              <a:spcBef>
                <a:spcPts val="600"/>
              </a:spcBef>
              <a:spcAft>
                <a:spcPts val="600"/>
              </a:spcAft>
              <a:buFont typeface="Arial" panose="020B0604020202020204" pitchFamily="34" charset="0"/>
              <a:buChar char="•"/>
            </a:pPr>
            <a:r>
              <a:rPr lang="en-US" sz="2000" b="0" dirty="0">
                <a:solidFill>
                  <a:schemeClr val="tx1"/>
                </a:solidFill>
              </a:rPr>
              <a:t>Consider the impact on children (your obligations to all persons attending your premises).</a:t>
            </a:r>
          </a:p>
          <a:p>
            <a:pPr>
              <a:spcBef>
                <a:spcPts val="600"/>
              </a:spcBef>
              <a:spcAft>
                <a:spcPts val="600"/>
              </a:spcAft>
            </a:pPr>
            <a:endParaRPr lang="en-US" sz="400" b="0" dirty="0"/>
          </a:p>
          <a:p>
            <a:pPr fontAlgn="base">
              <a:spcBef>
                <a:spcPts val="600"/>
              </a:spcBef>
              <a:spcAft>
                <a:spcPts val="600"/>
              </a:spcAft>
            </a:pPr>
            <a:r>
              <a:rPr lang="en-US" sz="2000" dirty="0"/>
              <a:t>Sample risk assessments:</a:t>
            </a:r>
          </a:p>
          <a:p>
            <a:pPr marL="342900" indent="-342900" fontAlgn="base">
              <a:spcBef>
                <a:spcPts val="600"/>
              </a:spcBef>
              <a:spcAft>
                <a:spcPts val="600"/>
              </a:spcAft>
              <a:buFont typeface="Arial" panose="020B0604020202020204" pitchFamily="34" charset="0"/>
              <a:buChar char="•"/>
            </a:pPr>
            <a:r>
              <a:rPr lang="en-US" sz="1800" dirty="0">
                <a:solidFill>
                  <a:schemeClr val="tx1"/>
                </a:solidFill>
              </a:rPr>
              <a:t>ACECQA Risk Assessment and Management Tool. </a:t>
            </a:r>
            <a:r>
              <a:rPr lang="en-US" sz="1800" b="0" dirty="0">
                <a:hlinkClick r:id="rId3"/>
              </a:rPr>
              <a:t>Risk-Assessment-and-Management-Tool-RAM.pdf (childaustralia.org.au)</a:t>
            </a:r>
            <a:endParaRPr lang="en-US" sz="1800" b="0" dirty="0"/>
          </a:p>
          <a:p>
            <a:pPr marL="342900" indent="-342900" fontAlgn="base">
              <a:spcBef>
                <a:spcPts val="600"/>
              </a:spcBef>
              <a:spcAft>
                <a:spcPts val="600"/>
              </a:spcAft>
              <a:buFont typeface="Arial" panose="020B0604020202020204" pitchFamily="34" charset="0"/>
              <a:buChar char="•"/>
            </a:pPr>
            <a:r>
              <a:rPr lang="en-US" sz="1800" dirty="0">
                <a:solidFill>
                  <a:schemeClr val="tx1"/>
                </a:solidFill>
              </a:rPr>
              <a:t>Safe Work Australia</a:t>
            </a:r>
            <a:r>
              <a:rPr lang="en-US" sz="1800" dirty="0">
                <a:solidFill>
                  <a:schemeClr val="tx1"/>
                </a:solidFill>
                <a:hlinkClick r:id="rId4">
                  <a:extLst>
                    <a:ext uri="{A12FA001-AC4F-418D-AE19-62706E023703}">
                      <ahyp:hlinkClr xmlns:ahyp="http://schemas.microsoft.com/office/drawing/2018/hyperlinkcolor" val="tx"/>
                    </a:ext>
                  </a:extLst>
                </a:hlinkClick>
              </a:rPr>
              <a:t>. </a:t>
            </a:r>
            <a:r>
              <a:rPr lang="en-US" sz="1800" b="0" dirty="0">
                <a:hlinkClick r:id="rId4">
                  <a:extLst>
                    <a:ext uri="{A12FA001-AC4F-418D-AE19-62706E023703}">
                      <ahyp:hlinkClr xmlns:ahyp="http://schemas.microsoft.com/office/drawing/2018/hyperlinkcolor" val="tx"/>
                    </a:ext>
                  </a:extLst>
                </a:hlinkClick>
              </a:rPr>
              <a:t>Template and example COVID-19 risk register | Safe Work Australia (swa.gov.au)</a:t>
            </a:r>
            <a:endParaRPr lang="en-US" sz="1800" b="0" dirty="0"/>
          </a:p>
          <a:p>
            <a:pPr>
              <a:spcBef>
                <a:spcPts val="600"/>
              </a:spcBef>
              <a:spcAft>
                <a:spcPts val="600"/>
              </a:spcAft>
            </a:pPr>
            <a:endParaRPr lang="en-AU" sz="1800" dirty="0"/>
          </a:p>
        </p:txBody>
      </p:sp>
      <p:pic>
        <p:nvPicPr>
          <p:cNvPr id="12292" name="Picture 4" descr="See the source image">
            <a:extLst>
              <a:ext uri="{FF2B5EF4-FFF2-40B4-BE49-F238E27FC236}">
                <a16:creationId xmlns:a16="http://schemas.microsoft.com/office/drawing/2014/main" id="{3D3D70B8-291C-C8DC-EAC9-F4339A296C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432" y="1"/>
            <a:ext cx="2588878" cy="182974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ee the source image">
            <a:extLst>
              <a:ext uri="{FF2B5EF4-FFF2-40B4-BE49-F238E27FC236}">
                <a16:creationId xmlns:a16="http://schemas.microsoft.com/office/drawing/2014/main" id="{3C92629B-9536-D8AA-13BC-A5D359D4A6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172" y="1829745"/>
            <a:ext cx="1579398" cy="147410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See the source image">
            <a:extLst>
              <a:ext uri="{FF2B5EF4-FFF2-40B4-BE49-F238E27FC236}">
                <a16:creationId xmlns:a16="http://schemas.microsoft.com/office/drawing/2014/main" id="{E6764366-1A60-7451-5B17-772F0B96D0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567" y="3554151"/>
            <a:ext cx="2588878" cy="168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95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BF97-DB0E-8430-48AD-6F73B52240D1}"/>
              </a:ext>
            </a:extLst>
          </p:cNvPr>
          <p:cNvSpPr>
            <a:spLocks noGrp="1"/>
          </p:cNvSpPr>
          <p:nvPr>
            <p:ph type="title"/>
          </p:nvPr>
        </p:nvSpPr>
        <p:spPr>
          <a:xfrm>
            <a:off x="381152" y="546881"/>
            <a:ext cx="8388000" cy="648072"/>
          </a:xfrm>
        </p:spPr>
        <p:txBody>
          <a:bodyPr>
            <a:normAutofit fontScale="90000"/>
          </a:bodyPr>
          <a:lstStyle/>
          <a:p>
            <a:r>
              <a:rPr lang="en-US" sz="2700" dirty="0"/>
              <a:t>Is it reasonably practicable?</a:t>
            </a:r>
            <a:br>
              <a:rPr lang="en-US" dirty="0"/>
            </a:br>
            <a:endParaRPr lang="en-AU" dirty="0"/>
          </a:p>
        </p:txBody>
      </p:sp>
      <p:sp>
        <p:nvSpPr>
          <p:cNvPr id="3" name="Content Placeholder 2">
            <a:extLst>
              <a:ext uri="{FF2B5EF4-FFF2-40B4-BE49-F238E27FC236}">
                <a16:creationId xmlns:a16="http://schemas.microsoft.com/office/drawing/2014/main" id="{E9EBBDC0-FBAE-F4B4-3066-052759B6B798}"/>
              </a:ext>
            </a:extLst>
          </p:cNvPr>
          <p:cNvSpPr>
            <a:spLocks noGrp="1"/>
          </p:cNvSpPr>
          <p:nvPr>
            <p:ph idx="1"/>
          </p:nvPr>
        </p:nvSpPr>
        <p:spPr>
          <a:xfrm>
            <a:off x="374847" y="967668"/>
            <a:ext cx="8467595" cy="5501226"/>
          </a:xfrm>
        </p:spPr>
        <p:txBody>
          <a:bodyPr>
            <a:normAutofit/>
          </a:bodyPr>
          <a:lstStyle/>
          <a:p>
            <a:pPr algn="l" fontAlgn="base">
              <a:spcBef>
                <a:spcPts val="600"/>
              </a:spcBef>
              <a:spcAft>
                <a:spcPts val="600"/>
              </a:spcAft>
            </a:pPr>
            <a:r>
              <a:rPr lang="en-US" sz="2200" b="0" dirty="0">
                <a:solidFill>
                  <a:schemeClr val="tx1"/>
                </a:solidFill>
              </a:rPr>
              <a:t>To determine whether to eliminate or minimise a risk is ‘reasonably practicable’ in the circumstances.</a:t>
            </a:r>
          </a:p>
          <a:p>
            <a:pPr algn="l" fontAlgn="base">
              <a:spcBef>
                <a:spcPts val="600"/>
              </a:spcBef>
              <a:spcAft>
                <a:spcPts val="600"/>
              </a:spcAft>
            </a:pPr>
            <a:endParaRPr lang="en-US" sz="400" b="0" dirty="0"/>
          </a:p>
          <a:p>
            <a:pPr algn="l" fontAlgn="base">
              <a:spcBef>
                <a:spcPts val="600"/>
              </a:spcBef>
              <a:spcAft>
                <a:spcPts val="600"/>
              </a:spcAft>
            </a:pPr>
            <a:r>
              <a:rPr lang="en-US" sz="2200" dirty="0"/>
              <a:t>You must consider: </a:t>
            </a:r>
          </a:p>
          <a:p>
            <a:pPr marL="342900" indent="-342900" algn="l" fontAlgn="base">
              <a:spcBef>
                <a:spcPts val="600"/>
              </a:spcBef>
              <a:spcAft>
                <a:spcPts val="600"/>
              </a:spcAft>
              <a:buFont typeface="Arial" panose="020B0604020202020204" pitchFamily="34" charset="0"/>
              <a:buChar char="•"/>
            </a:pPr>
            <a:r>
              <a:rPr lang="en-US" sz="2200" b="0" dirty="0">
                <a:solidFill>
                  <a:schemeClr val="tx1"/>
                </a:solidFill>
              </a:rPr>
              <a:t>the likelihood and degree of harm of the hazard or risk,  </a:t>
            </a:r>
          </a:p>
          <a:p>
            <a:pPr marL="342900" indent="-342900" algn="l" fontAlgn="base">
              <a:spcBef>
                <a:spcPts val="600"/>
              </a:spcBef>
              <a:spcAft>
                <a:spcPts val="600"/>
              </a:spcAft>
              <a:buFont typeface="Arial" panose="020B0604020202020204" pitchFamily="34" charset="0"/>
              <a:buChar char="•"/>
            </a:pPr>
            <a:r>
              <a:rPr lang="en-US" sz="2200" b="0" dirty="0">
                <a:solidFill>
                  <a:schemeClr val="tx1"/>
                </a:solidFill>
              </a:rPr>
              <a:t>the reduction in the likelihood and/or degree of harm that will result if the control measure is adopted, and </a:t>
            </a:r>
          </a:p>
          <a:p>
            <a:pPr marL="342900" indent="-342900" algn="l" fontAlgn="base">
              <a:spcBef>
                <a:spcPts val="600"/>
              </a:spcBef>
              <a:spcAft>
                <a:spcPts val="600"/>
              </a:spcAft>
              <a:buFont typeface="Arial" panose="020B0604020202020204" pitchFamily="34" charset="0"/>
              <a:buChar char="•"/>
            </a:pPr>
            <a:r>
              <a:rPr lang="en-US" sz="2200" b="0" dirty="0">
                <a:solidFill>
                  <a:schemeClr val="tx1"/>
                </a:solidFill>
              </a:rPr>
              <a:t>the available ways of eliminating or minimising the risk. </a:t>
            </a:r>
          </a:p>
          <a:p>
            <a:pPr marL="342900" indent="-342900" algn="l" fontAlgn="base">
              <a:spcBef>
                <a:spcPts val="600"/>
              </a:spcBef>
              <a:spcAft>
                <a:spcPts val="600"/>
              </a:spcAft>
              <a:buFont typeface="Arial" panose="020B0604020202020204" pitchFamily="34" charset="0"/>
              <a:buChar char="•"/>
            </a:pPr>
            <a:endParaRPr lang="en-US" sz="2200" b="0" dirty="0"/>
          </a:p>
          <a:p>
            <a:pPr algn="ctr" fontAlgn="base">
              <a:spcBef>
                <a:spcPts val="600"/>
              </a:spcBef>
              <a:spcAft>
                <a:spcPts val="600"/>
              </a:spcAft>
            </a:pPr>
            <a:r>
              <a:rPr lang="en-US" sz="2200" dirty="0"/>
              <a:t>The more likely the hazard or risk, or the greater the harm that may result from it, the less weight should be given to the costs of eliminating the hazard or risk. </a:t>
            </a:r>
          </a:p>
          <a:p>
            <a:pPr algn="l" fontAlgn="base">
              <a:spcBef>
                <a:spcPts val="600"/>
              </a:spcBef>
              <a:spcAft>
                <a:spcPts val="600"/>
              </a:spcAft>
            </a:pPr>
            <a:endParaRPr lang="en-US" sz="2000" b="0" dirty="0"/>
          </a:p>
        </p:txBody>
      </p:sp>
    </p:spTree>
    <p:extLst>
      <p:ext uri="{BB962C8B-B14F-4D97-AF65-F5344CB8AC3E}">
        <p14:creationId xmlns:p14="http://schemas.microsoft.com/office/powerpoint/2010/main" val="3033144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FA717-250E-55A8-4BB4-C81053685368}"/>
              </a:ext>
            </a:extLst>
          </p:cNvPr>
          <p:cNvSpPr txBox="1"/>
          <p:nvPr/>
        </p:nvSpPr>
        <p:spPr>
          <a:xfrm>
            <a:off x="2903220" y="372007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ACECQA Risk Assessment Management Tool</a:t>
            </a:r>
          </a:p>
        </p:txBody>
      </p:sp>
      <p:pic>
        <p:nvPicPr>
          <p:cNvPr id="6" name="Picture 6" descr="A picture containing text&#10;&#10;Description automatically generated">
            <a:extLst>
              <a:ext uri="{FF2B5EF4-FFF2-40B4-BE49-F238E27FC236}">
                <a16:creationId xmlns:a16="http://schemas.microsoft.com/office/drawing/2014/main" id="{8D852674-F5CC-2529-F1D0-67E5A189641E}"/>
              </a:ext>
            </a:extLst>
          </p:cNvPr>
          <p:cNvPicPr>
            <a:picLocks noChangeAspect="1"/>
          </p:cNvPicPr>
          <p:nvPr/>
        </p:nvPicPr>
        <p:blipFill>
          <a:blip r:embed="rId3"/>
          <a:stretch>
            <a:fillRect/>
          </a:stretch>
        </p:blipFill>
        <p:spPr>
          <a:xfrm>
            <a:off x="964948" y="1082382"/>
            <a:ext cx="7060372" cy="438447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F40A0DC6-B189-3772-5A53-BDC495F67387}"/>
              </a:ext>
            </a:extLst>
          </p:cNvPr>
          <p:cNvSpPr>
            <a:spLocks noGrp="1"/>
          </p:cNvSpPr>
          <p:nvPr>
            <p:ph type="title"/>
          </p:nvPr>
        </p:nvSpPr>
        <p:spPr/>
        <p:txBody>
          <a:bodyPr>
            <a:normAutofit/>
          </a:bodyPr>
          <a:lstStyle/>
          <a:p>
            <a:r>
              <a:rPr lang="en-AU" sz="2400"/>
              <a:t>ACECQA Risk Management Tool</a:t>
            </a:r>
          </a:p>
        </p:txBody>
      </p:sp>
    </p:spTree>
    <p:extLst>
      <p:ext uri="{BB962C8B-B14F-4D97-AF65-F5344CB8AC3E}">
        <p14:creationId xmlns:p14="http://schemas.microsoft.com/office/powerpoint/2010/main" val="381757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8AD9-A08E-86F0-D842-5EF2230670D3}"/>
              </a:ext>
            </a:extLst>
          </p:cNvPr>
          <p:cNvSpPr>
            <a:spLocks noGrp="1"/>
          </p:cNvSpPr>
          <p:nvPr>
            <p:ph type="title"/>
          </p:nvPr>
        </p:nvSpPr>
        <p:spPr/>
        <p:txBody>
          <a:bodyPr>
            <a:normAutofit/>
          </a:bodyPr>
          <a:lstStyle/>
          <a:p>
            <a:r>
              <a:rPr lang="en-AU" sz="2400"/>
              <a:t>Risk Assessment and Management Cycle</a:t>
            </a:r>
          </a:p>
        </p:txBody>
      </p:sp>
      <p:pic>
        <p:nvPicPr>
          <p:cNvPr id="4" name="Picture 4" descr="Diagram&#10;&#10;Description automatically generated">
            <a:extLst>
              <a:ext uri="{FF2B5EF4-FFF2-40B4-BE49-F238E27FC236}">
                <a16:creationId xmlns:a16="http://schemas.microsoft.com/office/drawing/2014/main" id="{19964E3E-6AB4-4621-534F-F8C3926869BF}"/>
              </a:ext>
            </a:extLst>
          </p:cNvPr>
          <p:cNvPicPr>
            <a:picLocks noGrp="1" noChangeAspect="1"/>
          </p:cNvPicPr>
          <p:nvPr>
            <p:ph idx="1"/>
          </p:nvPr>
        </p:nvPicPr>
        <p:blipFill>
          <a:blip r:embed="rId3"/>
          <a:stretch>
            <a:fillRect/>
          </a:stretch>
        </p:blipFill>
        <p:spPr>
          <a:xfrm>
            <a:off x="802865" y="916708"/>
            <a:ext cx="6560973" cy="4980125"/>
          </a:xfrm>
          <a:prstGeom prst="rect">
            <a:avLst/>
          </a:prstGeom>
        </p:spPr>
      </p:pic>
    </p:spTree>
    <p:extLst>
      <p:ext uri="{BB962C8B-B14F-4D97-AF65-F5344CB8AC3E}">
        <p14:creationId xmlns:p14="http://schemas.microsoft.com/office/powerpoint/2010/main" val="38690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F0074-9237-46EE-A1AB-E35A7DC36DB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35090" y="3694571"/>
            <a:ext cx="1208280" cy="1137916"/>
          </a:xfrm>
          <a:prstGeom prst="rect">
            <a:avLst/>
          </a:prstGeom>
        </p:spPr>
      </p:pic>
      <p:pic>
        <p:nvPicPr>
          <p:cNvPr id="7" name="Picture 6">
            <a:extLst>
              <a:ext uri="{FF2B5EF4-FFF2-40B4-BE49-F238E27FC236}">
                <a16:creationId xmlns:a16="http://schemas.microsoft.com/office/drawing/2014/main" id="{5EE8D752-87F4-4579-B086-DABF2286042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63217" y="1722498"/>
            <a:ext cx="1080153" cy="954149"/>
          </a:xfrm>
          <a:prstGeom prst="rect">
            <a:avLst/>
          </a:prstGeom>
        </p:spPr>
      </p:pic>
      <p:pic>
        <p:nvPicPr>
          <p:cNvPr id="10" name="Picture 9">
            <a:extLst>
              <a:ext uri="{FF2B5EF4-FFF2-40B4-BE49-F238E27FC236}">
                <a16:creationId xmlns:a16="http://schemas.microsoft.com/office/drawing/2014/main" id="{B94C8D6C-BDD8-4CF7-A123-4CE599CB17C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56814" y="1823229"/>
            <a:ext cx="1245355" cy="965984"/>
          </a:xfrm>
          <a:prstGeom prst="rect">
            <a:avLst/>
          </a:prstGeom>
        </p:spPr>
      </p:pic>
      <p:sp>
        <p:nvSpPr>
          <p:cNvPr id="11" name="Rectangle: Rounded Corners 10">
            <a:extLst>
              <a:ext uri="{FF2B5EF4-FFF2-40B4-BE49-F238E27FC236}">
                <a16:creationId xmlns:a16="http://schemas.microsoft.com/office/drawing/2014/main" id="{153B35D9-54D6-4E5C-93B2-966C834C06A5}"/>
              </a:ext>
            </a:extLst>
          </p:cNvPr>
          <p:cNvSpPr/>
          <p:nvPr/>
        </p:nvSpPr>
        <p:spPr>
          <a:xfrm>
            <a:off x="2275742" y="3605433"/>
            <a:ext cx="1402751" cy="1293006"/>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31AEBD43-B9E1-478E-B033-1E172AD6D158}"/>
              </a:ext>
            </a:extLst>
          </p:cNvPr>
          <p:cNvSpPr/>
          <p:nvPr/>
        </p:nvSpPr>
        <p:spPr>
          <a:xfrm>
            <a:off x="1047804" y="1638526"/>
            <a:ext cx="2677969" cy="128236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lumMod val="50000"/>
                </a:schemeClr>
              </a:solidFill>
            </a:endParaRPr>
          </a:p>
        </p:txBody>
      </p:sp>
      <p:pic>
        <p:nvPicPr>
          <p:cNvPr id="14" name="Picture 13">
            <a:extLst>
              <a:ext uri="{FF2B5EF4-FFF2-40B4-BE49-F238E27FC236}">
                <a16:creationId xmlns:a16="http://schemas.microsoft.com/office/drawing/2014/main" id="{7E98A668-DB5E-46A1-A88C-1C28A45038D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72400" y="1816560"/>
            <a:ext cx="1167319" cy="926292"/>
          </a:xfrm>
          <a:prstGeom prst="rect">
            <a:avLst/>
          </a:prstGeom>
        </p:spPr>
      </p:pic>
      <p:sp>
        <p:nvSpPr>
          <p:cNvPr id="16" name="Rectangle: Rounded Corners 15">
            <a:extLst>
              <a:ext uri="{FF2B5EF4-FFF2-40B4-BE49-F238E27FC236}">
                <a16:creationId xmlns:a16="http://schemas.microsoft.com/office/drawing/2014/main" id="{F9EC252A-5345-4EE3-98BC-055790DCF1CD}"/>
              </a:ext>
            </a:extLst>
          </p:cNvPr>
          <p:cNvSpPr/>
          <p:nvPr/>
        </p:nvSpPr>
        <p:spPr>
          <a:xfrm>
            <a:off x="4255030" y="1602996"/>
            <a:ext cx="1389968" cy="1363605"/>
          </a:xfrm>
          <a:prstGeom prst="roundRect">
            <a:avLst>
              <a:gd name="adj" fmla="val 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43EDF8D0-9BC1-4BAC-9625-86C2698B545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9588" y="3684472"/>
            <a:ext cx="1531300" cy="1083852"/>
          </a:xfrm>
          <a:prstGeom prst="rect">
            <a:avLst/>
          </a:prstGeom>
        </p:spPr>
      </p:pic>
      <p:sp>
        <p:nvSpPr>
          <p:cNvPr id="23" name="Rectangle: Rounded Corners 22">
            <a:extLst>
              <a:ext uri="{FF2B5EF4-FFF2-40B4-BE49-F238E27FC236}">
                <a16:creationId xmlns:a16="http://schemas.microsoft.com/office/drawing/2014/main" id="{4884121F-BAC2-433B-A5AF-369C1FF3B220}"/>
              </a:ext>
            </a:extLst>
          </p:cNvPr>
          <p:cNvSpPr/>
          <p:nvPr/>
        </p:nvSpPr>
        <p:spPr>
          <a:xfrm>
            <a:off x="4626231" y="3694571"/>
            <a:ext cx="1848887" cy="111473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2806CA6B-FE30-432E-B3A1-3DF477CC2641}"/>
              </a:ext>
            </a:extLst>
          </p:cNvPr>
          <p:cNvSpPr txBox="1"/>
          <p:nvPr/>
        </p:nvSpPr>
        <p:spPr>
          <a:xfrm>
            <a:off x="2428618" y="3227539"/>
            <a:ext cx="1149350" cy="246221"/>
          </a:xfrm>
          <a:prstGeom prst="rect">
            <a:avLst/>
          </a:prstGeom>
          <a:noFill/>
        </p:spPr>
        <p:txBody>
          <a:bodyPr wrap="square" rtlCol="0">
            <a:spAutoFit/>
          </a:bodyPr>
          <a:lstStyle/>
          <a:p>
            <a:pPr algn="ctr"/>
            <a:r>
              <a:rPr lang="en-AU" sz="1000" b="1">
                <a:solidFill>
                  <a:srgbClr val="000000"/>
                </a:solidFill>
              </a:rPr>
              <a:t>TIME AVAILABLE </a:t>
            </a:r>
          </a:p>
        </p:txBody>
      </p:sp>
      <p:sp>
        <p:nvSpPr>
          <p:cNvPr id="41" name="TextBox 40">
            <a:extLst>
              <a:ext uri="{FF2B5EF4-FFF2-40B4-BE49-F238E27FC236}">
                <a16:creationId xmlns:a16="http://schemas.microsoft.com/office/drawing/2014/main" id="{09A77E4D-FE5A-4554-BC10-BEB048D2CD0B}"/>
              </a:ext>
            </a:extLst>
          </p:cNvPr>
          <p:cNvSpPr txBox="1"/>
          <p:nvPr/>
        </p:nvSpPr>
        <p:spPr>
          <a:xfrm>
            <a:off x="1219991" y="1195666"/>
            <a:ext cx="2111502" cy="246221"/>
          </a:xfrm>
          <a:prstGeom prst="rect">
            <a:avLst/>
          </a:prstGeom>
          <a:noFill/>
        </p:spPr>
        <p:txBody>
          <a:bodyPr wrap="square" rtlCol="0">
            <a:spAutoFit/>
          </a:bodyPr>
          <a:lstStyle/>
          <a:p>
            <a:pPr algn="ctr"/>
            <a:r>
              <a:rPr lang="en-AU" sz="1000" b="1">
                <a:solidFill>
                  <a:srgbClr val="000000"/>
                </a:solidFill>
              </a:rPr>
              <a:t>PARTICIPANT AUDIO &amp; VIDEO</a:t>
            </a:r>
          </a:p>
        </p:txBody>
      </p:sp>
      <p:sp>
        <p:nvSpPr>
          <p:cNvPr id="43" name="TextBox 42">
            <a:extLst>
              <a:ext uri="{FF2B5EF4-FFF2-40B4-BE49-F238E27FC236}">
                <a16:creationId xmlns:a16="http://schemas.microsoft.com/office/drawing/2014/main" id="{4824B0CF-4EFD-45E1-BF2F-B0A34CAA4B3E}"/>
              </a:ext>
            </a:extLst>
          </p:cNvPr>
          <p:cNvSpPr txBox="1"/>
          <p:nvPr/>
        </p:nvSpPr>
        <p:spPr>
          <a:xfrm>
            <a:off x="4079130" y="1075046"/>
            <a:ext cx="1564468" cy="400110"/>
          </a:xfrm>
          <a:prstGeom prst="rect">
            <a:avLst/>
          </a:prstGeom>
          <a:noFill/>
        </p:spPr>
        <p:txBody>
          <a:bodyPr wrap="square" rtlCol="0">
            <a:spAutoFit/>
          </a:bodyPr>
          <a:lstStyle/>
          <a:p>
            <a:pPr algn="ctr"/>
            <a:r>
              <a:rPr lang="en-AU" sz="1000" b="1">
                <a:solidFill>
                  <a:srgbClr val="000000"/>
                </a:solidFill>
              </a:rPr>
              <a:t>Q&amp;A FUNCTION – CHAT IS DISABLED</a:t>
            </a:r>
          </a:p>
        </p:txBody>
      </p:sp>
      <p:sp>
        <p:nvSpPr>
          <p:cNvPr id="47" name="TextBox 46">
            <a:extLst>
              <a:ext uri="{FF2B5EF4-FFF2-40B4-BE49-F238E27FC236}">
                <a16:creationId xmlns:a16="http://schemas.microsoft.com/office/drawing/2014/main" id="{39CF1E04-5CB8-4C5F-8DD3-739771916A6C}"/>
              </a:ext>
            </a:extLst>
          </p:cNvPr>
          <p:cNvSpPr txBox="1"/>
          <p:nvPr/>
        </p:nvSpPr>
        <p:spPr>
          <a:xfrm>
            <a:off x="4442798" y="3371889"/>
            <a:ext cx="2032320" cy="246221"/>
          </a:xfrm>
          <a:prstGeom prst="rect">
            <a:avLst/>
          </a:prstGeom>
          <a:noFill/>
        </p:spPr>
        <p:txBody>
          <a:bodyPr wrap="square" rtlCol="0">
            <a:spAutoFit/>
          </a:bodyPr>
          <a:lstStyle/>
          <a:p>
            <a:pPr algn="ctr"/>
            <a:r>
              <a:rPr lang="en-AU" sz="1000" b="1">
                <a:solidFill>
                  <a:srgbClr val="000000"/>
                </a:solidFill>
              </a:rPr>
              <a:t>TECHNOLOGICAL DISRUPTION</a:t>
            </a:r>
          </a:p>
        </p:txBody>
      </p:sp>
      <p:sp>
        <p:nvSpPr>
          <p:cNvPr id="29" name="Title 1">
            <a:extLst>
              <a:ext uri="{FF2B5EF4-FFF2-40B4-BE49-F238E27FC236}">
                <a16:creationId xmlns:a16="http://schemas.microsoft.com/office/drawing/2014/main" id="{06E2F01D-F0A0-4D51-B17E-AF2154436FE6}"/>
              </a:ext>
            </a:extLst>
          </p:cNvPr>
          <p:cNvSpPr>
            <a:spLocks noGrp="1"/>
          </p:cNvSpPr>
          <p:nvPr>
            <p:ph type="title"/>
          </p:nvPr>
        </p:nvSpPr>
        <p:spPr>
          <a:xfrm>
            <a:off x="378000" y="374126"/>
            <a:ext cx="8388000" cy="648072"/>
          </a:xfrm>
        </p:spPr>
        <p:txBody>
          <a:bodyPr>
            <a:normAutofit/>
          </a:bodyPr>
          <a:lstStyle/>
          <a:p>
            <a:r>
              <a:rPr lang="en-AU" sz="2400"/>
              <a:t>Administration</a:t>
            </a:r>
          </a:p>
        </p:txBody>
      </p:sp>
      <p:sp>
        <p:nvSpPr>
          <p:cNvPr id="19" name="Rectangle: Rounded Corners 18">
            <a:extLst>
              <a:ext uri="{FF2B5EF4-FFF2-40B4-BE49-F238E27FC236}">
                <a16:creationId xmlns:a16="http://schemas.microsoft.com/office/drawing/2014/main" id="{FDDAC838-F58C-414F-ADCE-613E043D0533}"/>
              </a:ext>
            </a:extLst>
          </p:cNvPr>
          <p:cNvSpPr/>
          <p:nvPr/>
        </p:nvSpPr>
        <p:spPr>
          <a:xfrm>
            <a:off x="6348138" y="1602996"/>
            <a:ext cx="1389968" cy="1363605"/>
          </a:xfrm>
          <a:prstGeom prst="roundRect">
            <a:avLst>
              <a:gd name="adj" fmla="val 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99D40E10-3CA6-4914-AF58-829ADDB4881E}"/>
              </a:ext>
            </a:extLst>
          </p:cNvPr>
          <p:cNvSpPr txBox="1"/>
          <p:nvPr/>
        </p:nvSpPr>
        <p:spPr>
          <a:xfrm>
            <a:off x="6260888" y="1218836"/>
            <a:ext cx="1564468" cy="246221"/>
          </a:xfrm>
          <a:prstGeom prst="rect">
            <a:avLst/>
          </a:prstGeom>
          <a:noFill/>
        </p:spPr>
        <p:txBody>
          <a:bodyPr wrap="square" rtlCol="0">
            <a:spAutoFit/>
          </a:bodyPr>
          <a:lstStyle/>
          <a:p>
            <a:pPr algn="ctr"/>
            <a:r>
              <a:rPr lang="en-AU" sz="1000" b="1">
                <a:solidFill>
                  <a:srgbClr val="000000"/>
                </a:solidFill>
              </a:rPr>
              <a:t>SESSION IS RECORDED</a:t>
            </a:r>
          </a:p>
        </p:txBody>
      </p:sp>
      <p:pic>
        <p:nvPicPr>
          <p:cNvPr id="1026" name="Picture 2" descr="See the source image">
            <a:extLst>
              <a:ext uri="{FF2B5EF4-FFF2-40B4-BE49-F238E27FC236}">
                <a16:creationId xmlns:a16="http://schemas.microsoft.com/office/drawing/2014/main" id="{47B1EF7B-43C9-446C-A5C1-78E27779A8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16" y="1750213"/>
            <a:ext cx="1066386" cy="106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036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E35F-BEF2-A549-ED39-6AB7918596D7}"/>
              </a:ext>
            </a:extLst>
          </p:cNvPr>
          <p:cNvSpPr>
            <a:spLocks noGrp="1"/>
          </p:cNvSpPr>
          <p:nvPr>
            <p:ph type="title"/>
          </p:nvPr>
        </p:nvSpPr>
        <p:spPr>
          <a:xfrm>
            <a:off x="378000" y="219318"/>
            <a:ext cx="8388000" cy="648072"/>
          </a:xfrm>
        </p:spPr>
        <p:txBody>
          <a:bodyPr>
            <a:normAutofit/>
          </a:bodyPr>
          <a:lstStyle/>
          <a:p>
            <a:r>
              <a:rPr lang="en-AU" sz="2400" dirty="0"/>
              <a:t>Role of consultation in a risk assessment</a:t>
            </a:r>
          </a:p>
        </p:txBody>
      </p:sp>
      <p:pic>
        <p:nvPicPr>
          <p:cNvPr id="4" name="Picture 3">
            <a:extLst>
              <a:ext uri="{FF2B5EF4-FFF2-40B4-BE49-F238E27FC236}">
                <a16:creationId xmlns:a16="http://schemas.microsoft.com/office/drawing/2014/main" id="{C5E5C8E4-EC98-CF03-5528-EC9456C1E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972" y="920078"/>
            <a:ext cx="4863829" cy="560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29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6D30-E31B-00E0-C622-70466259034D}"/>
              </a:ext>
            </a:extLst>
          </p:cNvPr>
          <p:cNvSpPr>
            <a:spLocks noGrp="1"/>
          </p:cNvSpPr>
          <p:nvPr>
            <p:ph type="title"/>
          </p:nvPr>
        </p:nvSpPr>
        <p:spPr>
          <a:xfrm>
            <a:off x="535485" y="332656"/>
            <a:ext cx="8388000" cy="648072"/>
          </a:xfrm>
        </p:spPr>
        <p:txBody>
          <a:bodyPr>
            <a:normAutofit/>
          </a:bodyPr>
          <a:lstStyle/>
          <a:p>
            <a:r>
              <a:rPr lang="en-AU" sz="2400" dirty="0"/>
              <a:t>Hierarchy of Control</a:t>
            </a:r>
          </a:p>
        </p:txBody>
      </p:sp>
      <p:pic>
        <p:nvPicPr>
          <p:cNvPr id="9" name="Picture 8">
            <a:extLst>
              <a:ext uri="{FF2B5EF4-FFF2-40B4-BE49-F238E27FC236}">
                <a16:creationId xmlns:a16="http://schemas.microsoft.com/office/drawing/2014/main" id="{E91BA410-A3E0-A0C1-362D-6E67F801E000}"/>
              </a:ext>
            </a:extLst>
          </p:cNvPr>
          <p:cNvPicPr>
            <a:picLocks noChangeAspect="1"/>
          </p:cNvPicPr>
          <p:nvPr/>
        </p:nvPicPr>
        <p:blipFill rotWithShape="1">
          <a:blip r:embed="rId3"/>
          <a:srcRect t="7473"/>
          <a:stretch/>
        </p:blipFill>
        <p:spPr>
          <a:xfrm>
            <a:off x="457664" y="977365"/>
            <a:ext cx="6810451" cy="4903269"/>
          </a:xfrm>
          <a:prstGeom prst="rect">
            <a:avLst/>
          </a:prstGeom>
        </p:spPr>
      </p:pic>
    </p:spTree>
    <p:extLst>
      <p:ext uri="{BB962C8B-B14F-4D97-AF65-F5344CB8AC3E}">
        <p14:creationId xmlns:p14="http://schemas.microsoft.com/office/powerpoint/2010/main" val="295082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889E-C598-E0B9-BA6E-4A63DB2C13E8}"/>
              </a:ext>
            </a:extLst>
          </p:cNvPr>
          <p:cNvSpPr>
            <a:spLocks noGrp="1"/>
          </p:cNvSpPr>
          <p:nvPr>
            <p:ph type="title"/>
          </p:nvPr>
        </p:nvSpPr>
        <p:spPr>
          <a:xfrm>
            <a:off x="381151" y="170096"/>
            <a:ext cx="8388000" cy="648072"/>
          </a:xfrm>
        </p:spPr>
        <p:txBody>
          <a:bodyPr anchor="ctr">
            <a:normAutofit/>
          </a:bodyPr>
          <a:lstStyle/>
          <a:p>
            <a:r>
              <a:rPr lang="en-AU" sz="2400" dirty="0"/>
              <a:t>Using a Risk Matrix in your Risk Assessment</a:t>
            </a:r>
          </a:p>
        </p:txBody>
      </p:sp>
      <p:pic>
        <p:nvPicPr>
          <p:cNvPr id="7" name="Picture 6" descr="Table&#10;&#10;Description automatically generated">
            <a:extLst>
              <a:ext uri="{FF2B5EF4-FFF2-40B4-BE49-F238E27FC236}">
                <a16:creationId xmlns:a16="http://schemas.microsoft.com/office/drawing/2014/main" id="{CB9A11A7-BAED-EF70-6005-3B5E94B469C1}"/>
              </a:ext>
            </a:extLst>
          </p:cNvPr>
          <p:cNvPicPr>
            <a:picLocks noChangeAspect="1"/>
          </p:cNvPicPr>
          <p:nvPr/>
        </p:nvPicPr>
        <p:blipFill>
          <a:blip r:embed="rId3"/>
          <a:stretch>
            <a:fillRect/>
          </a:stretch>
        </p:blipFill>
        <p:spPr>
          <a:xfrm>
            <a:off x="539553" y="818168"/>
            <a:ext cx="8223296" cy="5612399"/>
          </a:xfrm>
          <a:prstGeom prst="rect">
            <a:avLst/>
          </a:prstGeom>
          <a:noFill/>
        </p:spPr>
      </p:pic>
    </p:spTree>
    <p:extLst>
      <p:ext uri="{BB962C8B-B14F-4D97-AF65-F5344CB8AC3E}">
        <p14:creationId xmlns:p14="http://schemas.microsoft.com/office/powerpoint/2010/main" val="1866946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6DF0-5521-87CF-0BD4-C2DCD82DFB13}"/>
              </a:ext>
            </a:extLst>
          </p:cNvPr>
          <p:cNvSpPr>
            <a:spLocks noGrp="1"/>
          </p:cNvSpPr>
          <p:nvPr>
            <p:ph type="title"/>
          </p:nvPr>
        </p:nvSpPr>
        <p:spPr>
          <a:xfrm>
            <a:off x="300072" y="330992"/>
            <a:ext cx="8388000" cy="648072"/>
          </a:xfrm>
        </p:spPr>
        <p:txBody>
          <a:bodyPr>
            <a:normAutofit/>
          </a:bodyPr>
          <a:lstStyle/>
          <a:p>
            <a:r>
              <a:rPr lang="en-AU" sz="2400"/>
              <a:t>Sample risk assessment (simplified)</a:t>
            </a:r>
          </a:p>
        </p:txBody>
      </p:sp>
      <p:graphicFrame>
        <p:nvGraphicFramePr>
          <p:cNvPr id="4" name="Table 3">
            <a:extLst>
              <a:ext uri="{FF2B5EF4-FFF2-40B4-BE49-F238E27FC236}">
                <a16:creationId xmlns:a16="http://schemas.microsoft.com/office/drawing/2014/main" id="{1F325724-68A4-4F54-AB53-D23AF27F668B}"/>
              </a:ext>
            </a:extLst>
          </p:cNvPr>
          <p:cNvGraphicFramePr>
            <a:graphicFrameLocks noGrp="1"/>
          </p:cNvGraphicFramePr>
          <p:nvPr>
            <p:extLst>
              <p:ext uri="{D42A27DB-BD31-4B8C-83A1-F6EECF244321}">
                <p14:modId xmlns:p14="http://schemas.microsoft.com/office/powerpoint/2010/main" val="1782871721"/>
              </p:ext>
            </p:extLst>
          </p:nvPr>
        </p:nvGraphicFramePr>
        <p:xfrm>
          <a:off x="455928" y="979064"/>
          <a:ext cx="8388000" cy="5547944"/>
        </p:xfrm>
        <a:graphic>
          <a:graphicData uri="http://schemas.openxmlformats.org/drawingml/2006/table">
            <a:tbl>
              <a:tblPr firstRow="1" bandRow="1">
                <a:tableStyleId>{5C22544A-7EE6-4342-B048-85BDC9FD1C3A}</a:tableStyleId>
              </a:tblPr>
              <a:tblGrid>
                <a:gridCol w="1677600">
                  <a:extLst>
                    <a:ext uri="{9D8B030D-6E8A-4147-A177-3AD203B41FA5}">
                      <a16:colId xmlns:a16="http://schemas.microsoft.com/office/drawing/2014/main" val="2000785296"/>
                    </a:ext>
                  </a:extLst>
                </a:gridCol>
                <a:gridCol w="1677600">
                  <a:extLst>
                    <a:ext uri="{9D8B030D-6E8A-4147-A177-3AD203B41FA5}">
                      <a16:colId xmlns:a16="http://schemas.microsoft.com/office/drawing/2014/main" val="427517563"/>
                    </a:ext>
                  </a:extLst>
                </a:gridCol>
                <a:gridCol w="1677600">
                  <a:extLst>
                    <a:ext uri="{9D8B030D-6E8A-4147-A177-3AD203B41FA5}">
                      <a16:colId xmlns:a16="http://schemas.microsoft.com/office/drawing/2014/main" val="1193126613"/>
                    </a:ext>
                  </a:extLst>
                </a:gridCol>
                <a:gridCol w="1677600">
                  <a:extLst>
                    <a:ext uri="{9D8B030D-6E8A-4147-A177-3AD203B41FA5}">
                      <a16:colId xmlns:a16="http://schemas.microsoft.com/office/drawing/2014/main" val="3363801286"/>
                    </a:ext>
                  </a:extLst>
                </a:gridCol>
                <a:gridCol w="1677600">
                  <a:extLst>
                    <a:ext uri="{9D8B030D-6E8A-4147-A177-3AD203B41FA5}">
                      <a16:colId xmlns:a16="http://schemas.microsoft.com/office/drawing/2014/main" val="2843284301"/>
                    </a:ext>
                  </a:extLst>
                </a:gridCol>
              </a:tblGrid>
              <a:tr h="1400284">
                <a:tc>
                  <a:txBody>
                    <a:bodyPr/>
                    <a:lstStyle/>
                    <a:p>
                      <a:r>
                        <a:rPr lang="en-AU" sz="1400"/>
                        <a:t>Service setting (affected persons)</a:t>
                      </a:r>
                    </a:p>
                  </a:txBody>
                  <a:tcPr/>
                </a:tc>
                <a:tc>
                  <a:txBody>
                    <a:bodyPr/>
                    <a:lstStyle/>
                    <a:p>
                      <a:r>
                        <a:rPr lang="en-AU" sz="1400"/>
                        <a:t>Activities</a:t>
                      </a:r>
                    </a:p>
                  </a:txBody>
                  <a:tcPr/>
                </a:tc>
                <a:tc>
                  <a:txBody>
                    <a:bodyPr/>
                    <a:lstStyle/>
                    <a:p>
                      <a:r>
                        <a:rPr lang="en-AU" sz="1400"/>
                        <a:t>Tier Level</a:t>
                      </a:r>
                    </a:p>
                  </a:txBody>
                  <a:tcPr/>
                </a:tc>
                <a:tc>
                  <a:txBody>
                    <a:bodyPr/>
                    <a:lstStyle/>
                    <a:p>
                      <a:r>
                        <a:rPr lang="en-AU" sz="1400"/>
                        <a:t>Hazard (COVID-19) Risk</a:t>
                      </a:r>
                    </a:p>
                    <a:p>
                      <a:r>
                        <a:rPr lang="en-AU" sz="1400"/>
                        <a:t>Rating</a:t>
                      </a:r>
                    </a:p>
                  </a:txBody>
                  <a:tcPr/>
                </a:tc>
                <a:tc>
                  <a:txBody>
                    <a:bodyPr/>
                    <a:lstStyle/>
                    <a:p>
                      <a:r>
                        <a:rPr lang="en-AU" sz="1400"/>
                        <a:t>What controls the risk?</a:t>
                      </a:r>
                    </a:p>
                  </a:txBody>
                  <a:tcPr/>
                </a:tc>
                <a:extLst>
                  <a:ext uri="{0D108BD9-81ED-4DB2-BD59-A6C34878D82A}">
                    <a16:rowId xmlns:a16="http://schemas.microsoft.com/office/drawing/2014/main" val="1737948445"/>
                  </a:ext>
                </a:extLst>
              </a:tr>
              <a:tr h="941279">
                <a:tc>
                  <a:txBody>
                    <a:bodyPr/>
                    <a:lstStyle/>
                    <a:p>
                      <a:r>
                        <a:rPr lang="en-AU" sz="1400" dirty="0"/>
                        <a:t>Teachers and educators</a:t>
                      </a:r>
                    </a:p>
                  </a:txBody>
                  <a:tcPr/>
                </a:tc>
                <a:tc>
                  <a:txBody>
                    <a:bodyPr/>
                    <a:lstStyle/>
                    <a:p>
                      <a:r>
                        <a:rPr lang="en-AU" sz="1400" dirty="0"/>
                        <a:t>Working in direct contact with children/families.</a:t>
                      </a:r>
                    </a:p>
                  </a:txBody>
                  <a:tcPr/>
                </a:tc>
                <a:tc>
                  <a:txBody>
                    <a:bodyPr/>
                    <a:lstStyle/>
                    <a:p>
                      <a:r>
                        <a:rPr lang="en-AU" sz="1400" b="1" dirty="0"/>
                        <a:t>Tier 2</a:t>
                      </a:r>
                    </a:p>
                  </a:txBody>
                  <a:tcPr/>
                </a:tc>
                <a:tc>
                  <a:txBody>
                    <a:bodyPr/>
                    <a:lstStyle/>
                    <a:p>
                      <a:r>
                        <a:rPr lang="en-AU" sz="1400"/>
                        <a:t>High</a:t>
                      </a:r>
                    </a:p>
                  </a:txBody>
                  <a:tcPr/>
                </a:tc>
                <a:tc>
                  <a:txBody>
                    <a:bodyPr/>
                    <a:lstStyle/>
                    <a:p>
                      <a:r>
                        <a:rPr lang="en-AU" sz="1400"/>
                        <a:t>Mask wearing, RATs, hygiene, social distancing.</a:t>
                      </a:r>
                    </a:p>
                  </a:txBody>
                  <a:tcPr/>
                </a:tc>
                <a:extLst>
                  <a:ext uri="{0D108BD9-81ED-4DB2-BD59-A6C34878D82A}">
                    <a16:rowId xmlns:a16="http://schemas.microsoft.com/office/drawing/2014/main" val="955110921"/>
                  </a:ext>
                </a:extLst>
              </a:tr>
              <a:tr h="1278498">
                <a:tc>
                  <a:txBody>
                    <a:bodyPr/>
                    <a:lstStyle/>
                    <a:p>
                      <a:r>
                        <a:rPr lang="en-AU" sz="1400"/>
                        <a:t>Administration staff on premises.</a:t>
                      </a:r>
                    </a:p>
                  </a:txBody>
                  <a:tcPr/>
                </a:tc>
                <a:tc>
                  <a:txBody>
                    <a:bodyPr/>
                    <a:lstStyle/>
                    <a:p>
                      <a:r>
                        <a:rPr lang="en-AU" sz="1400"/>
                        <a:t>Working in the office, sometimes in contact with children.</a:t>
                      </a:r>
                    </a:p>
                  </a:txBody>
                  <a:tcPr/>
                </a:tc>
                <a:tc>
                  <a:txBody>
                    <a:bodyPr/>
                    <a:lstStyle/>
                    <a:p>
                      <a:r>
                        <a:rPr lang="en-AU" sz="1400" b="1" dirty="0"/>
                        <a:t>Tier 3</a:t>
                      </a:r>
                    </a:p>
                  </a:txBody>
                  <a:tcPr/>
                </a:tc>
                <a:tc>
                  <a:txBody>
                    <a:bodyPr/>
                    <a:lstStyle/>
                    <a:p>
                      <a:r>
                        <a:rPr lang="en-AU" sz="1400" dirty="0"/>
                        <a:t>High</a:t>
                      </a:r>
                    </a:p>
                  </a:txBody>
                  <a:tcPr/>
                </a:tc>
                <a:tc>
                  <a:txBody>
                    <a:bodyPr/>
                    <a:lstStyle/>
                    <a:p>
                      <a:r>
                        <a:rPr lang="en-AU" sz="1400" dirty="0"/>
                        <a:t>As above</a:t>
                      </a:r>
                    </a:p>
                  </a:txBody>
                  <a:tcPr/>
                </a:tc>
                <a:extLst>
                  <a:ext uri="{0D108BD9-81ED-4DB2-BD59-A6C34878D82A}">
                    <a16:rowId xmlns:a16="http://schemas.microsoft.com/office/drawing/2014/main" val="3633745041"/>
                  </a:ext>
                </a:extLst>
              </a:tr>
              <a:tr h="1201613">
                <a:tc>
                  <a:txBody>
                    <a:bodyPr/>
                    <a:lstStyle/>
                    <a:p>
                      <a:r>
                        <a:rPr lang="en-AU" sz="1400"/>
                        <a:t>Head office staff (e.g. IT, People and Culture etc.)</a:t>
                      </a:r>
                    </a:p>
                  </a:txBody>
                  <a:tcPr/>
                </a:tc>
                <a:tc>
                  <a:txBody>
                    <a:bodyPr/>
                    <a:lstStyle/>
                    <a:p>
                      <a:r>
                        <a:rPr lang="en-AU" sz="1400"/>
                        <a:t>No or minimal contact with children.</a:t>
                      </a:r>
                    </a:p>
                  </a:txBody>
                  <a:tcPr/>
                </a:tc>
                <a:tc>
                  <a:txBody>
                    <a:bodyPr/>
                    <a:lstStyle/>
                    <a:p>
                      <a:r>
                        <a:rPr lang="en-AU" sz="1400" b="1"/>
                        <a:t>Tier 4</a:t>
                      </a:r>
                    </a:p>
                  </a:txBody>
                  <a:tcPr/>
                </a:tc>
                <a:tc>
                  <a:txBody>
                    <a:bodyPr/>
                    <a:lstStyle/>
                    <a:p>
                      <a:r>
                        <a:rPr lang="en-AU" sz="1400"/>
                        <a:t>Moderate</a:t>
                      </a:r>
                    </a:p>
                  </a:txBody>
                  <a:tcPr/>
                </a:tc>
                <a:tc>
                  <a:txBody>
                    <a:bodyPr/>
                    <a:lstStyle/>
                    <a:p>
                      <a:r>
                        <a:rPr lang="en-AU" sz="1400" dirty="0"/>
                        <a:t>As above</a:t>
                      </a:r>
                    </a:p>
                  </a:txBody>
                  <a:tcPr/>
                </a:tc>
                <a:extLst>
                  <a:ext uri="{0D108BD9-81ED-4DB2-BD59-A6C34878D82A}">
                    <a16:rowId xmlns:a16="http://schemas.microsoft.com/office/drawing/2014/main" val="1951706887"/>
                  </a:ext>
                </a:extLst>
              </a:tr>
              <a:tr h="726270">
                <a:tc>
                  <a:txBody>
                    <a:bodyPr/>
                    <a:lstStyle/>
                    <a:p>
                      <a:r>
                        <a:rPr lang="en-AU" sz="1400"/>
                        <a:t>Children/families</a:t>
                      </a:r>
                    </a:p>
                  </a:txBody>
                  <a:tcPr/>
                </a:tc>
                <a:tc>
                  <a:txBody>
                    <a:bodyPr/>
                    <a:lstStyle/>
                    <a:p>
                      <a:r>
                        <a:rPr lang="en-AU" sz="1400"/>
                        <a:t>Attending the premises </a:t>
                      </a:r>
                    </a:p>
                  </a:txBody>
                  <a:tcPr/>
                </a:tc>
                <a:tc>
                  <a:txBody>
                    <a:bodyPr/>
                    <a:lstStyle/>
                    <a:p>
                      <a:r>
                        <a:rPr lang="en-AU" sz="1400" b="1"/>
                        <a:t>Tier 2</a:t>
                      </a:r>
                    </a:p>
                  </a:txBody>
                  <a:tcPr/>
                </a:tc>
                <a:tc>
                  <a:txBody>
                    <a:bodyPr/>
                    <a:lstStyle/>
                    <a:p>
                      <a:r>
                        <a:rPr lang="en-AU" sz="1400"/>
                        <a:t>High – vulnerable children attending.</a:t>
                      </a:r>
                    </a:p>
                  </a:txBody>
                  <a:tcPr/>
                </a:tc>
                <a:tc>
                  <a:txBody>
                    <a:bodyPr/>
                    <a:lstStyle/>
                    <a:p>
                      <a:r>
                        <a:rPr lang="en-AU" sz="1400" dirty="0"/>
                        <a:t>As above</a:t>
                      </a:r>
                    </a:p>
                  </a:txBody>
                  <a:tcPr/>
                </a:tc>
                <a:extLst>
                  <a:ext uri="{0D108BD9-81ED-4DB2-BD59-A6C34878D82A}">
                    <a16:rowId xmlns:a16="http://schemas.microsoft.com/office/drawing/2014/main" val="1960763303"/>
                  </a:ext>
                </a:extLst>
              </a:tr>
            </a:tbl>
          </a:graphicData>
        </a:graphic>
      </p:graphicFrame>
    </p:spTree>
    <p:extLst>
      <p:ext uri="{BB962C8B-B14F-4D97-AF65-F5344CB8AC3E}">
        <p14:creationId xmlns:p14="http://schemas.microsoft.com/office/powerpoint/2010/main" val="3913024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69D0-046A-4B34-C26B-7FC8810A63F9}"/>
              </a:ext>
            </a:extLst>
          </p:cNvPr>
          <p:cNvSpPr>
            <a:spLocks noGrp="1"/>
          </p:cNvSpPr>
          <p:nvPr>
            <p:ph type="ctrTitle"/>
          </p:nvPr>
        </p:nvSpPr>
        <p:spPr/>
        <p:txBody>
          <a:bodyPr/>
          <a:lstStyle/>
          <a:p>
            <a:r>
              <a:rPr lang="en-AU"/>
              <a:t>Final considerations</a:t>
            </a:r>
          </a:p>
        </p:txBody>
      </p:sp>
    </p:spTree>
    <p:extLst>
      <p:ext uri="{BB962C8B-B14F-4D97-AF65-F5344CB8AC3E}">
        <p14:creationId xmlns:p14="http://schemas.microsoft.com/office/powerpoint/2010/main" val="2993531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37B4-2395-E5C8-7923-CCFE247EB445}"/>
              </a:ext>
            </a:extLst>
          </p:cNvPr>
          <p:cNvSpPr>
            <a:spLocks noGrp="1"/>
          </p:cNvSpPr>
          <p:nvPr>
            <p:ph type="title"/>
          </p:nvPr>
        </p:nvSpPr>
        <p:spPr/>
        <p:txBody>
          <a:bodyPr anchor="ctr">
            <a:normAutofit/>
          </a:bodyPr>
          <a:lstStyle/>
          <a:p>
            <a:r>
              <a:rPr lang="en-AU" sz="2400"/>
              <a:t>Exceptions to a vaccination requirement</a:t>
            </a:r>
          </a:p>
        </p:txBody>
      </p:sp>
      <p:sp>
        <p:nvSpPr>
          <p:cNvPr id="6" name="Content Placeholder 5">
            <a:extLst>
              <a:ext uri="{FF2B5EF4-FFF2-40B4-BE49-F238E27FC236}">
                <a16:creationId xmlns:a16="http://schemas.microsoft.com/office/drawing/2014/main" id="{6F6CEDC4-562A-F443-ADE3-D87A85B441D4}"/>
              </a:ext>
            </a:extLst>
          </p:cNvPr>
          <p:cNvSpPr>
            <a:spLocks noGrp="1"/>
          </p:cNvSpPr>
          <p:nvPr>
            <p:ph sz="half" idx="1"/>
          </p:nvPr>
        </p:nvSpPr>
        <p:spPr>
          <a:xfrm>
            <a:off x="395287" y="980728"/>
            <a:ext cx="6394619" cy="5544616"/>
          </a:xfrm>
        </p:spPr>
        <p:txBody>
          <a:bodyPr>
            <a:normAutofit lnSpcReduction="10000"/>
          </a:bodyPr>
          <a:lstStyle/>
          <a:p>
            <a:pPr marL="0" marR="0">
              <a:spcBef>
                <a:spcPts val="0"/>
              </a:spcBef>
              <a:spcAft>
                <a:spcPts val="0"/>
              </a:spcAft>
            </a:pPr>
            <a:r>
              <a:rPr lang="en-AU" b="0" dirty="0">
                <a:effectLst/>
              </a:rPr>
              <a:t>A policy is more likely to be considered reasonable if it has a transparent exception application process. </a:t>
            </a:r>
          </a:p>
          <a:p>
            <a:pPr marL="0" marR="0">
              <a:spcBef>
                <a:spcPts val="0"/>
              </a:spcBef>
              <a:spcAft>
                <a:spcPts val="0"/>
              </a:spcAft>
            </a:pPr>
            <a:r>
              <a:rPr lang="en-AU" b="0" i="1" dirty="0">
                <a:effectLst/>
              </a:rPr>
              <a:t> </a:t>
            </a:r>
            <a:br>
              <a:rPr lang="en-AU" b="0" i="1" dirty="0"/>
            </a:br>
            <a:r>
              <a:rPr lang="en-AU" dirty="0"/>
              <a:t>Exceptions to your policy should be consistently interpreted and applied equally. </a:t>
            </a:r>
          </a:p>
          <a:p>
            <a:pPr marL="0" marR="0">
              <a:spcBef>
                <a:spcPts val="0"/>
              </a:spcBef>
              <a:spcAft>
                <a:spcPts val="0"/>
              </a:spcAft>
            </a:pPr>
            <a:endParaRPr lang="en-AU" sz="400" b="0" dirty="0"/>
          </a:p>
          <a:p>
            <a:pPr marL="342900" indent="-342900">
              <a:spcBef>
                <a:spcPts val="600"/>
              </a:spcBef>
              <a:spcAft>
                <a:spcPts val="600"/>
              </a:spcAft>
              <a:buFont typeface="Arial" panose="020B0604020202020204" pitchFamily="34" charset="0"/>
              <a:buChar char="•"/>
            </a:pPr>
            <a:r>
              <a:rPr lang="en-AU" b="0" dirty="0">
                <a:solidFill>
                  <a:schemeClr val="tx1"/>
                </a:solidFill>
              </a:rPr>
              <a:t>How do you intend to manage medical exemptions? Will you accept medical certificates (recommended)? </a:t>
            </a:r>
            <a:r>
              <a:rPr lang="en-AU" dirty="0">
                <a:solidFill>
                  <a:schemeClr val="accent4"/>
                </a:solidFill>
              </a:rPr>
              <a:t>Protection on account of a temporary illness/injury.</a:t>
            </a:r>
          </a:p>
          <a:p>
            <a:pPr marL="342900" indent="-342900">
              <a:spcBef>
                <a:spcPts val="600"/>
              </a:spcBef>
              <a:spcAft>
                <a:spcPts val="600"/>
              </a:spcAft>
              <a:buFont typeface="Arial" panose="020B0604020202020204" pitchFamily="34" charset="0"/>
              <a:buChar char="•"/>
            </a:pPr>
            <a:r>
              <a:rPr lang="en-AU" b="0" dirty="0">
                <a:solidFill>
                  <a:schemeClr val="tx1"/>
                </a:solidFill>
              </a:rPr>
              <a:t>Staff who don’t want to be vaccinated on religious grounds? </a:t>
            </a:r>
            <a:r>
              <a:rPr lang="en-AU" dirty="0">
                <a:solidFill>
                  <a:schemeClr val="accent4"/>
                </a:solidFill>
              </a:rPr>
              <a:t>Consider anti-discrimination legislation.</a:t>
            </a:r>
          </a:p>
          <a:p>
            <a:pPr marL="342900" indent="-342900">
              <a:spcBef>
                <a:spcPts val="600"/>
              </a:spcBef>
              <a:spcAft>
                <a:spcPts val="600"/>
              </a:spcAft>
              <a:buFont typeface="Arial" panose="020B0604020202020204" pitchFamily="34" charset="0"/>
              <a:buChar char="•"/>
            </a:pPr>
            <a:r>
              <a:rPr lang="en-AU" b="0" dirty="0">
                <a:solidFill>
                  <a:schemeClr val="tx1"/>
                </a:solidFill>
              </a:rPr>
              <a:t>Staff who are pregnant/ breastfeeding or have pregnancy intentions? </a:t>
            </a:r>
            <a:r>
              <a:rPr lang="en-AU" dirty="0">
                <a:solidFill>
                  <a:schemeClr val="accent4"/>
                </a:solidFill>
              </a:rPr>
              <a:t>A protected attribute.</a:t>
            </a:r>
          </a:p>
          <a:p>
            <a:pPr marL="342900" indent="-342900">
              <a:spcBef>
                <a:spcPts val="600"/>
              </a:spcBef>
              <a:spcAft>
                <a:spcPts val="600"/>
              </a:spcAft>
              <a:buFont typeface="Arial" panose="020B0604020202020204" pitchFamily="34" charset="0"/>
              <a:buChar char="•"/>
            </a:pPr>
            <a:r>
              <a:rPr lang="en-AU" b="0" dirty="0">
                <a:solidFill>
                  <a:schemeClr val="tx1"/>
                </a:solidFill>
              </a:rPr>
              <a:t>Employees who have anti-vaccination political views? </a:t>
            </a:r>
            <a:r>
              <a:rPr lang="en-AU" dirty="0">
                <a:solidFill>
                  <a:schemeClr val="accent4"/>
                </a:solidFill>
              </a:rPr>
              <a:t>Not a protected attribute.</a:t>
            </a:r>
          </a:p>
          <a:p>
            <a:pPr marL="342900" indent="-342900">
              <a:spcBef>
                <a:spcPts val="600"/>
              </a:spcBef>
              <a:spcAft>
                <a:spcPts val="600"/>
              </a:spcAft>
              <a:buFont typeface="Arial" panose="020B0604020202020204" pitchFamily="34" charset="0"/>
              <a:buChar char="•"/>
            </a:pPr>
            <a:r>
              <a:rPr lang="en-AU" b="0" dirty="0">
                <a:solidFill>
                  <a:schemeClr val="tx1"/>
                </a:solidFill>
              </a:rPr>
              <a:t>Can the employee reasonably work from home instead? </a:t>
            </a:r>
            <a:r>
              <a:rPr lang="en-AU" dirty="0">
                <a:solidFill>
                  <a:schemeClr val="accent4"/>
                </a:solidFill>
              </a:rPr>
              <a:t>(important for administrative staff).</a:t>
            </a:r>
          </a:p>
        </p:txBody>
      </p:sp>
      <p:pic>
        <p:nvPicPr>
          <p:cNvPr id="2052" name="Picture 4" descr="See the source image">
            <a:extLst>
              <a:ext uri="{FF2B5EF4-FFF2-40B4-BE49-F238E27FC236}">
                <a16:creationId xmlns:a16="http://schemas.microsoft.com/office/drawing/2014/main" id="{48EA3DEE-6791-4528-9A06-2E708A6D93D5}"/>
              </a:ext>
            </a:extLst>
          </p:cNvPr>
          <p:cNvPicPr>
            <a:picLocks noGrp="1" noChangeAspect="1" noChangeArrowheads="1"/>
          </p:cNvPicPr>
          <p:nvPr>
            <p:ph type="pic" sz="quarter" idx="13"/>
          </p:nvPr>
        </p:nvPicPr>
        <p:blipFill>
          <a:blip r:embed="rId3">
            <a:biLevel thresh="25000"/>
            <a:extLst>
              <a:ext uri="{28A0092B-C50C-407E-A947-70E740481C1C}">
                <a14:useLocalDpi xmlns:a14="http://schemas.microsoft.com/office/drawing/2010/main" val="0"/>
              </a:ext>
            </a:extLst>
          </a:blip>
          <a:srcRect l="28" r="28"/>
          <a:stretch>
            <a:fillRect/>
          </a:stretch>
        </p:blipFill>
        <p:spPr bwMode="auto">
          <a:xfrm>
            <a:off x="6941406" y="760235"/>
            <a:ext cx="1898124" cy="189922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61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CD68-96F4-4699-97CF-6162891B5055}"/>
              </a:ext>
            </a:extLst>
          </p:cNvPr>
          <p:cNvSpPr>
            <a:spLocks noGrp="1"/>
          </p:cNvSpPr>
          <p:nvPr>
            <p:ph type="title"/>
          </p:nvPr>
        </p:nvSpPr>
        <p:spPr>
          <a:xfrm>
            <a:off x="378000" y="280328"/>
            <a:ext cx="8388000" cy="648072"/>
          </a:xfrm>
        </p:spPr>
        <p:txBody>
          <a:bodyPr>
            <a:normAutofit/>
          </a:bodyPr>
          <a:lstStyle/>
          <a:p>
            <a:r>
              <a:rPr lang="en-AU" sz="2400" dirty="0"/>
              <a:t>Working from home</a:t>
            </a:r>
          </a:p>
        </p:txBody>
      </p:sp>
      <p:sp>
        <p:nvSpPr>
          <p:cNvPr id="3" name="Content Placeholder 2">
            <a:extLst>
              <a:ext uri="{FF2B5EF4-FFF2-40B4-BE49-F238E27FC236}">
                <a16:creationId xmlns:a16="http://schemas.microsoft.com/office/drawing/2014/main" id="{ABF8A70C-99FF-48E8-837F-7D5679B15CBF}"/>
              </a:ext>
            </a:extLst>
          </p:cNvPr>
          <p:cNvSpPr>
            <a:spLocks noGrp="1"/>
          </p:cNvSpPr>
          <p:nvPr>
            <p:ph sz="half" idx="1"/>
          </p:nvPr>
        </p:nvSpPr>
        <p:spPr>
          <a:xfrm>
            <a:off x="360713" y="993751"/>
            <a:ext cx="5813405" cy="2918917"/>
          </a:xfrm>
        </p:spPr>
        <p:txBody>
          <a:bodyPr>
            <a:noAutofit/>
          </a:bodyPr>
          <a:lstStyle/>
          <a:p>
            <a:pPr marL="342900" indent="-342900">
              <a:spcBef>
                <a:spcPts val="600"/>
              </a:spcBef>
              <a:spcAft>
                <a:spcPts val="600"/>
              </a:spcAft>
              <a:buFont typeface="Arial" panose="020B0604020202020204" pitchFamily="34" charset="0"/>
              <a:buChar char="•"/>
            </a:pPr>
            <a:r>
              <a:rPr lang="en-AU" sz="1900" b="0" dirty="0">
                <a:solidFill>
                  <a:schemeClr val="tx1"/>
                </a:solidFill>
              </a:rPr>
              <a:t>Consider whether based on the staff member’s current duties/job description they can reasonably continue to work from home.</a:t>
            </a:r>
          </a:p>
          <a:p>
            <a:pPr marL="342900" indent="-342900">
              <a:spcBef>
                <a:spcPts val="600"/>
              </a:spcBef>
              <a:spcAft>
                <a:spcPts val="600"/>
              </a:spcAft>
              <a:buFont typeface="Arial" panose="020B0604020202020204" pitchFamily="34" charset="0"/>
              <a:buChar char="•"/>
            </a:pPr>
            <a:r>
              <a:rPr lang="en-AU" sz="1900" b="0" dirty="0">
                <a:solidFill>
                  <a:schemeClr val="tx1"/>
                </a:solidFill>
              </a:rPr>
              <a:t>Requires an individual assessment of circumstances and the work location listed in their contract.</a:t>
            </a:r>
          </a:p>
          <a:p>
            <a:pPr marL="342900" indent="-342900">
              <a:spcBef>
                <a:spcPts val="600"/>
              </a:spcBef>
              <a:spcAft>
                <a:spcPts val="600"/>
              </a:spcAft>
              <a:buFont typeface="Arial" panose="020B0604020202020204" pitchFamily="34" charset="0"/>
              <a:buChar char="•"/>
            </a:pPr>
            <a:r>
              <a:rPr lang="en-AU" sz="1900" b="0" dirty="0">
                <a:solidFill>
                  <a:schemeClr val="tx1"/>
                </a:solidFill>
              </a:rPr>
              <a:t>Employer can direct employees to return to the workplace </a:t>
            </a:r>
            <a:r>
              <a:rPr lang="en-AU" sz="1900" b="0" i="1" dirty="0">
                <a:solidFill>
                  <a:schemeClr val="accent1"/>
                </a:solidFill>
              </a:rPr>
              <a:t>(consider if they can reasonably perform their duties from home, and have been to date).</a:t>
            </a:r>
          </a:p>
          <a:p>
            <a:pPr marL="342900" indent="-342900">
              <a:spcBef>
                <a:spcPts val="600"/>
              </a:spcBef>
              <a:spcAft>
                <a:spcPts val="600"/>
              </a:spcAft>
              <a:buFont typeface="Arial" panose="020B0604020202020204" pitchFamily="34" charset="0"/>
              <a:buChar char="•"/>
            </a:pPr>
            <a:endParaRPr lang="en-AU" sz="400" b="0" dirty="0">
              <a:solidFill>
                <a:schemeClr val="tx1"/>
              </a:solidFill>
            </a:endParaRPr>
          </a:p>
        </p:txBody>
      </p:sp>
      <p:pic>
        <p:nvPicPr>
          <p:cNvPr id="9" name="Picture 8">
            <a:extLst>
              <a:ext uri="{FF2B5EF4-FFF2-40B4-BE49-F238E27FC236}">
                <a16:creationId xmlns:a16="http://schemas.microsoft.com/office/drawing/2014/main" id="{C3A8ED01-4835-4C98-8C5D-4B77F4D214E3}"/>
              </a:ext>
            </a:extLst>
          </p:cNvPr>
          <p:cNvPicPr>
            <a:picLocks noChangeAspect="1"/>
          </p:cNvPicPr>
          <p:nvPr/>
        </p:nvPicPr>
        <p:blipFill rotWithShape="1">
          <a:blip r:embed="rId3">
            <a:extLst>
              <a:ext uri="{28A0092B-C50C-407E-A947-70E740481C1C}">
                <a14:useLocalDpi xmlns:a14="http://schemas.microsoft.com/office/drawing/2010/main" val="0"/>
              </a:ext>
            </a:extLst>
          </a:blip>
          <a:srcRect l="11361"/>
          <a:stretch/>
        </p:blipFill>
        <p:spPr>
          <a:xfrm>
            <a:off x="6220083" y="751650"/>
            <a:ext cx="2545917" cy="1914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D7BA7006-BA87-4569-BCDF-794AB2794E67}"/>
              </a:ext>
            </a:extLst>
          </p:cNvPr>
          <p:cNvSpPr txBox="1"/>
          <p:nvPr/>
        </p:nvSpPr>
        <p:spPr>
          <a:xfrm>
            <a:off x="468289" y="4086401"/>
            <a:ext cx="6178400" cy="2062103"/>
          </a:xfrm>
          <a:prstGeom prst="rect">
            <a:avLst/>
          </a:prstGeom>
          <a:noFill/>
          <a:ln w="28575">
            <a:solidFill>
              <a:schemeClr val="accent1"/>
            </a:solidFill>
          </a:ln>
        </p:spPr>
        <p:txBody>
          <a:bodyPr wrap="square" rtlCol="0">
            <a:spAutoFit/>
          </a:bodyPr>
          <a:lstStyle/>
          <a:p>
            <a:pPr>
              <a:spcBef>
                <a:spcPts val="600"/>
              </a:spcBef>
              <a:spcAft>
                <a:spcPts val="600"/>
              </a:spcAft>
            </a:pPr>
            <a:r>
              <a:rPr lang="en-AU" b="1" dirty="0"/>
              <a:t>Key cases (Fair Work Commission):</a:t>
            </a:r>
          </a:p>
          <a:p>
            <a:pPr marL="342900" indent="-342900">
              <a:spcBef>
                <a:spcPts val="600"/>
              </a:spcBef>
              <a:spcAft>
                <a:spcPts val="600"/>
              </a:spcAft>
              <a:buFont typeface="Arial" panose="020B0604020202020204" pitchFamily="34" charset="0"/>
              <a:buChar char="•"/>
            </a:pPr>
            <a:r>
              <a:rPr lang="en-US" b="1" dirty="0">
                <a:solidFill>
                  <a:schemeClr val="tx2"/>
                </a:solidFill>
                <a:hlinkClick r:id="rId4"/>
              </a:rPr>
              <a:t>Karen O’Toole v Australian Community Support Organisation Ltd (2022) FWC 477</a:t>
            </a:r>
            <a:r>
              <a:rPr lang="en-US" dirty="0">
                <a:hlinkClick r:id="rId4"/>
              </a:rPr>
              <a:t>. </a:t>
            </a:r>
            <a:r>
              <a:rPr lang="en-US" sz="1600" i="1" dirty="0"/>
              <a:t>Ability to continue working from home.</a:t>
            </a:r>
          </a:p>
          <a:p>
            <a:pPr marL="342900" indent="-342900">
              <a:spcBef>
                <a:spcPts val="600"/>
              </a:spcBef>
              <a:spcAft>
                <a:spcPts val="600"/>
              </a:spcAft>
              <a:buFont typeface="Arial" panose="020B0604020202020204" pitchFamily="34" charset="0"/>
              <a:buChar char="•"/>
            </a:pPr>
            <a:r>
              <a:rPr lang="en-US" b="1" dirty="0">
                <a:solidFill>
                  <a:schemeClr val="tx2"/>
                </a:solidFill>
                <a:hlinkClick r:id="rId5"/>
              </a:rPr>
              <a:t>Ursula Bernadette Gee v Eastern Health  (2022) FWC 932</a:t>
            </a:r>
            <a:r>
              <a:rPr lang="en-US" dirty="0"/>
              <a:t>. </a:t>
            </a:r>
            <a:r>
              <a:rPr lang="en-US" sz="1600" i="1" dirty="0"/>
              <a:t>The employee requested to work from home indefinitely.</a:t>
            </a:r>
          </a:p>
        </p:txBody>
      </p:sp>
    </p:spTree>
    <p:extLst>
      <p:ext uri="{BB962C8B-B14F-4D97-AF65-F5344CB8AC3E}">
        <p14:creationId xmlns:p14="http://schemas.microsoft.com/office/powerpoint/2010/main" val="286795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11A1-B553-53D5-99D0-FBAC535ADE22}"/>
              </a:ext>
            </a:extLst>
          </p:cNvPr>
          <p:cNvSpPr>
            <a:spLocks noGrp="1"/>
          </p:cNvSpPr>
          <p:nvPr>
            <p:ph type="title"/>
          </p:nvPr>
        </p:nvSpPr>
        <p:spPr>
          <a:xfrm>
            <a:off x="374848" y="233802"/>
            <a:ext cx="8388000" cy="648072"/>
          </a:xfrm>
        </p:spPr>
        <p:txBody>
          <a:bodyPr>
            <a:normAutofit/>
          </a:bodyPr>
          <a:lstStyle/>
          <a:p>
            <a:r>
              <a:rPr lang="en-AU" sz="2400"/>
              <a:t>Managing non-compliance</a:t>
            </a:r>
          </a:p>
        </p:txBody>
      </p:sp>
      <p:sp>
        <p:nvSpPr>
          <p:cNvPr id="3" name="Content Placeholder 2">
            <a:extLst>
              <a:ext uri="{FF2B5EF4-FFF2-40B4-BE49-F238E27FC236}">
                <a16:creationId xmlns:a16="http://schemas.microsoft.com/office/drawing/2014/main" id="{65CBA824-9DA7-1E4D-F21A-248DF703BCF6}"/>
              </a:ext>
            </a:extLst>
          </p:cNvPr>
          <p:cNvSpPr>
            <a:spLocks noGrp="1"/>
          </p:cNvSpPr>
          <p:nvPr>
            <p:ph sz="half" idx="1"/>
          </p:nvPr>
        </p:nvSpPr>
        <p:spPr>
          <a:xfrm>
            <a:off x="520732" y="881874"/>
            <a:ext cx="8242116" cy="2952459"/>
          </a:xfrm>
        </p:spPr>
        <p:txBody>
          <a:bodyPr>
            <a:normAutofit fontScale="25000" lnSpcReduction="20000"/>
          </a:bodyPr>
          <a:lstStyle/>
          <a:p>
            <a:pPr marL="342900" indent="-342900">
              <a:spcBef>
                <a:spcPts val="600"/>
              </a:spcBef>
              <a:spcAft>
                <a:spcPts val="600"/>
              </a:spcAft>
              <a:buFont typeface="Arial" panose="020B0604020202020204" pitchFamily="34" charset="0"/>
              <a:buChar char="•"/>
            </a:pPr>
            <a:r>
              <a:rPr lang="en-AU" sz="7600" b="0" dirty="0">
                <a:solidFill>
                  <a:schemeClr val="tx1"/>
                </a:solidFill>
              </a:rPr>
              <a:t>Employers may commence disciplinary action where a staff member fails to comply with a lawful and reasonable direction </a:t>
            </a:r>
            <a:r>
              <a:rPr lang="en-AU" sz="7600" b="0" dirty="0">
                <a:solidFill>
                  <a:schemeClr val="accent1"/>
                </a:solidFill>
              </a:rPr>
              <a:t>– </a:t>
            </a:r>
            <a:r>
              <a:rPr lang="en-AU" sz="7600" dirty="0">
                <a:solidFill>
                  <a:schemeClr val="accent1"/>
                </a:solidFill>
              </a:rPr>
              <a:t>contact ELAA</a:t>
            </a:r>
            <a:r>
              <a:rPr lang="en-AU" sz="7600" b="0" dirty="0">
                <a:solidFill>
                  <a:schemeClr val="accent1"/>
                </a:solidFill>
              </a:rPr>
              <a:t>.</a:t>
            </a:r>
          </a:p>
          <a:p>
            <a:pPr marL="342900" indent="-342900">
              <a:spcBef>
                <a:spcPts val="600"/>
              </a:spcBef>
              <a:spcAft>
                <a:spcPts val="600"/>
              </a:spcAft>
              <a:buFont typeface="Arial" panose="020B0604020202020204" pitchFamily="34" charset="0"/>
              <a:buChar char="•"/>
            </a:pPr>
            <a:r>
              <a:rPr lang="en-AU" sz="7600" b="0" dirty="0">
                <a:solidFill>
                  <a:schemeClr val="tx1"/>
                </a:solidFill>
              </a:rPr>
              <a:t>Further opportunities to provide acceptable certification for a medical/other exemption should first be provided.</a:t>
            </a:r>
          </a:p>
          <a:p>
            <a:pPr marL="342900" indent="-342900">
              <a:spcBef>
                <a:spcPts val="600"/>
              </a:spcBef>
              <a:spcAft>
                <a:spcPts val="600"/>
              </a:spcAft>
              <a:buFont typeface="Arial" panose="020B0604020202020204" pitchFamily="34" charset="0"/>
              <a:buChar char="•"/>
            </a:pPr>
            <a:r>
              <a:rPr lang="en-AU" sz="7600" dirty="0"/>
              <a:t>Legal risks to consider:</a:t>
            </a:r>
          </a:p>
          <a:p>
            <a:pPr marL="594900" lvl="1" indent="-342900">
              <a:spcBef>
                <a:spcPts val="600"/>
              </a:spcBef>
              <a:spcAft>
                <a:spcPts val="600"/>
              </a:spcAft>
            </a:pPr>
            <a:r>
              <a:rPr lang="en-AU" sz="7600" dirty="0"/>
              <a:t>Unfair dismissal claims</a:t>
            </a:r>
          </a:p>
          <a:p>
            <a:pPr marL="594900" lvl="1" indent="-342900">
              <a:spcBef>
                <a:spcPts val="600"/>
              </a:spcBef>
              <a:spcAft>
                <a:spcPts val="600"/>
              </a:spcAft>
            </a:pPr>
            <a:r>
              <a:rPr lang="en-AU" sz="7600" dirty="0"/>
              <a:t>General protections (adverse action claims)</a:t>
            </a:r>
          </a:p>
          <a:p>
            <a:pPr marL="594900" lvl="1" indent="-342900">
              <a:spcBef>
                <a:spcPts val="600"/>
              </a:spcBef>
              <a:spcAft>
                <a:spcPts val="600"/>
              </a:spcAft>
            </a:pPr>
            <a:r>
              <a:rPr lang="en-AU" sz="7600" dirty="0"/>
              <a:t>Discrimination claim</a:t>
            </a:r>
          </a:p>
          <a:p>
            <a:pPr marL="594900" lvl="1" indent="-342900">
              <a:spcBef>
                <a:spcPts val="600"/>
              </a:spcBef>
              <a:spcAft>
                <a:spcPts val="600"/>
              </a:spcAft>
            </a:pPr>
            <a:r>
              <a:rPr lang="en-AU" sz="7600" dirty="0"/>
              <a:t>Breach of contract</a:t>
            </a:r>
          </a:p>
          <a:p>
            <a:pPr marL="342900" indent="-342900">
              <a:spcBef>
                <a:spcPts val="600"/>
              </a:spcBef>
              <a:spcAft>
                <a:spcPts val="600"/>
              </a:spcAft>
              <a:buFont typeface="Arial" panose="020B0604020202020204" pitchFamily="34" charset="0"/>
              <a:buChar char="•"/>
            </a:pPr>
            <a:endParaRPr lang="en-US" sz="1800" b="0" dirty="0">
              <a:solidFill>
                <a:schemeClr val="tx1"/>
              </a:solidFill>
            </a:endParaRPr>
          </a:p>
        </p:txBody>
      </p:sp>
      <p:sp>
        <p:nvSpPr>
          <p:cNvPr id="4" name="TextBox 3">
            <a:extLst>
              <a:ext uri="{FF2B5EF4-FFF2-40B4-BE49-F238E27FC236}">
                <a16:creationId xmlns:a16="http://schemas.microsoft.com/office/drawing/2014/main" id="{0C3D4E54-A913-43E0-9B16-346D002C2648}"/>
              </a:ext>
            </a:extLst>
          </p:cNvPr>
          <p:cNvSpPr txBox="1"/>
          <p:nvPr/>
        </p:nvSpPr>
        <p:spPr>
          <a:xfrm>
            <a:off x="520732" y="4223623"/>
            <a:ext cx="6218165" cy="2215991"/>
          </a:xfrm>
          <a:prstGeom prst="rect">
            <a:avLst/>
          </a:prstGeom>
          <a:solidFill>
            <a:schemeClr val="bg1"/>
          </a:solidFill>
          <a:ln w="28575">
            <a:solidFill>
              <a:schemeClr val="accent1"/>
            </a:solidFill>
          </a:ln>
        </p:spPr>
        <p:txBody>
          <a:bodyPr wrap="square" rtlCol="0">
            <a:spAutoFit/>
          </a:bodyPr>
          <a:lstStyle/>
          <a:p>
            <a:pPr>
              <a:spcBef>
                <a:spcPts val="600"/>
              </a:spcBef>
              <a:spcAft>
                <a:spcPts val="600"/>
              </a:spcAft>
            </a:pPr>
            <a:r>
              <a:rPr lang="en-AU" b="1" dirty="0"/>
              <a:t>Key cases (Fair Work Commission):</a:t>
            </a:r>
          </a:p>
          <a:p>
            <a:pPr marL="342900" indent="-342900">
              <a:spcBef>
                <a:spcPts val="600"/>
              </a:spcBef>
              <a:spcAft>
                <a:spcPts val="600"/>
              </a:spcAft>
              <a:buFont typeface="Arial" panose="020B0604020202020204" pitchFamily="34" charset="0"/>
              <a:buChar char="•"/>
            </a:pPr>
            <a:r>
              <a:rPr lang="en-US" b="1" dirty="0">
                <a:solidFill>
                  <a:schemeClr val="tx2"/>
                </a:solidFill>
                <a:hlinkClick r:id="rId3"/>
              </a:rPr>
              <a:t>Barber v </a:t>
            </a:r>
            <a:r>
              <a:rPr lang="en-US" b="1" dirty="0" err="1">
                <a:solidFill>
                  <a:schemeClr val="tx2"/>
                </a:solidFill>
                <a:hlinkClick r:id="rId3"/>
              </a:rPr>
              <a:t>Goodstart</a:t>
            </a:r>
            <a:r>
              <a:rPr lang="en-US" b="1" dirty="0">
                <a:solidFill>
                  <a:schemeClr val="tx2"/>
                </a:solidFill>
                <a:hlinkClick r:id="rId3"/>
              </a:rPr>
              <a:t> Early Learning (2021) FWC 2156</a:t>
            </a:r>
            <a:r>
              <a:rPr lang="en-US" b="1" dirty="0">
                <a:solidFill>
                  <a:schemeClr val="tx2"/>
                </a:solidFill>
              </a:rPr>
              <a:t>. </a:t>
            </a:r>
            <a:r>
              <a:rPr lang="en-US" sz="1600" i="1" dirty="0"/>
              <a:t>The employer’s vaccination requirement was a lawful and reasonable direction (without a government mandate).</a:t>
            </a:r>
            <a:r>
              <a:rPr lang="en-AU" sz="1600" dirty="0"/>
              <a:t> </a:t>
            </a:r>
          </a:p>
          <a:p>
            <a:pPr marL="342900" indent="-342900">
              <a:spcBef>
                <a:spcPts val="600"/>
              </a:spcBef>
              <a:spcAft>
                <a:spcPts val="600"/>
              </a:spcAft>
              <a:buFont typeface="Arial" panose="020B0604020202020204" pitchFamily="34" charset="0"/>
              <a:buChar char="•"/>
            </a:pPr>
            <a:r>
              <a:rPr lang="en-AU" b="1" dirty="0">
                <a:solidFill>
                  <a:schemeClr val="tx2"/>
                </a:solidFill>
                <a:hlinkClick r:id="rId4"/>
              </a:rPr>
              <a:t>Maria Corazon Glover  v </a:t>
            </a:r>
            <a:r>
              <a:rPr lang="en-AU" b="1" dirty="0" err="1">
                <a:solidFill>
                  <a:schemeClr val="tx2"/>
                </a:solidFill>
                <a:hlinkClick r:id="rId4"/>
              </a:rPr>
              <a:t>Ozcare</a:t>
            </a:r>
            <a:r>
              <a:rPr lang="en-AU" b="1" dirty="0">
                <a:solidFill>
                  <a:schemeClr val="tx2"/>
                </a:solidFill>
                <a:hlinkClick r:id="rId4"/>
              </a:rPr>
              <a:t> (2021) FWC 2989.</a:t>
            </a:r>
            <a:r>
              <a:rPr lang="en-AU" dirty="0"/>
              <a:t> </a:t>
            </a:r>
            <a:r>
              <a:rPr lang="en-AU" sz="1600" i="1" dirty="0"/>
              <a:t>Failure to follow a lawful and reasonable direction (immunisation policy) was a valid reason for dismissal.</a:t>
            </a:r>
          </a:p>
        </p:txBody>
      </p:sp>
    </p:spTree>
    <p:extLst>
      <p:ext uri="{BB962C8B-B14F-4D97-AF65-F5344CB8AC3E}">
        <p14:creationId xmlns:p14="http://schemas.microsoft.com/office/powerpoint/2010/main" val="618939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5401-701B-D6EB-5387-4680BE2E863A}"/>
              </a:ext>
            </a:extLst>
          </p:cNvPr>
          <p:cNvSpPr>
            <a:spLocks noGrp="1"/>
          </p:cNvSpPr>
          <p:nvPr>
            <p:ph type="title"/>
          </p:nvPr>
        </p:nvSpPr>
        <p:spPr>
          <a:xfrm>
            <a:off x="388543" y="178449"/>
            <a:ext cx="8626912" cy="648072"/>
          </a:xfrm>
        </p:spPr>
        <p:txBody>
          <a:bodyPr>
            <a:normAutofit/>
          </a:bodyPr>
          <a:lstStyle/>
          <a:p>
            <a:r>
              <a:rPr lang="en-AU" sz="2400" dirty="0"/>
              <a:t>Staff refusing to work with unvaccinated co-workers?</a:t>
            </a:r>
          </a:p>
        </p:txBody>
      </p:sp>
      <p:sp useBgFill="1">
        <p:nvSpPr>
          <p:cNvPr id="3" name="Content Placeholder 2">
            <a:extLst>
              <a:ext uri="{FF2B5EF4-FFF2-40B4-BE49-F238E27FC236}">
                <a16:creationId xmlns:a16="http://schemas.microsoft.com/office/drawing/2014/main" id="{3F5E3A37-7CEA-19BB-6AE4-BD715E0AFF9E}"/>
              </a:ext>
            </a:extLst>
          </p:cNvPr>
          <p:cNvSpPr>
            <a:spLocks noGrp="1"/>
          </p:cNvSpPr>
          <p:nvPr>
            <p:ph sz="half" idx="1"/>
          </p:nvPr>
        </p:nvSpPr>
        <p:spPr>
          <a:xfrm>
            <a:off x="388543" y="914070"/>
            <a:ext cx="7947218" cy="4761886"/>
          </a:xfrm>
        </p:spPr>
        <p:txBody>
          <a:bodyPr>
            <a:noAutofit/>
          </a:bodyPr>
          <a:lstStyle/>
          <a:p>
            <a:pPr marL="342900" indent="-342900">
              <a:spcBef>
                <a:spcPts val="600"/>
              </a:spcBef>
              <a:spcAft>
                <a:spcPts val="600"/>
              </a:spcAft>
              <a:buFont typeface="Arial" panose="020B0604020202020204" pitchFamily="34" charset="0"/>
              <a:buChar char="•"/>
            </a:pPr>
            <a:r>
              <a:rPr lang="en-US" b="0" dirty="0">
                <a:solidFill>
                  <a:schemeClr val="tx1"/>
                </a:solidFill>
              </a:rPr>
              <a:t>Unlikely that an employee can refuse to attend their workplace because a co-worker isn’t vaccinated against COVID-19. </a:t>
            </a:r>
          </a:p>
          <a:p>
            <a:pPr marL="342900" indent="-342900">
              <a:spcBef>
                <a:spcPts val="600"/>
              </a:spcBef>
              <a:spcAft>
                <a:spcPts val="600"/>
              </a:spcAft>
              <a:buFont typeface="Arial" panose="020B0604020202020204" pitchFamily="34" charset="0"/>
              <a:buChar char="•"/>
            </a:pPr>
            <a:r>
              <a:rPr lang="en-US" b="0" dirty="0">
                <a:solidFill>
                  <a:schemeClr val="tx1"/>
                </a:solidFill>
              </a:rPr>
              <a:t>The reasons for this include that the co-worker may have a legitimate reason not to be vaccinated (a medical reason) or not all workplaces require mandatory vaccinations. </a:t>
            </a:r>
          </a:p>
          <a:p>
            <a:pPr marL="342900" indent="-342900">
              <a:spcBef>
                <a:spcPts val="600"/>
              </a:spcBef>
              <a:spcAft>
                <a:spcPts val="600"/>
              </a:spcAft>
              <a:buFont typeface="Arial" panose="020B0604020202020204" pitchFamily="34" charset="0"/>
              <a:buChar char="•"/>
            </a:pPr>
            <a:r>
              <a:rPr lang="en-US" sz="2000" b="0" dirty="0">
                <a:solidFill>
                  <a:schemeClr val="tx1"/>
                </a:solidFill>
              </a:rPr>
              <a:t>Consider if a vulnerable person is a member of staff or a child attending the service as this will influence your risk assessment.</a:t>
            </a:r>
          </a:p>
          <a:p>
            <a:pPr marL="342900" indent="-342900">
              <a:spcBef>
                <a:spcPts val="600"/>
              </a:spcBef>
              <a:spcAft>
                <a:spcPts val="600"/>
              </a:spcAft>
              <a:buFont typeface="Arial" panose="020B0604020202020204" pitchFamily="34" charset="0"/>
              <a:buChar char="•"/>
            </a:pPr>
            <a:endParaRPr lang="en-US" sz="400" b="1" dirty="0">
              <a:solidFill>
                <a:schemeClr val="tx2"/>
              </a:solidFill>
            </a:endParaRPr>
          </a:p>
          <a:p>
            <a:pPr>
              <a:spcBef>
                <a:spcPts val="600"/>
              </a:spcBef>
              <a:spcAft>
                <a:spcPts val="600"/>
              </a:spcAft>
            </a:pPr>
            <a:r>
              <a:rPr lang="en-US" b="1" dirty="0"/>
              <a:t>What can an employer/Committee do if an employee refuses to attend?</a:t>
            </a:r>
          </a:p>
          <a:p>
            <a:pPr marL="537750" lvl="1" indent="-285750">
              <a:spcBef>
                <a:spcPts val="600"/>
              </a:spcBef>
              <a:spcAft>
                <a:spcPts val="600"/>
              </a:spcAft>
            </a:pPr>
            <a:r>
              <a:rPr lang="en-US" sz="2000" dirty="0"/>
              <a:t>Can direct them to attend the workplace if the direction is lawful and reasonable. </a:t>
            </a:r>
          </a:p>
          <a:p>
            <a:pPr marL="537750" lvl="1" indent="-285750">
              <a:spcBef>
                <a:spcPts val="600"/>
              </a:spcBef>
              <a:spcAft>
                <a:spcPts val="600"/>
              </a:spcAft>
            </a:pPr>
            <a:r>
              <a:rPr lang="en-US" sz="2000" dirty="0"/>
              <a:t>Detail the steps they’ve taken to ensure a safe workplace (e.g., COVID-19 safe plan, risk assessment, other control measures).</a:t>
            </a:r>
          </a:p>
        </p:txBody>
      </p:sp>
    </p:spTree>
    <p:extLst>
      <p:ext uri="{BB962C8B-B14F-4D97-AF65-F5344CB8AC3E}">
        <p14:creationId xmlns:p14="http://schemas.microsoft.com/office/powerpoint/2010/main" val="859818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E901-410F-553B-650B-E930013F3856}"/>
              </a:ext>
            </a:extLst>
          </p:cNvPr>
          <p:cNvSpPr>
            <a:spLocks noGrp="1"/>
          </p:cNvSpPr>
          <p:nvPr>
            <p:ph type="title"/>
          </p:nvPr>
        </p:nvSpPr>
        <p:spPr>
          <a:xfrm>
            <a:off x="378000" y="158075"/>
            <a:ext cx="8388000" cy="648072"/>
          </a:xfrm>
        </p:spPr>
        <p:txBody>
          <a:bodyPr>
            <a:normAutofit/>
          </a:bodyPr>
          <a:lstStyle/>
          <a:p>
            <a:r>
              <a:rPr lang="en-AU" sz="2400"/>
              <a:t>What about new employees?</a:t>
            </a:r>
          </a:p>
        </p:txBody>
      </p:sp>
      <p:sp>
        <p:nvSpPr>
          <p:cNvPr id="3" name="Content Placeholder 2">
            <a:extLst>
              <a:ext uri="{FF2B5EF4-FFF2-40B4-BE49-F238E27FC236}">
                <a16:creationId xmlns:a16="http://schemas.microsoft.com/office/drawing/2014/main" id="{BEFF6DC0-C2CA-86E4-D88E-5A3267EC252F}"/>
              </a:ext>
            </a:extLst>
          </p:cNvPr>
          <p:cNvSpPr>
            <a:spLocks noGrp="1"/>
          </p:cNvSpPr>
          <p:nvPr>
            <p:ph sz="half" idx="1"/>
          </p:nvPr>
        </p:nvSpPr>
        <p:spPr>
          <a:xfrm>
            <a:off x="653208" y="767999"/>
            <a:ext cx="7736189" cy="2215233"/>
          </a:xfrm>
        </p:spPr>
        <p:txBody>
          <a:bodyPr vert="horz" lIns="91440" tIns="45720" rIns="91440" bIns="45720" rtlCol="0" anchor="t">
            <a:normAutofit/>
          </a:bodyPr>
          <a:lstStyle/>
          <a:p>
            <a:pPr marL="342900" indent="-342900">
              <a:spcBef>
                <a:spcPts val="600"/>
              </a:spcBef>
              <a:spcAft>
                <a:spcPts val="600"/>
              </a:spcAft>
              <a:buFont typeface="Arial" panose="020B0604020202020204" pitchFamily="34" charset="0"/>
              <a:buChar char="•"/>
            </a:pPr>
            <a:r>
              <a:rPr lang="en-US" sz="1900" b="0" dirty="0">
                <a:solidFill>
                  <a:schemeClr val="tx1"/>
                </a:solidFill>
              </a:rPr>
              <a:t>You can impose a vaccination requirement on prospective employees as a condition of employment (in an employment contract).</a:t>
            </a:r>
          </a:p>
          <a:p>
            <a:pPr marL="342900" indent="-342900">
              <a:spcBef>
                <a:spcPts val="600"/>
              </a:spcBef>
              <a:spcAft>
                <a:spcPts val="600"/>
              </a:spcAft>
              <a:buFont typeface="Arial" panose="020B0604020202020204" pitchFamily="34" charset="0"/>
              <a:buChar char="•"/>
            </a:pPr>
            <a:r>
              <a:rPr lang="en-US" sz="1900" b="0" dirty="0">
                <a:solidFill>
                  <a:schemeClr val="tx1"/>
                </a:solidFill>
              </a:rPr>
              <a:t>Committees/employers should consider their obligations and responsibilities carefully, for example, under anti-discrimination laws.</a:t>
            </a:r>
          </a:p>
          <a:p>
            <a:pPr marL="342900" indent="-342900">
              <a:spcBef>
                <a:spcPts val="600"/>
              </a:spcBef>
              <a:spcAft>
                <a:spcPts val="600"/>
              </a:spcAft>
              <a:buFont typeface="Arial" panose="020B0604020202020204" pitchFamily="34" charset="0"/>
              <a:buChar char="•"/>
            </a:pPr>
            <a:r>
              <a:rPr lang="en-US" sz="1900" b="0" dirty="0">
                <a:solidFill>
                  <a:schemeClr val="tx1"/>
                </a:solidFill>
              </a:rPr>
              <a:t>Important to provide a clear process for submitting exemptions.</a:t>
            </a:r>
          </a:p>
        </p:txBody>
      </p:sp>
      <p:sp>
        <p:nvSpPr>
          <p:cNvPr id="4" name="TextBox 3">
            <a:extLst>
              <a:ext uri="{FF2B5EF4-FFF2-40B4-BE49-F238E27FC236}">
                <a16:creationId xmlns:a16="http://schemas.microsoft.com/office/drawing/2014/main" id="{8198DB74-590C-4FEF-B097-F6591B18E5D9}"/>
              </a:ext>
            </a:extLst>
          </p:cNvPr>
          <p:cNvSpPr txBox="1"/>
          <p:nvPr/>
        </p:nvSpPr>
        <p:spPr>
          <a:xfrm>
            <a:off x="727969" y="5766835"/>
            <a:ext cx="5740948" cy="646331"/>
          </a:xfrm>
          <a:prstGeom prst="rect">
            <a:avLst/>
          </a:prstGeom>
          <a:solidFill>
            <a:schemeClr val="accent1"/>
          </a:solidFill>
          <a:ln w="19050">
            <a:solidFill>
              <a:schemeClr val="accent4"/>
            </a:solidFill>
          </a:ln>
        </p:spPr>
        <p:txBody>
          <a:bodyPr wrap="square" rtlCol="0">
            <a:spAutoFit/>
          </a:bodyPr>
          <a:lstStyle/>
          <a:p>
            <a:pPr algn="ctr">
              <a:spcBef>
                <a:spcPts val="600"/>
              </a:spcBef>
              <a:spcAft>
                <a:spcPts val="600"/>
              </a:spcAft>
            </a:pPr>
            <a:r>
              <a:rPr lang="en-US">
                <a:solidFill>
                  <a:schemeClr val="bg1"/>
                </a:solidFill>
              </a:rPr>
              <a:t>Updated contract templates are available for download in the ECMM v.3 – updated in 2022. </a:t>
            </a:r>
          </a:p>
        </p:txBody>
      </p:sp>
      <p:sp>
        <p:nvSpPr>
          <p:cNvPr id="6" name="TextBox 5">
            <a:extLst>
              <a:ext uri="{FF2B5EF4-FFF2-40B4-BE49-F238E27FC236}">
                <a16:creationId xmlns:a16="http://schemas.microsoft.com/office/drawing/2014/main" id="{9A4C357E-F2F9-45B9-96C9-319B85266CBC}"/>
              </a:ext>
            </a:extLst>
          </p:cNvPr>
          <p:cNvSpPr txBox="1"/>
          <p:nvPr/>
        </p:nvSpPr>
        <p:spPr>
          <a:xfrm>
            <a:off x="727969" y="2852876"/>
            <a:ext cx="7661428" cy="2600712"/>
          </a:xfrm>
          <a:prstGeom prst="rect">
            <a:avLst/>
          </a:prstGeom>
          <a:noFill/>
          <a:ln w="28575">
            <a:solidFill>
              <a:schemeClr val="accent1"/>
            </a:solidFill>
          </a:ln>
        </p:spPr>
        <p:txBody>
          <a:bodyPr wrap="square" rtlCol="0">
            <a:spAutoFit/>
          </a:bodyPr>
          <a:lstStyle/>
          <a:p>
            <a:pPr>
              <a:spcBef>
                <a:spcPts val="600"/>
              </a:spcBef>
              <a:spcAft>
                <a:spcPts val="600"/>
              </a:spcAft>
            </a:pPr>
            <a:r>
              <a:rPr lang="en-US" sz="1900" b="1" dirty="0">
                <a:solidFill>
                  <a:schemeClr val="tx2"/>
                </a:solidFill>
              </a:rPr>
              <a:t>During the recruitment process:</a:t>
            </a:r>
            <a:endParaRPr lang="en-US" sz="1900" dirty="0">
              <a:solidFill>
                <a:schemeClr val="tx2"/>
              </a:solidFill>
            </a:endParaRPr>
          </a:p>
          <a:p>
            <a:pPr marL="594900" lvl="1" indent="-342900">
              <a:spcBef>
                <a:spcPts val="600"/>
              </a:spcBef>
              <a:spcAft>
                <a:spcPts val="600"/>
              </a:spcAft>
              <a:buFont typeface="Arial" panose="020B0604020202020204" pitchFamily="34" charset="0"/>
              <a:buChar char="•"/>
            </a:pPr>
            <a:r>
              <a:rPr lang="en-US" sz="1900" dirty="0"/>
              <a:t>inform the prospective employee the organisation/service has a mandatory vaccination requirement (including in your job advertisement).</a:t>
            </a:r>
          </a:p>
          <a:p>
            <a:pPr marL="594900" lvl="1" indent="-342900">
              <a:spcBef>
                <a:spcPts val="600"/>
              </a:spcBef>
              <a:spcAft>
                <a:spcPts val="600"/>
              </a:spcAft>
              <a:buFont typeface="Arial" panose="020B0604020202020204" pitchFamily="34" charset="0"/>
              <a:buChar char="•"/>
            </a:pPr>
            <a:r>
              <a:rPr lang="en-US" sz="1900" dirty="0"/>
              <a:t>provide a copy of the policy</a:t>
            </a:r>
          </a:p>
          <a:p>
            <a:pPr marL="594900" lvl="1" indent="-342900">
              <a:spcBef>
                <a:spcPts val="600"/>
              </a:spcBef>
              <a:spcAft>
                <a:spcPts val="600"/>
              </a:spcAft>
              <a:buFont typeface="Arial" panose="020B0604020202020204" pitchFamily="34" charset="0"/>
              <a:buChar char="•"/>
            </a:pPr>
            <a:r>
              <a:rPr lang="en-US" sz="1900" dirty="0"/>
              <a:t>do not ask for particulars about the employee’s circumstances or reason for exemption.</a:t>
            </a:r>
          </a:p>
        </p:txBody>
      </p:sp>
    </p:spTree>
    <p:extLst>
      <p:ext uri="{BB962C8B-B14F-4D97-AF65-F5344CB8AC3E}">
        <p14:creationId xmlns:p14="http://schemas.microsoft.com/office/powerpoint/2010/main" val="86692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1065-651D-4D4F-B028-030C4235DDE3}"/>
              </a:ext>
            </a:extLst>
          </p:cNvPr>
          <p:cNvSpPr>
            <a:spLocks noGrp="1"/>
          </p:cNvSpPr>
          <p:nvPr>
            <p:ph type="title"/>
          </p:nvPr>
        </p:nvSpPr>
        <p:spPr>
          <a:xfrm>
            <a:off x="378000" y="312118"/>
            <a:ext cx="8388000" cy="648072"/>
          </a:xfrm>
        </p:spPr>
        <p:txBody>
          <a:bodyPr>
            <a:normAutofit/>
          </a:bodyPr>
          <a:lstStyle/>
          <a:p>
            <a:r>
              <a:rPr lang="en-AU" sz="2400"/>
              <a:t>The Victorian Public Health Order (Pandemic Order)</a:t>
            </a:r>
          </a:p>
        </p:txBody>
      </p:sp>
      <p:sp>
        <p:nvSpPr>
          <p:cNvPr id="3" name="Content Placeholder 2">
            <a:extLst>
              <a:ext uri="{FF2B5EF4-FFF2-40B4-BE49-F238E27FC236}">
                <a16:creationId xmlns:a16="http://schemas.microsoft.com/office/drawing/2014/main" id="{08094ACE-6E4A-4217-A570-6667771A6FF6}"/>
              </a:ext>
            </a:extLst>
          </p:cNvPr>
          <p:cNvSpPr>
            <a:spLocks noGrp="1"/>
          </p:cNvSpPr>
          <p:nvPr>
            <p:ph idx="1"/>
          </p:nvPr>
        </p:nvSpPr>
        <p:spPr>
          <a:xfrm>
            <a:off x="468368" y="1016313"/>
            <a:ext cx="8297632" cy="5040560"/>
          </a:xfrm>
        </p:spPr>
        <p:txBody>
          <a:bodyPr vert="horz" lIns="91440" tIns="45720" rIns="91440" bIns="45720" rtlCol="0" anchor="t">
            <a:noAutofit/>
          </a:bodyPr>
          <a:lstStyle/>
          <a:p>
            <a:pPr>
              <a:lnSpc>
                <a:spcPct val="120000"/>
              </a:lnSpc>
              <a:spcBef>
                <a:spcPts val="300"/>
              </a:spcBef>
              <a:spcAft>
                <a:spcPts val="300"/>
              </a:spcAft>
            </a:pPr>
            <a:r>
              <a:rPr lang="en-US" sz="2000" dirty="0"/>
              <a:t>Background:</a:t>
            </a:r>
          </a:p>
          <a:p>
            <a:pPr marL="285750" indent="-285750">
              <a:lnSpc>
                <a:spcPct val="120000"/>
              </a:lnSpc>
              <a:spcBef>
                <a:spcPts val="300"/>
              </a:spcBef>
              <a:spcAft>
                <a:spcPts val="300"/>
              </a:spcAft>
              <a:buChar char="•"/>
            </a:pPr>
            <a:r>
              <a:rPr lang="en-US" sz="2000" b="0" dirty="0">
                <a:solidFill>
                  <a:schemeClr val="tx1"/>
                </a:solidFill>
              </a:rPr>
              <a:t>During the COVID-19 pandemic, the Victorian Government introduced mandatory vaccinations for the early childhood education and care sector.</a:t>
            </a:r>
          </a:p>
          <a:p>
            <a:pPr marL="285750" indent="-285750">
              <a:lnSpc>
                <a:spcPct val="120000"/>
              </a:lnSpc>
              <a:spcBef>
                <a:spcPts val="300"/>
              </a:spcBef>
              <a:spcAft>
                <a:spcPts val="300"/>
              </a:spcAft>
              <a:buChar char="•"/>
            </a:pPr>
            <a:r>
              <a:rPr lang="en-US" sz="2000" b="0" dirty="0">
                <a:solidFill>
                  <a:schemeClr val="tx1"/>
                </a:solidFill>
              </a:rPr>
              <a:t>During 2020 and 2021, this was mandated through the State of Emergency and Directions from the Chief Health Officer.</a:t>
            </a:r>
          </a:p>
          <a:p>
            <a:pPr marL="285750" indent="-285750">
              <a:lnSpc>
                <a:spcPct val="120000"/>
              </a:lnSpc>
              <a:spcBef>
                <a:spcPts val="300"/>
              </a:spcBef>
              <a:spcAft>
                <a:spcPts val="300"/>
              </a:spcAft>
              <a:buChar char="•"/>
            </a:pPr>
            <a:r>
              <a:rPr lang="en-US" sz="2000" b="0" dirty="0">
                <a:solidFill>
                  <a:schemeClr val="tx1"/>
                </a:solidFill>
              </a:rPr>
              <a:t>In December 2021, the Victorian Government introduced its pandemic management framework which includes Pandemic Orders. </a:t>
            </a:r>
          </a:p>
          <a:p>
            <a:pPr marL="285750" indent="-285750">
              <a:lnSpc>
                <a:spcPct val="120000"/>
              </a:lnSpc>
              <a:spcBef>
                <a:spcPts val="300"/>
              </a:spcBef>
              <a:spcAft>
                <a:spcPts val="300"/>
              </a:spcAft>
              <a:buChar char="•"/>
            </a:pPr>
            <a:r>
              <a:rPr lang="en-US" sz="2000" b="0" dirty="0">
                <a:solidFill>
                  <a:schemeClr val="tx1"/>
                </a:solidFill>
              </a:rPr>
              <a:t>Each Pandemic Order is made by the Victorian Health Minister and is renewed on a three-month basis.</a:t>
            </a:r>
          </a:p>
          <a:p>
            <a:pPr marL="285750" indent="-285750">
              <a:lnSpc>
                <a:spcPct val="120000"/>
              </a:lnSpc>
              <a:spcBef>
                <a:spcPts val="300"/>
              </a:spcBef>
              <a:spcAft>
                <a:spcPts val="300"/>
              </a:spcAft>
              <a:buChar char="•"/>
            </a:pPr>
            <a:r>
              <a:rPr lang="en-US" sz="2000" b="0" dirty="0">
                <a:solidFill>
                  <a:schemeClr val="tx1"/>
                </a:solidFill>
              </a:rPr>
              <a:t>The current </a:t>
            </a:r>
            <a:r>
              <a:rPr lang="en-US" sz="2000" dirty="0">
                <a:solidFill>
                  <a:schemeClr val="accent1"/>
                </a:solidFill>
              </a:rPr>
              <a:t>Pandemic (Workplace) Order No. 8 </a:t>
            </a:r>
            <a:r>
              <a:rPr lang="en-US" sz="2000" b="0" dirty="0">
                <a:solidFill>
                  <a:schemeClr val="tx1"/>
                </a:solidFill>
              </a:rPr>
              <a:t>will be in place until 12 July 2022. </a:t>
            </a:r>
          </a:p>
          <a:p>
            <a:pPr>
              <a:lnSpc>
                <a:spcPct val="120000"/>
              </a:lnSpc>
              <a:spcBef>
                <a:spcPts val="300"/>
              </a:spcBef>
              <a:spcAft>
                <a:spcPts val="300"/>
              </a:spcAft>
            </a:pPr>
            <a:endParaRPr lang="en-US" sz="300" b="0" dirty="0">
              <a:hlinkClick r:id="rId3"/>
            </a:endParaRPr>
          </a:p>
          <a:p>
            <a:pPr>
              <a:lnSpc>
                <a:spcPct val="120000"/>
              </a:lnSpc>
              <a:spcBef>
                <a:spcPts val="300"/>
              </a:spcBef>
              <a:spcAft>
                <a:spcPts val="300"/>
              </a:spcAft>
            </a:pPr>
            <a:r>
              <a:rPr lang="en-US" sz="1600" dirty="0"/>
              <a:t>Refer to: </a:t>
            </a:r>
            <a:r>
              <a:rPr lang="en-US" sz="1600" dirty="0">
                <a:hlinkClick r:id="rId3"/>
              </a:rPr>
              <a:t>Workplace Order | health.vic.gov.au</a:t>
            </a:r>
            <a:r>
              <a:rPr lang="en-US" sz="1600" dirty="0"/>
              <a:t>.</a:t>
            </a:r>
            <a:endParaRPr lang="en-US" sz="1600" b="0" dirty="0"/>
          </a:p>
          <a:p>
            <a:pPr>
              <a:lnSpc>
                <a:spcPct val="120000"/>
              </a:lnSpc>
              <a:spcBef>
                <a:spcPts val="300"/>
              </a:spcBef>
              <a:spcAft>
                <a:spcPts val="300"/>
              </a:spcAft>
            </a:pPr>
            <a:endParaRPr lang="en-US" sz="400" dirty="0">
              <a:solidFill>
                <a:schemeClr val="accent1">
                  <a:lumMod val="75000"/>
                </a:schemeClr>
              </a:solidFill>
            </a:endParaRPr>
          </a:p>
          <a:p>
            <a:pPr>
              <a:lnSpc>
                <a:spcPct val="120000"/>
              </a:lnSpc>
              <a:spcBef>
                <a:spcPts val="300"/>
              </a:spcBef>
              <a:spcAft>
                <a:spcPts val="300"/>
              </a:spcAft>
            </a:pPr>
            <a:endParaRPr lang="en-US" sz="1800" dirty="0">
              <a:solidFill>
                <a:schemeClr val="accent1">
                  <a:lumMod val="75000"/>
                </a:schemeClr>
              </a:solidFill>
            </a:endParaRPr>
          </a:p>
        </p:txBody>
      </p:sp>
    </p:spTree>
    <p:extLst>
      <p:ext uri="{BB962C8B-B14F-4D97-AF65-F5344CB8AC3E}">
        <p14:creationId xmlns:p14="http://schemas.microsoft.com/office/powerpoint/2010/main" val="2158963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8CE0-66E5-C4F4-3165-7AE7566B6F9E}"/>
              </a:ext>
            </a:extLst>
          </p:cNvPr>
          <p:cNvSpPr>
            <a:spLocks noGrp="1"/>
          </p:cNvSpPr>
          <p:nvPr>
            <p:ph type="title"/>
          </p:nvPr>
        </p:nvSpPr>
        <p:spPr>
          <a:xfrm>
            <a:off x="378000" y="227710"/>
            <a:ext cx="8388000" cy="648072"/>
          </a:xfrm>
        </p:spPr>
        <p:txBody>
          <a:bodyPr anchor="ctr">
            <a:normAutofit/>
          </a:bodyPr>
          <a:lstStyle/>
          <a:p>
            <a:r>
              <a:rPr lang="en-AU" sz="2400" dirty="0"/>
              <a:t>How to download your mandatory vaccination policy</a:t>
            </a:r>
          </a:p>
        </p:txBody>
      </p:sp>
      <p:sp>
        <p:nvSpPr>
          <p:cNvPr id="3" name="Content Placeholder 2">
            <a:extLst>
              <a:ext uri="{FF2B5EF4-FFF2-40B4-BE49-F238E27FC236}">
                <a16:creationId xmlns:a16="http://schemas.microsoft.com/office/drawing/2014/main" id="{9F7D6F82-4993-7591-C5BA-C9A0D7379662}"/>
              </a:ext>
            </a:extLst>
          </p:cNvPr>
          <p:cNvSpPr>
            <a:spLocks noGrp="1"/>
          </p:cNvSpPr>
          <p:nvPr>
            <p:ph sz="half" idx="1"/>
          </p:nvPr>
        </p:nvSpPr>
        <p:spPr>
          <a:xfrm>
            <a:off x="638681" y="988738"/>
            <a:ext cx="5324374" cy="3184872"/>
          </a:xfrm>
        </p:spPr>
        <p:txBody>
          <a:bodyPr>
            <a:normAutofit/>
          </a:bodyPr>
          <a:lstStyle/>
          <a:p>
            <a:pPr>
              <a:spcBef>
                <a:spcPts val="600"/>
              </a:spcBef>
              <a:spcAft>
                <a:spcPts val="600"/>
              </a:spcAft>
            </a:pPr>
            <a:r>
              <a:rPr lang="en-AU" sz="1900" b="0" dirty="0">
                <a:solidFill>
                  <a:schemeClr val="tx1"/>
                </a:solidFill>
              </a:rPr>
              <a:t>ELAA has a free policy now available for download for members.</a:t>
            </a:r>
          </a:p>
          <a:p>
            <a:pPr>
              <a:spcBef>
                <a:spcPts val="600"/>
              </a:spcBef>
              <a:spcAft>
                <a:spcPts val="600"/>
              </a:spcAft>
            </a:pPr>
            <a:r>
              <a:rPr lang="en-AU" sz="1900" dirty="0"/>
              <a:t>For existing PolicyWorks subscribers, the policy can be accessed in your MyMembership Portal.</a:t>
            </a:r>
          </a:p>
          <a:p>
            <a:pPr>
              <a:spcBef>
                <a:spcPts val="600"/>
              </a:spcBef>
              <a:spcAft>
                <a:spcPts val="600"/>
              </a:spcAft>
            </a:pPr>
            <a:r>
              <a:rPr lang="en-AU" sz="1900" b="0" dirty="0">
                <a:solidFill>
                  <a:schemeClr val="tx1"/>
                </a:solidFill>
              </a:rPr>
              <a:t>For ELAA members who do not have a PolicyWorks subscription, please email us at </a:t>
            </a:r>
            <a:r>
              <a:rPr lang="en-AU" sz="1900" b="0" dirty="0">
                <a:solidFill>
                  <a:schemeClr val="accent1"/>
                </a:solidFill>
                <a:hlinkClick r:id="rId3">
                  <a:extLst>
                    <a:ext uri="{A12FA001-AC4F-418D-AE19-62706E023703}">
                      <ahyp:hlinkClr xmlns:ahyp="http://schemas.microsoft.com/office/drawing/2018/hyperlinkcolor" val="tx"/>
                    </a:ext>
                  </a:extLst>
                </a:hlinkClick>
              </a:rPr>
              <a:t>membersolutions@elaa.org.au</a:t>
            </a:r>
            <a:r>
              <a:rPr lang="en-AU" sz="1900" b="0" dirty="0">
                <a:solidFill>
                  <a:schemeClr val="accent1"/>
                </a:solidFill>
              </a:rPr>
              <a:t>. </a:t>
            </a:r>
          </a:p>
        </p:txBody>
      </p:sp>
      <p:pic>
        <p:nvPicPr>
          <p:cNvPr id="13314" name="Picture 2">
            <a:extLst>
              <a:ext uri="{FF2B5EF4-FFF2-40B4-BE49-F238E27FC236}">
                <a16:creationId xmlns:a16="http://schemas.microsoft.com/office/drawing/2014/main" id="{3857A4AD-EF2A-9BCC-7620-0146996ECC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 b="-4"/>
          <a:stretch/>
        </p:blipFill>
        <p:spPr bwMode="auto">
          <a:xfrm>
            <a:off x="6369030" y="1030937"/>
            <a:ext cx="2396970" cy="2398063"/>
          </a:xfrm>
          <a:prstGeom prst="round2DiagRect">
            <a:avLst>
              <a:gd name="adj1" fmla="val 6898"/>
              <a:gd name="adj2" fmla="val 0"/>
            </a:avLst>
          </a:prstGeom>
          <a:solidFill>
            <a:srgbClr val="FFFFFF"/>
          </a:solidFill>
          <a:ln w="38100">
            <a:noFill/>
          </a:ln>
        </p:spPr>
      </p:pic>
      <p:pic>
        <p:nvPicPr>
          <p:cNvPr id="6" name="Picture 5">
            <a:extLst>
              <a:ext uri="{FF2B5EF4-FFF2-40B4-BE49-F238E27FC236}">
                <a16:creationId xmlns:a16="http://schemas.microsoft.com/office/drawing/2014/main" id="{52C93DF2-2A38-49CB-3ADA-5D4601648212}"/>
              </a:ext>
            </a:extLst>
          </p:cNvPr>
          <p:cNvPicPr>
            <a:picLocks noChangeAspect="1"/>
          </p:cNvPicPr>
          <p:nvPr/>
        </p:nvPicPr>
        <p:blipFill rotWithShape="1">
          <a:blip r:embed="rId5"/>
          <a:srcRect b="50103"/>
          <a:stretch/>
        </p:blipFill>
        <p:spPr>
          <a:xfrm>
            <a:off x="802419" y="3739311"/>
            <a:ext cx="6601393" cy="18827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75868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7CFB-D337-487C-8E41-5A91D5804877}"/>
              </a:ext>
            </a:extLst>
          </p:cNvPr>
          <p:cNvSpPr>
            <a:spLocks noGrp="1"/>
          </p:cNvSpPr>
          <p:nvPr>
            <p:ph type="title"/>
          </p:nvPr>
        </p:nvSpPr>
        <p:spPr>
          <a:xfrm>
            <a:off x="521870" y="397750"/>
            <a:ext cx="8261152" cy="525300"/>
          </a:xfrm>
        </p:spPr>
        <p:txBody>
          <a:bodyPr>
            <a:normAutofit/>
          </a:bodyPr>
          <a:lstStyle/>
          <a:p>
            <a:r>
              <a:rPr lang="en-AU" sz="2400" dirty="0"/>
              <a:t>Next steps</a:t>
            </a:r>
          </a:p>
        </p:txBody>
      </p:sp>
      <p:sp>
        <p:nvSpPr>
          <p:cNvPr id="3" name="Content Placeholder 2">
            <a:extLst>
              <a:ext uri="{FF2B5EF4-FFF2-40B4-BE49-F238E27FC236}">
                <a16:creationId xmlns:a16="http://schemas.microsoft.com/office/drawing/2014/main" id="{E3D719BC-FF22-4195-9989-F3D0F73D6886}"/>
              </a:ext>
            </a:extLst>
          </p:cNvPr>
          <p:cNvSpPr>
            <a:spLocks noGrp="1"/>
          </p:cNvSpPr>
          <p:nvPr>
            <p:ph sz="half" idx="1"/>
          </p:nvPr>
        </p:nvSpPr>
        <p:spPr>
          <a:xfrm>
            <a:off x="521870" y="923049"/>
            <a:ext cx="8100260" cy="5331835"/>
          </a:xfrm>
        </p:spPr>
        <p:txBody>
          <a:bodyPr>
            <a:normAutofit/>
          </a:bodyPr>
          <a:lstStyle/>
          <a:p>
            <a:pPr>
              <a:spcBef>
                <a:spcPts val="600"/>
              </a:spcBef>
              <a:spcAft>
                <a:spcPts val="600"/>
              </a:spcAft>
            </a:pPr>
            <a:r>
              <a:rPr lang="en-AU" sz="2400" dirty="0">
                <a:solidFill>
                  <a:schemeClr val="accent2"/>
                </a:solidFill>
              </a:rPr>
              <a:t>If you are choosing option A:</a:t>
            </a:r>
          </a:p>
          <a:p>
            <a:pPr>
              <a:spcBef>
                <a:spcPts val="600"/>
              </a:spcBef>
              <a:spcAft>
                <a:spcPts val="600"/>
              </a:spcAft>
            </a:pPr>
            <a:r>
              <a:rPr lang="en-AU" dirty="0"/>
              <a:t>Unvaccinated employees who:</a:t>
            </a:r>
          </a:p>
          <a:p>
            <a:pPr marL="342900" lvl="0" indent="-342900">
              <a:spcBef>
                <a:spcPts val="600"/>
              </a:spcBef>
              <a:spcAft>
                <a:spcPts val="600"/>
              </a:spcAft>
              <a:buFont typeface="Arial" panose="020B0604020202020204" pitchFamily="34" charset="0"/>
              <a:buChar char="•"/>
            </a:pPr>
            <a:r>
              <a:rPr lang="en-AU" b="0" dirty="0">
                <a:solidFill>
                  <a:schemeClr val="tx1"/>
                </a:solidFill>
              </a:rPr>
              <a:t>have been stood down or on LWOP must be allowed to return to their substantive (old) roles and contracted hours with immediate effect.  </a:t>
            </a:r>
            <a:r>
              <a:rPr lang="en-AU" dirty="0">
                <a:solidFill>
                  <a:schemeClr val="accent1"/>
                </a:solidFill>
              </a:rPr>
              <a:t>Contact ELAA for further advice as it may involve consultation/redundancy.</a:t>
            </a:r>
            <a:endParaRPr lang="en-US" dirty="0">
              <a:solidFill>
                <a:schemeClr val="accent1"/>
              </a:solidFill>
            </a:endParaRPr>
          </a:p>
          <a:p>
            <a:pPr marL="342900" lvl="0" indent="-342900">
              <a:spcBef>
                <a:spcPts val="600"/>
              </a:spcBef>
              <a:spcAft>
                <a:spcPts val="600"/>
              </a:spcAft>
              <a:buFont typeface="Arial" panose="020B0604020202020204" pitchFamily="34" charset="0"/>
              <a:buChar char="•"/>
            </a:pPr>
            <a:r>
              <a:rPr lang="en-AU" b="0" dirty="0">
                <a:solidFill>
                  <a:schemeClr val="tx1"/>
                </a:solidFill>
              </a:rPr>
              <a:t>are on personal/carer’s leave will remain on the duration of their leave as determined by medical advice (medical certificate). </a:t>
            </a:r>
          </a:p>
          <a:p>
            <a:pPr marL="342900" lvl="0" indent="-342900">
              <a:spcBef>
                <a:spcPts val="600"/>
              </a:spcBef>
              <a:spcAft>
                <a:spcPts val="600"/>
              </a:spcAft>
              <a:buFont typeface="Arial" panose="020B0604020202020204" pitchFamily="34" charset="0"/>
              <a:buChar char="•"/>
            </a:pPr>
            <a:r>
              <a:rPr lang="en-AU" b="0" dirty="0">
                <a:solidFill>
                  <a:schemeClr val="tx1"/>
                </a:solidFill>
              </a:rPr>
              <a:t>on long service leave (LSL) or annual leave will remain on the specified/agreed period of leave. </a:t>
            </a:r>
          </a:p>
          <a:p>
            <a:pPr marL="342900" lvl="0" indent="-342900">
              <a:spcBef>
                <a:spcPts val="600"/>
              </a:spcBef>
              <a:spcAft>
                <a:spcPts val="600"/>
              </a:spcAft>
              <a:buFont typeface="Arial" panose="020B0604020202020204" pitchFamily="34" charset="0"/>
              <a:buChar char="•"/>
            </a:pPr>
            <a:r>
              <a:rPr lang="en-AU" b="0" dirty="0">
                <a:solidFill>
                  <a:schemeClr val="tx1"/>
                </a:solidFill>
              </a:rPr>
              <a:t>have been lawfully terminated (dismissed) during the government mandate and are </a:t>
            </a:r>
            <a:r>
              <a:rPr lang="en-AU" u="sng" dirty="0">
                <a:solidFill>
                  <a:schemeClr val="accent1"/>
                </a:solidFill>
              </a:rPr>
              <a:t>not required </a:t>
            </a:r>
            <a:r>
              <a:rPr lang="en-AU" b="0" dirty="0">
                <a:solidFill>
                  <a:schemeClr val="tx1"/>
                </a:solidFill>
              </a:rPr>
              <a:t>to be rehired.</a:t>
            </a:r>
            <a:endParaRPr lang="en-US" b="0" dirty="0">
              <a:solidFill>
                <a:schemeClr val="tx1"/>
              </a:solidFill>
            </a:endParaRPr>
          </a:p>
          <a:p>
            <a:endParaRPr lang="en-AU" b="0" dirty="0"/>
          </a:p>
          <a:p>
            <a:endParaRPr lang="en-AU" dirty="0"/>
          </a:p>
        </p:txBody>
      </p:sp>
    </p:spTree>
    <p:extLst>
      <p:ext uri="{BB962C8B-B14F-4D97-AF65-F5344CB8AC3E}">
        <p14:creationId xmlns:p14="http://schemas.microsoft.com/office/powerpoint/2010/main" val="2746385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1488-C516-E3F7-AF03-892EDB8937B0}"/>
              </a:ext>
            </a:extLst>
          </p:cNvPr>
          <p:cNvSpPr>
            <a:spLocks noGrp="1"/>
          </p:cNvSpPr>
          <p:nvPr>
            <p:ph type="title"/>
          </p:nvPr>
        </p:nvSpPr>
        <p:spPr>
          <a:xfrm>
            <a:off x="378000" y="342540"/>
            <a:ext cx="8388000" cy="648072"/>
          </a:xfrm>
        </p:spPr>
        <p:txBody>
          <a:bodyPr>
            <a:normAutofit/>
          </a:bodyPr>
          <a:lstStyle/>
          <a:p>
            <a:r>
              <a:rPr lang="en-AU" sz="2400"/>
              <a:t>If you have chosen option B (or C):</a:t>
            </a:r>
          </a:p>
        </p:txBody>
      </p:sp>
      <p:sp>
        <p:nvSpPr>
          <p:cNvPr id="3" name="Content Placeholder 2">
            <a:extLst>
              <a:ext uri="{FF2B5EF4-FFF2-40B4-BE49-F238E27FC236}">
                <a16:creationId xmlns:a16="http://schemas.microsoft.com/office/drawing/2014/main" id="{3899B6BC-2AB2-7EE4-DC68-3C4B52B1DED3}"/>
              </a:ext>
            </a:extLst>
          </p:cNvPr>
          <p:cNvSpPr>
            <a:spLocks noGrp="1"/>
          </p:cNvSpPr>
          <p:nvPr>
            <p:ph sz="half" idx="1"/>
          </p:nvPr>
        </p:nvSpPr>
        <p:spPr>
          <a:xfrm>
            <a:off x="544854" y="1116195"/>
            <a:ext cx="6035321" cy="5145435"/>
          </a:xfrm>
        </p:spPr>
        <p:txBody>
          <a:bodyPr vert="horz" lIns="91440" tIns="45720" rIns="91440" bIns="45720" rtlCol="0" anchor="t">
            <a:normAutofit fontScale="85000" lnSpcReduction="20000"/>
          </a:bodyPr>
          <a:lstStyle/>
          <a:p>
            <a:pPr marL="457200" indent="-457200">
              <a:buAutoNum type="arabicPeriod"/>
            </a:pPr>
            <a:r>
              <a:rPr lang="en-AU" sz="2200" dirty="0">
                <a:solidFill>
                  <a:schemeClr val="tx1"/>
                </a:solidFill>
              </a:rPr>
              <a:t>Download copy of the ELAA Mandatory Vaccination Policy from PolicyWorks. </a:t>
            </a:r>
            <a:r>
              <a:rPr lang="en-AU" sz="2200" b="0" dirty="0">
                <a:solidFill>
                  <a:schemeClr val="tx1"/>
                </a:solidFill>
              </a:rPr>
              <a:t> </a:t>
            </a:r>
            <a:r>
              <a:rPr lang="en-AU" sz="2200" b="0" dirty="0">
                <a:solidFill>
                  <a:schemeClr val="accent1"/>
                </a:solidFill>
              </a:rPr>
              <a:t>Tailor it to meet your service/organisation’s requirements.</a:t>
            </a:r>
            <a:endParaRPr lang="en-US" sz="2200" b="0" dirty="0">
              <a:solidFill>
                <a:schemeClr val="accent1"/>
              </a:solidFill>
            </a:endParaRPr>
          </a:p>
          <a:p>
            <a:pPr marL="457200" indent="-457200">
              <a:buAutoNum type="arabicPeriod"/>
            </a:pPr>
            <a:endParaRPr lang="en-AU" sz="2200" b="0" dirty="0">
              <a:solidFill>
                <a:schemeClr val="tx1"/>
              </a:solidFill>
            </a:endParaRPr>
          </a:p>
          <a:p>
            <a:pPr marL="457200" indent="-457200">
              <a:buAutoNum type="arabicPeriod"/>
            </a:pPr>
            <a:r>
              <a:rPr lang="en-AU" sz="2200" dirty="0">
                <a:solidFill>
                  <a:schemeClr val="tx1"/>
                </a:solidFill>
              </a:rPr>
              <a:t>Hold your Committee/management meeting to plan and review your options </a:t>
            </a:r>
            <a:r>
              <a:rPr lang="en-AU" sz="2200" b="0" dirty="0">
                <a:solidFill>
                  <a:schemeClr val="accent1"/>
                </a:solidFill>
              </a:rPr>
              <a:t>(as per slide 7).</a:t>
            </a:r>
          </a:p>
          <a:p>
            <a:pPr marL="457200" indent="-457200">
              <a:buAutoNum type="arabicPeriod"/>
            </a:pPr>
            <a:endParaRPr lang="en-AU" sz="2200" b="0" dirty="0">
              <a:solidFill>
                <a:schemeClr val="tx1"/>
              </a:solidFill>
            </a:endParaRPr>
          </a:p>
          <a:p>
            <a:pPr marL="457200" indent="-457200">
              <a:buAutoNum type="arabicPeriod"/>
            </a:pPr>
            <a:r>
              <a:rPr lang="en-AU" sz="2200" dirty="0">
                <a:solidFill>
                  <a:schemeClr val="tx1"/>
                </a:solidFill>
              </a:rPr>
              <a:t>Undertake the OH&amp;S risk assessment.</a:t>
            </a:r>
          </a:p>
          <a:p>
            <a:pPr marL="457200" indent="-457200">
              <a:buAutoNum type="arabicPeriod"/>
            </a:pPr>
            <a:endParaRPr lang="en-AU" sz="2200" b="0" dirty="0">
              <a:solidFill>
                <a:schemeClr val="tx1"/>
              </a:solidFill>
            </a:endParaRPr>
          </a:p>
          <a:p>
            <a:pPr marL="457200" indent="-457200">
              <a:buAutoNum type="arabicPeriod"/>
            </a:pPr>
            <a:r>
              <a:rPr lang="en-AU" sz="2200" dirty="0">
                <a:solidFill>
                  <a:schemeClr val="tx1"/>
                </a:solidFill>
              </a:rPr>
              <a:t>Commence your consultation with staff and their representatives </a:t>
            </a:r>
            <a:r>
              <a:rPr lang="en-AU" sz="2200" b="0" dirty="0">
                <a:solidFill>
                  <a:schemeClr val="tx1"/>
                </a:solidFill>
              </a:rPr>
              <a:t>before the end of term 2 </a:t>
            </a:r>
            <a:r>
              <a:rPr lang="en-AU" sz="2200" b="0" dirty="0">
                <a:solidFill>
                  <a:schemeClr val="accent1"/>
                </a:solidFill>
              </a:rPr>
              <a:t>(or as soon as practicable).</a:t>
            </a:r>
          </a:p>
          <a:p>
            <a:pPr marL="457200" indent="-457200">
              <a:buAutoNum type="arabicPeriod"/>
            </a:pPr>
            <a:endParaRPr lang="en-AU" sz="2200" b="0" dirty="0">
              <a:solidFill>
                <a:schemeClr val="tx1"/>
              </a:solidFill>
            </a:endParaRPr>
          </a:p>
          <a:p>
            <a:pPr marL="457200" indent="-457200">
              <a:buAutoNum type="arabicPeriod"/>
            </a:pPr>
            <a:r>
              <a:rPr lang="en-AU" sz="2200" dirty="0">
                <a:solidFill>
                  <a:schemeClr val="tx1"/>
                </a:solidFill>
              </a:rPr>
              <a:t>Endorse your new mandatory or voluntary vaccination policy </a:t>
            </a:r>
            <a:r>
              <a:rPr lang="en-AU" sz="2200" b="0" dirty="0">
                <a:solidFill>
                  <a:schemeClr val="accent1"/>
                </a:solidFill>
              </a:rPr>
              <a:t>(on or after 12 July 2022).</a:t>
            </a:r>
            <a:br>
              <a:rPr lang="en-AU" sz="2200" b="0" dirty="0">
                <a:solidFill>
                  <a:schemeClr val="tx1"/>
                </a:solidFill>
              </a:rPr>
            </a:br>
            <a:endParaRPr lang="en-AU" sz="2200" b="0" dirty="0">
              <a:solidFill>
                <a:schemeClr val="tx1"/>
              </a:solidFill>
            </a:endParaRPr>
          </a:p>
          <a:p>
            <a:pPr marL="457200" indent="-457200">
              <a:buAutoNum type="arabicPeriod"/>
            </a:pPr>
            <a:r>
              <a:rPr lang="en-AU" sz="2200" dirty="0">
                <a:solidFill>
                  <a:schemeClr val="tx1"/>
                </a:solidFill>
              </a:rPr>
              <a:t>Use the updated ELAA contract templates</a:t>
            </a:r>
            <a:r>
              <a:rPr lang="en-AU" sz="2200" b="0" dirty="0">
                <a:solidFill>
                  <a:schemeClr val="tx1"/>
                </a:solidFill>
              </a:rPr>
              <a:t>. </a:t>
            </a:r>
            <a:r>
              <a:rPr lang="en-AU" sz="2200" b="0" dirty="0">
                <a:solidFill>
                  <a:schemeClr val="accent1"/>
                </a:solidFill>
              </a:rPr>
              <a:t>Available in the ELAA Early Childhood Management Manual (ECMM) 2019 v.3.</a:t>
            </a:r>
          </a:p>
          <a:p>
            <a:endParaRPr lang="en-AU" sz="2200" dirty="0"/>
          </a:p>
          <a:p>
            <a:endParaRPr lang="en-AU" dirty="0"/>
          </a:p>
        </p:txBody>
      </p:sp>
      <p:pic>
        <p:nvPicPr>
          <p:cNvPr id="4" name="Picture 4">
            <a:extLst>
              <a:ext uri="{FF2B5EF4-FFF2-40B4-BE49-F238E27FC236}">
                <a16:creationId xmlns:a16="http://schemas.microsoft.com/office/drawing/2014/main" id="{379F51FF-AF51-4209-AFA0-C453F5B7D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884" y="980728"/>
            <a:ext cx="2220005" cy="392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93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0C2F-4AE2-4A2D-A797-7C91AE2A6D36}"/>
              </a:ext>
            </a:extLst>
          </p:cNvPr>
          <p:cNvSpPr>
            <a:spLocks noGrp="1"/>
          </p:cNvSpPr>
          <p:nvPr>
            <p:ph type="title"/>
          </p:nvPr>
        </p:nvSpPr>
        <p:spPr>
          <a:xfrm>
            <a:off x="490997" y="221954"/>
            <a:ext cx="8388000" cy="648072"/>
          </a:xfrm>
        </p:spPr>
        <p:txBody>
          <a:bodyPr>
            <a:normAutofit/>
          </a:bodyPr>
          <a:lstStyle/>
          <a:p>
            <a:r>
              <a:rPr lang="en-AU" sz="2400" dirty="0"/>
              <a:t>Questions:</a:t>
            </a:r>
          </a:p>
        </p:txBody>
      </p:sp>
      <p:sp>
        <p:nvSpPr>
          <p:cNvPr id="3" name="Content Placeholder 2">
            <a:extLst>
              <a:ext uri="{FF2B5EF4-FFF2-40B4-BE49-F238E27FC236}">
                <a16:creationId xmlns:a16="http://schemas.microsoft.com/office/drawing/2014/main" id="{E6A02576-9CE9-41D5-80C7-C22528507332}"/>
              </a:ext>
            </a:extLst>
          </p:cNvPr>
          <p:cNvSpPr>
            <a:spLocks noGrp="1"/>
          </p:cNvSpPr>
          <p:nvPr>
            <p:ph sz="half" idx="1"/>
          </p:nvPr>
        </p:nvSpPr>
        <p:spPr>
          <a:xfrm>
            <a:off x="1783503" y="1001308"/>
            <a:ext cx="5576994" cy="708526"/>
          </a:xfrm>
          <a:ln w="19050">
            <a:solidFill>
              <a:schemeClr val="accent4"/>
            </a:solidFill>
          </a:ln>
        </p:spPr>
        <p:txBody>
          <a:bodyPr>
            <a:normAutofit/>
          </a:bodyPr>
          <a:lstStyle/>
          <a:p>
            <a:pPr algn="ctr"/>
            <a:r>
              <a:rPr lang="en-AU" dirty="0">
                <a:solidFill>
                  <a:schemeClr val="tx1"/>
                </a:solidFill>
              </a:rPr>
              <a:t>Please write any questions using the Q&amp;A function at the bottom of your screen.</a:t>
            </a:r>
          </a:p>
        </p:txBody>
      </p:sp>
      <p:sp>
        <p:nvSpPr>
          <p:cNvPr id="5" name="Title 1">
            <a:extLst>
              <a:ext uri="{FF2B5EF4-FFF2-40B4-BE49-F238E27FC236}">
                <a16:creationId xmlns:a16="http://schemas.microsoft.com/office/drawing/2014/main" id="{81D32A56-AB59-470F-9C71-8FA14023FEA3}"/>
              </a:ext>
            </a:extLst>
          </p:cNvPr>
          <p:cNvSpPr txBox="1">
            <a:spLocks/>
          </p:cNvSpPr>
          <p:nvPr/>
        </p:nvSpPr>
        <p:spPr>
          <a:xfrm>
            <a:off x="560153" y="1841116"/>
            <a:ext cx="8388000"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A40084"/>
                </a:solidFill>
                <a:latin typeface="+mj-lt"/>
                <a:ea typeface="+mj-ea"/>
                <a:cs typeface="+mj-cs"/>
              </a:defRPr>
            </a:lvl1pPr>
          </a:lstStyle>
          <a:p>
            <a:r>
              <a:rPr lang="en-AU" sz="2000" dirty="0">
                <a:solidFill>
                  <a:schemeClr val="accent4"/>
                </a:solidFill>
              </a:rPr>
              <a:t>Useful links:</a:t>
            </a:r>
          </a:p>
        </p:txBody>
      </p:sp>
      <p:sp>
        <p:nvSpPr>
          <p:cNvPr id="4" name="TextBox 3">
            <a:extLst>
              <a:ext uri="{FF2B5EF4-FFF2-40B4-BE49-F238E27FC236}">
                <a16:creationId xmlns:a16="http://schemas.microsoft.com/office/drawing/2014/main" id="{F1FB7170-FA12-4154-84A6-2DC237A74877}"/>
              </a:ext>
            </a:extLst>
          </p:cNvPr>
          <p:cNvSpPr txBox="1"/>
          <p:nvPr/>
        </p:nvSpPr>
        <p:spPr>
          <a:xfrm>
            <a:off x="687707" y="2395282"/>
            <a:ext cx="7965296" cy="4339650"/>
          </a:xfrm>
          <a:prstGeom prst="rect">
            <a:avLst/>
          </a:prstGeom>
          <a:noFill/>
        </p:spPr>
        <p:txBody>
          <a:bodyPr wrap="square" lIns="91440" tIns="45720" rIns="91440" bIns="45720" rtlCol="0" anchor="t">
            <a:spAutoFit/>
          </a:bodyPr>
          <a:lstStyle/>
          <a:p>
            <a:pPr marL="342900" indent="-342900" fontAlgn="base">
              <a:spcBef>
                <a:spcPts val="600"/>
              </a:spcBef>
              <a:spcAft>
                <a:spcPts val="600"/>
              </a:spcAft>
              <a:buFont typeface="Arial" panose="020B0604020202020204" pitchFamily="34" charset="0"/>
              <a:buChar char="•"/>
            </a:pPr>
            <a:r>
              <a:rPr lang="en-US" sz="1700" b="1" dirty="0"/>
              <a:t>Fair Work Ombudsman.</a:t>
            </a:r>
            <a:r>
              <a:rPr lang="en-US" sz="1700" dirty="0"/>
              <a:t> </a:t>
            </a:r>
            <a:r>
              <a:rPr lang="en-US" sz="1700" b="1" dirty="0">
                <a:solidFill>
                  <a:schemeClr val="accent4"/>
                </a:solidFill>
              </a:rPr>
              <a:t>COVID-19 vaccinations: workplace rights and obligations. </a:t>
            </a:r>
            <a:r>
              <a:rPr lang="en-US" sz="1700" dirty="0">
                <a:hlinkClick r:id="rId3"/>
              </a:rPr>
              <a:t>https://coronavirus.fairwork.gov.au/ </a:t>
            </a:r>
            <a:endParaRPr lang="en-US" sz="1700" dirty="0"/>
          </a:p>
          <a:p>
            <a:pPr marL="342900" indent="-342900" fontAlgn="base">
              <a:spcBef>
                <a:spcPts val="600"/>
              </a:spcBef>
              <a:spcAft>
                <a:spcPts val="600"/>
              </a:spcAft>
              <a:buFont typeface="Arial" panose="020B0604020202020204" pitchFamily="34" charset="0"/>
              <a:buChar char="•"/>
            </a:pPr>
            <a:r>
              <a:rPr lang="en-US" sz="1700" b="1" dirty="0"/>
              <a:t>ACECQA. </a:t>
            </a:r>
            <a:r>
              <a:rPr lang="en-US" sz="1700" b="1" dirty="0">
                <a:solidFill>
                  <a:schemeClr val="accent4"/>
                </a:solidFill>
              </a:rPr>
              <a:t>Risk Assessment and Management Tool</a:t>
            </a:r>
            <a:r>
              <a:rPr lang="en-US" sz="1700" dirty="0"/>
              <a:t>. </a:t>
            </a:r>
            <a:r>
              <a:rPr lang="en-US" sz="1700" dirty="0">
                <a:hlinkClick r:id="rId4"/>
              </a:rPr>
              <a:t>Risk-Assessment-and-Management-Tool-RAM.pdf (childaustralia.org.au)</a:t>
            </a:r>
            <a:endParaRPr lang="en-US" sz="1700" dirty="0">
              <a:ea typeface="+mn-lt"/>
              <a:cs typeface="+mn-lt"/>
              <a:hlinkClick r:id="rId4"/>
            </a:endParaRPr>
          </a:p>
          <a:p>
            <a:pPr marL="342900" indent="-342900">
              <a:spcBef>
                <a:spcPts val="600"/>
              </a:spcBef>
              <a:spcAft>
                <a:spcPts val="600"/>
              </a:spcAft>
              <a:buFont typeface="Arial" panose="020B0604020202020204" pitchFamily="34" charset="0"/>
              <a:buChar char="•"/>
            </a:pPr>
            <a:r>
              <a:rPr lang="en-US" sz="1700" b="1" dirty="0">
                <a:ea typeface="+mn-lt"/>
                <a:cs typeface="+mn-lt"/>
              </a:rPr>
              <a:t>Safe Work Australia. I</a:t>
            </a:r>
            <a:r>
              <a:rPr lang="en-US" sz="1700" b="1" dirty="0">
                <a:solidFill>
                  <a:schemeClr val="accent4"/>
                </a:solidFill>
              </a:rPr>
              <a:t>nformation for early childhood risk assessments. </a:t>
            </a:r>
            <a:r>
              <a:rPr lang="en-US" sz="1700" dirty="0">
                <a:solidFill>
                  <a:schemeClr val="accent4"/>
                </a:solidFill>
                <a:hlinkClick r:id="rId5"/>
              </a:rPr>
              <a:t>https://covid19.swa.gov.au/covid-19-information-workplaces/</a:t>
            </a:r>
            <a:r>
              <a:rPr lang="en-US" sz="1700" dirty="0">
                <a:solidFill>
                  <a:schemeClr val="accent4"/>
                </a:solidFill>
              </a:rPr>
              <a:t> </a:t>
            </a:r>
          </a:p>
          <a:p>
            <a:pPr marL="342900" indent="-342900">
              <a:spcBef>
                <a:spcPts val="600"/>
              </a:spcBef>
              <a:spcAft>
                <a:spcPts val="600"/>
              </a:spcAft>
              <a:buFont typeface="Arial" panose="020B0604020202020204" pitchFamily="34" charset="0"/>
              <a:buChar char="•"/>
            </a:pPr>
            <a:r>
              <a:rPr lang="en-US" sz="1700" b="1" dirty="0">
                <a:ea typeface="+mn-lt"/>
                <a:cs typeface="+mn-lt"/>
              </a:rPr>
              <a:t>WorkSafe. </a:t>
            </a:r>
            <a:r>
              <a:rPr lang="en-US" sz="1700" b="1" dirty="0">
                <a:solidFill>
                  <a:schemeClr val="accent4"/>
                </a:solidFill>
              </a:rPr>
              <a:t>Position on ‘reasonably practicable’. </a:t>
            </a:r>
            <a:r>
              <a:rPr lang="en-US" sz="1700" dirty="0">
                <a:ea typeface="+mn-lt"/>
                <a:cs typeface="+mn-lt"/>
                <a:hlinkClick r:id="rId6"/>
              </a:rPr>
              <a:t>https://content.api.worksafe.vic.gov.au/sites/default/files/2018-06/ISBN-Reasonably-practicable-how-WorkSafe-applies-the-law-2007-11.pdf</a:t>
            </a:r>
            <a:r>
              <a:rPr lang="en-US" sz="1700" dirty="0">
                <a:ea typeface="+mn-lt"/>
                <a:cs typeface="+mn-lt"/>
              </a:rPr>
              <a:t> </a:t>
            </a:r>
            <a:endParaRPr lang="en-US" sz="1700" b="1" dirty="0">
              <a:solidFill>
                <a:schemeClr val="accent4"/>
              </a:solidFill>
            </a:endParaRPr>
          </a:p>
          <a:p>
            <a:pPr marL="342900" indent="-342900">
              <a:spcBef>
                <a:spcPts val="600"/>
              </a:spcBef>
              <a:spcAft>
                <a:spcPts val="600"/>
              </a:spcAft>
              <a:buFont typeface="Arial" panose="020B0604020202020204" pitchFamily="34" charset="0"/>
              <a:buChar char="•"/>
            </a:pPr>
            <a:r>
              <a:rPr lang="en-US" sz="1700" b="1" dirty="0"/>
              <a:t>Fair Work Commission. </a:t>
            </a:r>
            <a:r>
              <a:rPr lang="en-US" sz="1700" b="1" dirty="0">
                <a:solidFill>
                  <a:schemeClr val="accent4"/>
                </a:solidFill>
              </a:rPr>
              <a:t>Vaccination related matters (case law).</a:t>
            </a:r>
            <a:r>
              <a:rPr lang="en-US" sz="1700" dirty="0"/>
              <a:t> </a:t>
            </a:r>
            <a:r>
              <a:rPr lang="en-US" sz="1700" dirty="0">
                <a:hlinkClick r:id="rId7"/>
              </a:rPr>
              <a:t>https://www.fwc.gov.au/benchbook/vaccination-related-matters</a:t>
            </a:r>
            <a:r>
              <a:rPr lang="en-US" sz="1700" dirty="0"/>
              <a:t> </a:t>
            </a:r>
          </a:p>
          <a:p>
            <a:pPr marL="342900" indent="-342900" fontAlgn="base">
              <a:spcBef>
                <a:spcPts val="600"/>
              </a:spcBef>
              <a:spcAft>
                <a:spcPts val="600"/>
              </a:spcAft>
              <a:buFont typeface="Arial" panose="020B0604020202020204" pitchFamily="34" charset="0"/>
              <a:buChar char="•"/>
            </a:pPr>
            <a:endParaRPr lang="en-US" sz="1600" dirty="0"/>
          </a:p>
          <a:p>
            <a:endParaRPr lang="en-AU" dirty="0"/>
          </a:p>
        </p:txBody>
      </p:sp>
    </p:spTree>
    <p:extLst>
      <p:ext uri="{BB962C8B-B14F-4D97-AF65-F5344CB8AC3E}">
        <p14:creationId xmlns:p14="http://schemas.microsoft.com/office/powerpoint/2010/main" val="3952498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073C-E68F-432E-92D6-0CDE1BB353C9}"/>
              </a:ext>
            </a:extLst>
          </p:cNvPr>
          <p:cNvSpPr>
            <a:spLocks noGrp="1"/>
          </p:cNvSpPr>
          <p:nvPr>
            <p:ph type="title"/>
          </p:nvPr>
        </p:nvSpPr>
        <p:spPr/>
        <p:txBody>
          <a:bodyPr>
            <a:normAutofit/>
          </a:bodyPr>
          <a:lstStyle/>
          <a:p>
            <a:r>
              <a:rPr lang="en-AU" sz="2400"/>
              <a:t>Thank you for attending</a:t>
            </a:r>
          </a:p>
        </p:txBody>
      </p:sp>
      <p:sp>
        <p:nvSpPr>
          <p:cNvPr id="3" name="Content Placeholder 2">
            <a:extLst>
              <a:ext uri="{FF2B5EF4-FFF2-40B4-BE49-F238E27FC236}">
                <a16:creationId xmlns:a16="http://schemas.microsoft.com/office/drawing/2014/main" id="{DE243073-4017-4609-A893-5A8DE167DEB7}"/>
              </a:ext>
            </a:extLst>
          </p:cNvPr>
          <p:cNvSpPr>
            <a:spLocks noGrp="1"/>
          </p:cNvSpPr>
          <p:nvPr>
            <p:ph sz="half" idx="1"/>
          </p:nvPr>
        </p:nvSpPr>
        <p:spPr>
          <a:xfrm>
            <a:off x="374848" y="1005579"/>
            <a:ext cx="8388000" cy="5145435"/>
          </a:xfrm>
        </p:spPr>
        <p:txBody>
          <a:bodyPr>
            <a:noAutofit/>
          </a:bodyPr>
          <a:lstStyle/>
          <a:p>
            <a:pPr algn="just"/>
            <a:r>
              <a:rPr lang="en-AU" sz="1800" dirty="0">
                <a:solidFill>
                  <a:schemeClr val="accent4"/>
                </a:solidFill>
              </a:rPr>
              <a:t>We are here to support you.</a:t>
            </a:r>
          </a:p>
          <a:p>
            <a:pPr algn="just"/>
            <a:endParaRPr lang="en-AU" sz="400" dirty="0"/>
          </a:p>
          <a:p>
            <a:pPr marL="285750" indent="-285750" algn="just">
              <a:buFont typeface="Arial" panose="020B0604020202020204" pitchFamily="34" charset="0"/>
              <a:buChar char="•"/>
            </a:pPr>
            <a:r>
              <a:rPr lang="en-AU" sz="1800" b="0" dirty="0">
                <a:solidFill>
                  <a:schemeClr val="tx1"/>
                </a:solidFill>
              </a:rPr>
              <a:t>Email us: </a:t>
            </a:r>
            <a:r>
              <a:rPr lang="en-AU" sz="1800" b="0" dirty="0">
                <a:hlinkClick r:id="rId3">
                  <a:extLst>
                    <a:ext uri="{A12FA001-AC4F-418D-AE19-62706E023703}">
                      <ahyp:hlinkClr xmlns:ahyp="http://schemas.microsoft.com/office/drawing/2018/hyperlinkcolor" val="tx"/>
                    </a:ext>
                  </a:extLst>
                </a:hlinkClick>
              </a:rPr>
              <a:t>membersolutions@elaa.org.au</a:t>
            </a:r>
            <a:endParaRPr lang="en-AU" sz="1800" b="0" dirty="0"/>
          </a:p>
          <a:p>
            <a:pPr marL="285750" indent="-285750" algn="just">
              <a:buFont typeface="Arial" panose="020B0604020202020204" pitchFamily="34" charset="0"/>
              <a:buChar char="•"/>
            </a:pPr>
            <a:r>
              <a:rPr lang="en-AU" sz="1800" b="0" dirty="0">
                <a:solidFill>
                  <a:schemeClr val="tx1"/>
                </a:solidFill>
              </a:rPr>
              <a:t>Call us on</a:t>
            </a:r>
            <a:r>
              <a:rPr lang="en-AU" sz="1800" dirty="0">
                <a:solidFill>
                  <a:schemeClr val="tx1"/>
                </a:solidFill>
              </a:rPr>
              <a:t> </a:t>
            </a:r>
            <a:r>
              <a:rPr lang="en-AU" sz="1800" b="0" dirty="0"/>
              <a:t>03</a:t>
            </a:r>
            <a:r>
              <a:rPr lang="en-AU" sz="1800" dirty="0"/>
              <a:t> 9489 3500 </a:t>
            </a:r>
            <a:r>
              <a:rPr lang="en-AU" sz="1800" b="0" dirty="0">
                <a:solidFill>
                  <a:schemeClr val="tx1"/>
                </a:solidFill>
              </a:rPr>
              <a:t>(press 2) </a:t>
            </a:r>
            <a:r>
              <a:rPr lang="en-AU" sz="1800" b="0" dirty="0"/>
              <a:t>10 am – 3 pm, </a:t>
            </a:r>
            <a:r>
              <a:rPr lang="en-AU" sz="1800" b="0" dirty="0">
                <a:solidFill>
                  <a:schemeClr val="tx1"/>
                </a:solidFill>
              </a:rPr>
              <a:t>Monday to Friday.</a:t>
            </a:r>
          </a:p>
          <a:p>
            <a:pPr algn="just"/>
            <a:endParaRPr lang="en-AU" sz="1800" dirty="0">
              <a:solidFill>
                <a:schemeClr val="accent1">
                  <a:lumMod val="75000"/>
                </a:schemeClr>
              </a:solidFill>
            </a:endParaRPr>
          </a:p>
          <a:p>
            <a:r>
              <a:rPr lang="en-US" sz="1800" dirty="0">
                <a:solidFill>
                  <a:schemeClr val="accent4"/>
                </a:solidFill>
              </a:rPr>
              <a:t>Know someone who is interested in becoming an ELAA Member?</a:t>
            </a:r>
          </a:p>
          <a:p>
            <a:endParaRPr lang="en-AU" sz="400" dirty="0"/>
          </a:p>
          <a:p>
            <a:r>
              <a:rPr lang="en-AU" sz="1800" b="0" i="1" dirty="0">
                <a:solidFill>
                  <a:schemeClr val="tx2">
                    <a:lumMod val="50000"/>
                  </a:schemeClr>
                </a:solidFill>
              </a:rPr>
              <a:t>ELAA full and subscriber members can contact us for advice on:</a:t>
            </a:r>
          </a:p>
          <a:p>
            <a:pPr lvl="2"/>
            <a:r>
              <a:rPr lang="en-AU" sz="1800" dirty="0"/>
              <a:t>Industrial relations </a:t>
            </a:r>
          </a:p>
          <a:p>
            <a:pPr lvl="2"/>
            <a:r>
              <a:rPr lang="en-AU" sz="1800" dirty="0"/>
              <a:t>Human resource management</a:t>
            </a:r>
          </a:p>
          <a:p>
            <a:pPr lvl="2"/>
            <a:r>
              <a:rPr lang="en-AU" sz="1800" dirty="0"/>
              <a:t>Occupational health and safety</a:t>
            </a:r>
          </a:p>
          <a:p>
            <a:pPr lvl="2"/>
            <a:r>
              <a:rPr lang="en-AU" sz="1800" dirty="0"/>
              <a:t>Road Safety Education</a:t>
            </a:r>
          </a:p>
          <a:p>
            <a:pPr lvl="2"/>
            <a:r>
              <a:rPr lang="en-AU" sz="1800" dirty="0"/>
              <a:t>Policy and advice</a:t>
            </a:r>
          </a:p>
          <a:p>
            <a:pPr lvl="2"/>
            <a:r>
              <a:rPr lang="en-AU" sz="1800" dirty="0"/>
              <a:t>Professional Development and much more.</a:t>
            </a:r>
          </a:p>
          <a:p>
            <a:pPr marL="252000" lvl="2" indent="0">
              <a:buNone/>
            </a:pPr>
            <a:endParaRPr lang="en-US" sz="1000" dirty="0"/>
          </a:p>
          <a:p>
            <a:pPr algn="ctr"/>
            <a:r>
              <a:rPr lang="en-US" sz="1800" b="0" dirty="0">
                <a:solidFill>
                  <a:schemeClr val="tx2">
                    <a:lumMod val="50000"/>
                  </a:schemeClr>
                </a:solidFill>
              </a:rPr>
              <a:t>Contact our Memberships team at </a:t>
            </a:r>
            <a:r>
              <a:rPr lang="en-US" sz="1800" b="0" dirty="0">
                <a:solidFill>
                  <a:schemeClr val="tx2">
                    <a:lumMod val="50000"/>
                  </a:schemeClr>
                </a:solidFill>
                <a:hlinkClick r:id="rId4">
                  <a:extLst>
                    <a:ext uri="{A12FA001-AC4F-418D-AE19-62706E023703}">
                      <ahyp:hlinkClr xmlns:ahyp="http://schemas.microsoft.com/office/drawing/2018/hyperlinkcolor" val="tx"/>
                    </a:ext>
                  </a:extLst>
                </a:hlinkClick>
              </a:rPr>
              <a:t>memberships@elaa.org.au</a:t>
            </a:r>
            <a:r>
              <a:rPr lang="en-US" sz="1800" b="0" dirty="0">
                <a:solidFill>
                  <a:schemeClr val="tx2">
                    <a:lumMod val="50000"/>
                  </a:schemeClr>
                </a:solidFill>
              </a:rPr>
              <a:t> or call us on </a:t>
            </a:r>
          </a:p>
          <a:p>
            <a:pPr algn="ctr"/>
            <a:r>
              <a:rPr lang="en-AU" sz="1800" b="0" dirty="0">
                <a:solidFill>
                  <a:schemeClr val="tx2">
                    <a:lumMod val="50000"/>
                  </a:schemeClr>
                </a:solidFill>
              </a:rPr>
              <a:t>(03) 9489 3500.</a:t>
            </a:r>
          </a:p>
          <a:p>
            <a:endParaRPr lang="en-AU" sz="1800" dirty="0"/>
          </a:p>
          <a:p>
            <a:endParaRPr lang="en-AU" sz="1800" dirty="0"/>
          </a:p>
        </p:txBody>
      </p:sp>
      <p:pic>
        <p:nvPicPr>
          <p:cNvPr id="7" name="Picture 6">
            <a:extLst>
              <a:ext uri="{FF2B5EF4-FFF2-40B4-BE49-F238E27FC236}">
                <a16:creationId xmlns:a16="http://schemas.microsoft.com/office/drawing/2014/main" id="{99AC73CD-86B9-4515-9E48-810FFAD223F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88722"/>
            <a:ext cx="3160722" cy="1033715"/>
          </a:xfrm>
          <a:prstGeom prst="rect">
            <a:avLst/>
          </a:prstGeom>
          <a:noFill/>
          <a:ln>
            <a:noFill/>
          </a:ln>
        </p:spPr>
      </p:pic>
    </p:spTree>
    <p:extLst>
      <p:ext uri="{BB962C8B-B14F-4D97-AF65-F5344CB8AC3E}">
        <p14:creationId xmlns:p14="http://schemas.microsoft.com/office/powerpoint/2010/main" val="26589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418C-59CC-9C8C-355B-39CEB8135C54}"/>
              </a:ext>
            </a:extLst>
          </p:cNvPr>
          <p:cNvSpPr>
            <a:spLocks noGrp="1"/>
          </p:cNvSpPr>
          <p:nvPr>
            <p:ph type="title"/>
          </p:nvPr>
        </p:nvSpPr>
        <p:spPr/>
        <p:txBody>
          <a:bodyPr>
            <a:normAutofit/>
          </a:bodyPr>
          <a:lstStyle/>
          <a:p>
            <a:r>
              <a:rPr lang="en-AU" sz="2400"/>
              <a:t>If the Government mandate ends</a:t>
            </a:r>
          </a:p>
        </p:txBody>
      </p:sp>
      <p:sp>
        <p:nvSpPr>
          <p:cNvPr id="3" name="Content Placeholder 2">
            <a:extLst>
              <a:ext uri="{FF2B5EF4-FFF2-40B4-BE49-F238E27FC236}">
                <a16:creationId xmlns:a16="http://schemas.microsoft.com/office/drawing/2014/main" id="{4E8C5441-0CB3-4544-754F-AA06739A049F}"/>
              </a:ext>
            </a:extLst>
          </p:cNvPr>
          <p:cNvSpPr>
            <a:spLocks noGrp="1"/>
          </p:cNvSpPr>
          <p:nvPr>
            <p:ph sz="half" idx="1"/>
          </p:nvPr>
        </p:nvSpPr>
        <p:spPr>
          <a:xfrm>
            <a:off x="372986" y="980728"/>
            <a:ext cx="8377273" cy="5234132"/>
          </a:xfrm>
        </p:spPr>
        <p:txBody>
          <a:bodyPr vert="horz" lIns="91440" tIns="45720" rIns="91440" bIns="45720" rtlCol="0" anchor="t">
            <a:normAutofit/>
          </a:bodyPr>
          <a:lstStyle/>
          <a:p>
            <a:pPr marL="342900" indent="-342900">
              <a:spcBef>
                <a:spcPts val="600"/>
              </a:spcBef>
              <a:spcAft>
                <a:spcPts val="600"/>
              </a:spcAft>
              <a:buFont typeface="Arial" panose="020B0604020202020204" pitchFamily="34" charset="0"/>
              <a:buChar char="•"/>
            </a:pPr>
            <a:r>
              <a:rPr lang="en-AU" b="0" dirty="0">
                <a:solidFill>
                  <a:schemeClr val="tx1"/>
                </a:solidFill>
              </a:rPr>
              <a:t>There no longer exists a requirement for mandatory vaccinations for your staff, parent volunteers and Committee members.</a:t>
            </a:r>
          </a:p>
          <a:p>
            <a:pPr marL="342900" indent="-342900">
              <a:spcBef>
                <a:spcPts val="600"/>
              </a:spcBef>
              <a:spcAft>
                <a:spcPts val="600"/>
              </a:spcAft>
              <a:buFont typeface="Arial" panose="020B0604020202020204" pitchFamily="34" charset="0"/>
              <a:buChar char="•"/>
            </a:pPr>
            <a:r>
              <a:rPr lang="en-AU" b="0" dirty="0">
                <a:solidFill>
                  <a:schemeClr val="tx1"/>
                </a:solidFill>
              </a:rPr>
              <a:t>If you choose to continue with mandatory vaccinations, an employer can choose to take steps to implement a policy.</a:t>
            </a:r>
          </a:p>
          <a:p>
            <a:pPr marL="342900" indent="-342900">
              <a:spcBef>
                <a:spcPts val="600"/>
              </a:spcBef>
              <a:spcAft>
                <a:spcPts val="600"/>
              </a:spcAft>
              <a:buChar char="•"/>
            </a:pPr>
            <a:r>
              <a:rPr lang="en-AU" b="0" dirty="0">
                <a:solidFill>
                  <a:schemeClr val="tx1"/>
                </a:solidFill>
              </a:rPr>
              <a:t>You should aim to implement a policy before the government mandate is expected to end (</a:t>
            </a:r>
            <a:r>
              <a:rPr lang="en-AU" dirty="0">
                <a:solidFill>
                  <a:schemeClr val="tx1"/>
                </a:solidFill>
              </a:rPr>
              <a:t>12 July 2022</a:t>
            </a:r>
            <a:r>
              <a:rPr lang="en-AU" b="0" dirty="0">
                <a:solidFill>
                  <a:schemeClr val="tx1"/>
                </a:solidFill>
              </a:rPr>
              <a:t>). </a:t>
            </a:r>
          </a:p>
          <a:p>
            <a:pPr marL="342900" indent="-342900">
              <a:spcBef>
                <a:spcPts val="600"/>
              </a:spcBef>
              <a:spcAft>
                <a:spcPts val="600"/>
              </a:spcAft>
              <a:buChar char="•"/>
            </a:pPr>
            <a:r>
              <a:rPr lang="en-AU" b="0" dirty="0">
                <a:solidFill>
                  <a:schemeClr val="tx1"/>
                </a:solidFill>
              </a:rPr>
              <a:t>Can consider special paid leave arrangements.</a:t>
            </a:r>
            <a:endParaRPr lang="en-AU" dirty="0">
              <a:solidFill>
                <a:schemeClr val="tx1"/>
              </a:solidFill>
            </a:endParaRPr>
          </a:p>
          <a:p>
            <a:pPr>
              <a:spcBef>
                <a:spcPts val="600"/>
              </a:spcBef>
              <a:spcAft>
                <a:spcPts val="600"/>
              </a:spcAft>
            </a:pPr>
            <a:endParaRPr lang="en-AU" sz="400" b="0" dirty="0">
              <a:solidFill>
                <a:srgbClr val="1F497D"/>
              </a:solidFill>
            </a:endParaRPr>
          </a:p>
          <a:p>
            <a:pPr marL="0" marR="0">
              <a:spcBef>
                <a:spcPts val="600"/>
              </a:spcBef>
              <a:spcAft>
                <a:spcPts val="600"/>
              </a:spcAft>
            </a:pPr>
            <a:r>
              <a:rPr lang="en-AU" sz="2200" dirty="0"/>
              <a:t>Implementing a vaccination requirement:</a:t>
            </a:r>
          </a:p>
          <a:p>
            <a:pPr marL="342900" indent="-342900" fontAlgn="ctr">
              <a:spcBef>
                <a:spcPts val="600"/>
              </a:spcBef>
              <a:spcAft>
                <a:spcPts val="600"/>
              </a:spcAft>
              <a:buFont typeface="Arial" panose="020B0604020202020204" pitchFamily="34" charset="0"/>
              <a:buChar char="•"/>
            </a:pPr>
            <a:r>
              <a:rPr lang="en-AU" b="0" dirty="0">
                <a:solidFill>
                  <a:schemeClr val="tx1"/>
                </a:solidFill>
              </a:rPr>
              <a:t>An employer can impose new obligations on employees during the employment relationship if the requirement is 'lawful and reasonable’ </a:t>
            </a:r>
          </a:p>
          <a:p>
            <a:pPr marL="342900" indent="-342900" fontAlgn="ctr">
              <a:spcBef>
                <a:spcPts val="600"/>
              </a:spcBef>
              <a:spcAft>
                <a:spcPts val="600"/>
              </a:spcAft>
              <a:buFont typeface="Arial" panose="020B0604020202020204" pitchFamily="34" charset="0"/>
              <a:buChar char="•"/>
            </a:pPr>
            <a:r>
              <a:rPr lang="en-AU" b="0" dirty="0">
                <a:solidFill>
                  <a:schemeClr val="tx1"/>
                </a:solidFill>
              </a:rPr>
              <a:t>Vaccinations do not need to be in the original employment contract.</a:t>
            </a:r>
          </a:p>
          <a:p>
            <a:pPr rtl="0">
              <a:spcBef>
                <a:spcPts val="600"/>
              </a:spcBef>
              <a:spcAft>
                <a:spcPts val="600"/>
              </a:spcAft>
            </a:pPr>
            <a:endParaRPr lang="en-AU" i="0" dirty="0">
              <a:solidFill>
                <a:srgbClr val="1F497D"/>
              </a:solidFill>
              <a:effectLst/>
              <a:latin typeface="Corbel"/>
            </a:endParaRPr>
          </a:p>
        </p:txBody>
      </p:sp>
    </p:spTree>
    <p:extLst>
      <p:ext uri="{BB962C8B-B14F-4D97-AF65-F5344CB8AC3E}">
        <p14:creationId xmlns:p14="http://schemas.microsoft.com/office/powerpoint/2010/main" val="108497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5D6E-DDE6-06A1-B52B-B1384B10E26B}"/>
              </a:ext>
            </a:extLst>
          </p:cNvPr>
          <p:cNvSpPr>
            <a:spLocks noGrp="1"/>
          </p:cNvSpPr>
          <p:nvPr>
            <p:ph type="title"/>
          </p:nvPr>
        </p:nvSpPr>
        <p:spPr>
          <a:xfrm>
            <a:off x="378000" y="157559"/>
            <a:ext cx="8388000" cy="648072"/>
          </a:xfrm>
        </p:spPr>
        <p:txBody>
          <a:bodyPr>
            <a:normAutofit/>
          </a:bodyPr>
          <a:lstStyle/>
          <a:p>
            <a:r>
              <a:rPr lang="en-AU" sz="2400" dirty="0"/>
              <a:t>Methods for mandating vaccinations</a:t>
            </a:r>
          </a:p>
        </p:txBody>
      </p:sp>
      <p:sp>
        <p:nvSpPr>
          <p:cNvPr id="3" name="Content Placeholder 2">
            <a:extLst>
              <a:ext uri="{FF2B5EF4-FFF2-40B4-BE49-F238E27FC236}">
                <a16:creationId xmlns:a16="http://schemas.microsoft.com/office/drawing/2014/main" id="{EE788CE2-DF51-0973-2A35-FF310DC6C14E}"/>
              </a:ext>
            </a:extLst>
          </p:cNvPr>
          <p:cNvSpPr>
            <a:spLocks noGrp="1"/>
          </p:cNvSpPr>
          <p:nvPr>
            <p:ph sz="half" idx="1"/>
          </p:nvPr>
        </p:nvSpPr>
        <p:spPr>
          <a:xfrm>
            <a:off x="374848" y="883452"/>
            <a:ext cx="3900087" cy="4846140"/>
          </a:xfrm>
          <a:noFill/>
          <a:ln w="28575">
            <a:solidFill>
              <a:schemeClr val="accent1"/>
            </a:solidFill>
          </a:ln>
        </p:spPr>
        <p:txBody>
          <a:bodyPr vert="horz" lIns="91440" tIns="45720" rIns="91440" bIns="45720" rtlCol="0" anchor="t">
            <a:normAutofit fontScale="92500"/>
          </a:bodyPr>
          <a:lstStyle/>
          <a:p>
            <a:pPr algn="ctr"/>
            <a:r>
              <a:rPr lang="en-AU" dirty="0"/>
              <a:t>Method 1: Government Mandate (may expire)</a:t>
            </a:r>
          </a:p>
          <a:p>
            <a:endParaRPr lang="en-AU" dirty="0">
              <a:solidFill>
                <a:srgbClr val="000000"/>
              </a:solidFill>
            </a:endParaRPr>
          </a:p>
          <a:p>
            <a:pPr>
              <a:spcBef>
                <a:spcPts val="600"/>
              </a:spcBef>
              <a:spcAft>
                <a:spcPts val="600"/>
              </a:spcAft>
            </a:pPr>
            <a:r>
              <a:rPr lang="en-AU" b="0" dirty="0">
                <a:solidFill>
                  <a:srgbClr val="000000"/>
                </a:solidFill>
              </a:rPr>
              <a:t>Government Public Health Order (Pandemic Order) which makes it a legal requirement to be vaccinated to enter the premises for the duration of the Order.</a:t>
            </a:r>
          </a:p>
          <a:p>
            <a:pPr>
              <a:spcBef>
                <a:spcPts val="600"/>
              </a:spcBef>
              <a:spcAft>
                <a:spcPts val="600"/>
              </a:spcAft>
            </a:pPr>
            <a:endParaRPr lang="en-AU" sz="400" b="0" dirty="0">
              <a:solidFill>
                <a:schemeClr val="accent4"/>
              </a:solidFill>
            </a:endParaRPr>
          </a:p>
          <a:p>
            <a:pPr algn="ctr">
              <a:spcBef>
                <a:spcPts val="600"/>
              </a:spcBef>
              <a:spcAft>
                <a:spcPts val="600"/>
              </a:spcAft>
            </a:pPr>
            <a:r>
              <a:rPr lang="en-AU" u="sng" dirty="0">
                <a:solidFill>
                  <a:schemeClr val="accent1"/>
                </a:solidFill>
              </a:rPr>
              <a:t>Creates a legal requirement for the employee to comply as part of the inherent requirement of the role.</a:t>
            </a:r>
          </a:p>
        </p:txBody>
      </p:sp>
      <p:sp>
        <p:nvSpPr>
          <p:cNvPr id="4" name="Content Placeholder 3">
            <a:extLst>
              <a:ext uri="{FF2B5EF4-FFF2-40B4-BE49-F238E27FC236}">
                <a16:creationId xmlns:a16="http://schemas.microsoft.com/office/drawing/2014/main" id="{B8F9A12C-3546-7791-8519-127B919CDC52}"/>
              </a:ext>
            </a:extLst>
          </p:cNvPr>
          <p:cNvSpPr>
            <a:spLocks noGrp="1"/>
          </p:cNvSpPr>
          <p:nvPr>
            <p:ph sz="half" idx="2"/>
          </p:nvPr>
        </p:nvSpPr>
        <p:spPr>
          <a:xfrm>
            <a:off x="4652242" y="883452"/>
            <a:ext cx="3961560" cy="4846140"/>
          </a:xfrm>
          <a:noFill/>
          <a:ln w="28575">
            <a:solidFill>
              <a:schemeClr val="accent1"/>
            </a:solidFill>
          </a:ln>
        </p:spPr>
        <p:txBody>
          <a:bodyPr vert="horz" lIns="91440" tIns="45720" rIns="91440" bIns="45720" rtlCol="0" anchor="t">
            <a:normAutofit fontScale="92500"/>
          </a:bodyPr>
          <a:lstStyle/>
          <a:p>
            <a:pPr>
              <a:spcBef>
                <a:spcPts val="600"/>
              </a:spcBef>
              <a:spcAft>
                <a:spcPts val="600"/>
              </a:spcAft>
            </a:pPr>
            <a:r>
              <a:rPr lang="en-AU" dirty="0"/>
              <a:t>Method 2: Employer implements a mandatory vaccination policy (consultation with staff required).</a:t>
            </a:r>
            <a:endParaRPr lang="en-AU" sz="400" u="sng" dirty="0">
              <a:solidFill>
                <a:schemeClr val="accent4"/>
              </a:solidFill>
            </a:endParaRPr>
          </a:p>
          <a:p>
            <a:pPr algn="ctr">
              <a:spcBef>
                <a:spcPts val="600"/>
              </a:spcBef>
              <a:spcAft>
                <a:spcPts val="600"/>
              </a:spcAft>
            </a:pPr>
            <a:endParaRPr lang="en-AU" sz="400" u="sng" dirty="0">
              <a:solidFill>
                <a:schemeClr val="accent1"/>
              </a:solidFill>
            </a:endParaRPr>
          </a:p>
          <a:p>
            <a:pPr algn="ctr">
              <a:spcBef>
                <a:spcPts val="600"/>
              </a:spcBef>
              <a:spcAft>
                <a:spcPts val="600"/>
              </a:spcAft>
            </a:pPr>
            <a:r>
              <a:rPr lang="en-AU" u="sng" dirty="0">
                <a:solidFill>
                  <a:schemeClr val="accent1"/>
                </a:solidFill>
              </a:rPr>
              <a:t>This makes it a lawful and reasonable employer direction</a:t>
            </a:r>
            <a:r>
              <a:rPr lang="en-AU" b="0" u="sng" dirty="0">
                <a:solidFill>
                  <a:schemeClr val="accent1"/>
                </a:solidFill>
              </a:rPr>
              <a:t>.</a:t>
            </a:r>
          </a:p>
          <a:p>
            <a:pPr algn="ctr">
              <a:spcBef>
                <a:spcPts val="600"/>
              </a:spcBef>
              <a:spcAft>
                <a:spcPts val="600"/>
              </a:spcAft>
            </a:pPr>
            <a:endParaRPr lang="en-AU" sz="400" b="0" u="sng" dirty="0">
              <a:solidFill>
                <a:srgbClr val="000000"/>
              </a:solidFill>
            </a:endParaRPr>
          </a:p>
          <a:p>
            <a:pPr>
              <a:spcBef>
                <a:spcPts val="600"/>
              </a:spcBef>
              <a:spcAft>
                <a:spcPts val="600"/>
              </a:spcAft>
            </a:pPr>
            <a:r>
              <a:rPr lang="en-AU" sz="1900" dirty="0">
                <a:solidFill>
                  <a:schemeClr val="tx1"/>
                </a:solidFill>
              </a:rPr>
              <a:t>This means:</a:t>
            </a:r>
          </a:p>
          <a:p>
            <a:pPr marL="457200" indent="-457200">
              <a:spcBef>
                <a:spcPts val="600"/>
              </a:spcBef>
              <a:spcAft>
                <a:spcPts val="600"/>
              </a:spcAft>
              <a:buAutoNum type="arabicPeriod"/>
            </a:pPr>
            <a:r>
              <a:rPr lang="en-AU" sz="1900" b="0" dirty="0">
                <a:solidFill>
                  <a:srgbClr val="000000"/>
                </a:solidFill>
              </a:rPr>
              <a:t>A mandatory vaccination policy once consulted and agreed by staff will </a:t>
            </a:r>
            <a:r>
              <a:rPr lang="en-AU" sz="1900" dirty="0">
                <a:solidFill>
                  <a:srgbClr val="000000"/>
                </a:solidFill>
              </a:rPr>
              <a:t>cover all existing employees.</a:t>
            </a:r>
          </a:p>
          <a:p>
            <a:pPr marL="457200" indent="-457200">
              <a:spcBef>
                <a:spcPts val="600"/>
              </a:spcBef>
              <a:spcAft>
                <a:spcPts val="600"/>
              </a:spcAft>
              <a:buAutoNum type="arabicPeriod"/>
            </a:pPr>
            <a:r>
              <a:rPr lang="en-AU" sz="1900" dirty="0">
                <a:solidFill>
                  <a:srgbClr val="000000"/>
                </a:solidFill>
              </a:rPr>
              <a:t>Prospective employees will sign contracts of employment with a mandating clause</a:t>
            </a:r>
            <a:r>
              <a:rPr lang="en-AU" sz="1900" b="0" dirty="0">
                <a:solidFill>
                  <a:srgbClr val="000000"/>
                </a:solidFill>
              </a:rPr>
              <a:t> (as a condition of accepting employment).</a:t>
            </a:r>
          </a:p>
        </p:txBody>
      </p:sp>
    </p:spTree>
    <p:extLst>
      <p:ext uri="{BB962C8B-B14F-4D97-AF65-F5344CB8AC3E}">
        <p14:creationId xmlns:p14="http://schemas.microsoft.com/office/powerpoint/2010/main" val="316811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7264-1E0B-3DF8-33D2-5AB86D6A02A9}"/>
              </a:ext>
            </a:extLst>
          </p:cNvPr>
          <p:cNvSpPr>
            <a:spLocks noGrp="1"/>
          </p:cNvSpPr>
          <p:nvPr>
            <p:ph type="title"/>
          </p:nvPr>
        </p:nvSpPr>
        <p:spPr>
          <a:xfrm>
            <a:off x="2782135" y="53333"/>
            <a:ext cx="8388000" cy="648072"/>
          </a:xfrm>
        </p:spPr>
        <p:txBody>
          <a:bodyPr>
            <a:normAutofit/>
          </a:bodyPr>
          <a:lstStyle/>
          <a:p>
            <a:r>
              <a:rPr lang="en-AU" sz="2400"/>
              <a:t>What are your options?</a:t>
            </a:r>
          </a:p>
        </p:txBody>
      </p:sp>
      <p:sp>
        <p:nvSpPr>
          <p:cNvPr id="8" name="TextBox 7">
            <a:extLst>
              <a:ext uri="{FF2B5EF4-FFF2-40B4-BE49-F238E27FC236}">
                <a16:creationId xmlns:a16="http://schemas.microsoft.com/office/drawing/2014/main" id="{3320260E-2BF9-5750-A614-530C356275DD}"/>
              </a:ext>
            </a:extLst>
          </p:cNvPr>
          <p:cNvSpPr txBox="1"/>
          <p:nvPr/>
        </p:nvSpPr>
        <p:spPr>
          <a:xfrm>
            <a:off x="426244" y="5226348"/>
            <a:ext cx="8291512" cy="1323439"/>
          </a:xfrm>
          <a:prstGeom prst="rect">
            <a:avLst/>
          </a:prstGeom>
          <a:solidFill>
            <a:schemeClr val="accent5">
              <a:lumMod val="20000"/>
              <a:lumOff val="80000"/>
            </a:schemeClr>
          </a:solidFill>
          <a:ln w="28575">
            <a:noFill/>
          </a:ln>
        </p:spPr>
        <p:txBody>
          <a:bodyPr wrap="square" lIns="91440" tIns="45720" rIns="91440" bIns="45720" rtlCol="0" anchor="t">
            <a:spAutoFit/>
          </a:bodyPr>
          <a:lstStyle/>
          <a:p>
            <a:pPr algn="ctr"/>
            <a:r>
              <a:rPr lang="en-AU" sz="1600" dirty="0"/>
              <a:t>There is no right or wrong way. It is entirely the decision to make a proposal to staff by your Committee/management team.  ELAA will not advise you of the decision to take.</a:t>
            </a:r>
          </a:p>
          <a:p>
            <a:pPr algn="ctr"/>
            <a:br>
              <a:rPr lang="en-AU" sz="1600" dirty="0"/>
            </a:br>
            <a:r>
              <a:rPr lang="en-AU" sz="1600" dirty="0"/>
              <a:t>When making your proposal, it is important to consider what is best for the needs of your staff, children and families.</a:t>
            </a:r>
          </a:p>
        </p:txBody>
      </p:sp>
      <p:graphicFrame>
        <p:nvGraphicFramePr>
          <p:cNvPr id="3" name="Diagram 2">
            <a:extLst>
              <a:ext uri="{FF2B5EF4-FFF2-40B4-BE49-F238E27FC236}">
                <a16:creationId xmlns:a16="http://schemas.microsoft.com/office/drawing/2014/main" id="{91EEA860-435D-F94D-E47B-F4C4173B1114}"/>
              </a:ext>
            </a:extLst>
          </p:cNvPr>
          <p:cNvGraphicFramePr/>
          <p:nvPr>
            <p:extLst>
              <p:ext uri="{D42A27DB-BD31-4B8C-83A1-F6EECF244321}">
                <p14:modId xmlns:p14="http://schemas.microsoft.com/office/powerpoint/2010/main" val="1159492746"/>
              </p:ext>
            </p:extLst>
          </p:nvPr>
        </p:nvGraphicFramePr>
        <p:xfrm>
          <a:off x="215516" y="764704"/>
          <a:ext cx="8712968" cy="412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825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38CC-1F7A-6AFE-D712-1731C91E3F16}"/>
              </a:ext>
            </a:extLst>
          </p:cNvPr>
          <p:cNvSpPr>
            <a:spLocks noGrp="1"/>
          </p:cNvSpPr>
          <p:nvPr>
            <p:ph type="title"/>
          </p:nvPr>
        </p:nvSpPr>
        <p:spPr>
          <a:xfrm>
            <a:off x="429069" y="339900"/>
            <a:ext cx="6059008" cy="347634"/>
          </a:xfrm>
        </p:spPr>
        <p:txBody>
          <a:bodyPr vert="horz" lIns="91440" tIns="45720" rIns="91440" bIns="45720" rtlCol="0" anchor="b">
            <a:noAutofit/>
          </a:bodyPr>
          <a:lstStyle/>
          <a:p>
            <a:r>
              <a:rPr lang="en-AU" sz="2400"/>
              <a:t>What this means for you</a:t>
            </a:r>
          </a:p>
        </p:txBody>
      </p:sp>
      <p:graphicFrame>
        <p:nvGraphicFramePr>
          <p:cNvPr id="13" name="Content Placeholder 2">
            <a:extLst>
              <a:ext uri="{FF2B5EF4-FFF2-40B4-BE49-F238E27FC236}">
                <a16:creationId xmlns:a16="http://schemas.microsoft.com/office/drawing/2014/main" id="{CE3AE63F-4114-C07D-9132-BDB9316D87B5}"/>
              </a:ext>
            </a:extLst>
          </p:cNvPr>
          <p:cNvGraphicFramePr>
            <a:graphicFrameLocks noGrp="1"/>
          </p:cNvGraphicFramePr>
          <p:nvPr>
            <p:ph idx="1"/>
            <p:extLst>
              <p:ext uri="{D42A27DB-BD31-4B8C-83A1-F6EECF244321}">
                <p14:modId xmlns:p14="http://schemas.microsoft.com/office/powerpoint/2010/main" val="1885800263"/>
              </p:ext>
            </p:extLst>
          </p:nvPr>
        </p:nvGraphicFramePr>
        <p:xfrm>
          <a:off x="573085" y="1045954"/>
          <a:ext cx="8141846" cy="556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4D25224-207E-569E-BEEC-BFBE1F14E3CB}"/>
              </a:ext>
            </a:extLst>
          </p:cNvPr>
          <p:cNvSpPr txBox="1"/>
          <p:nvPr/>
        </p:nvSpPr>
        <p:spPr>
          <a:xfrm>
            <a:off x="429069" y="687534"/>
            <a:ext cx="7931224" cy="553740"/>
          </a:xfrm>
          <a:prstGeom prst="rect">
            <a:avLst/>
          </a:prstGeom>
        </p:spPr>
        <p:txBody>
          <a:bodyPr vert="horz" lIns="91440" tIns="45720" rIns="91440" bIns="45720" rtlCol="0">
            <a:normAutofit/>
          </a:bodyPr>
          <a:lstStyle/>
          <a:p>
            <a:pPr>
              <a:spcBef>
                <a:spcPct val="20000"/>
              </a:spcBef>
            </a:pPr>
            <a:r>
              <a:rPr lang="en-AU" sz="2000" b="1" kern="1200" dirty="0">
                <a:solidFill>
                  <a:schemeClr val="tx2"/>
                </a:solidFill>
                <a:latin typeface="+mn-lt"/>
                <a:ea typeface="+mn-ea"/>
                <a:cs typeface="+mn-cs"/>
              </a:rPr>
              <a:t>Option A: Government mandate ends and no action is taken</a:t>
            </a:r>
          </a:p>
          <a:p>
            <a:pPr>
              <a:spcBef>
                <a:spcPct val="20000"/>
              </a:spcBef>
            </a:pPr>
            <a:endParaRPr lang="en-AU" sz="1400" b="1" kern="1200" dirty="0">
              <a:solidFill>
                <a:schemeClr val="tx2"/>
              </a:solidFill>
              <a:latin typeface="+mn-lt"/>
              <a:ea typeface="+mn-ea"/>
              <a:cs typeface="+mn-cs"/>
            </a:endParaRPr>
          </a:p>
        </p:txBody>
      </p:sp>
    </p:spTree>
    <p:extLst>
      <p:ext uri="{BB962C8B-B14F-4D97-AF65-F5344CB8AC3E}">
        <p14:creationId xmlns:p14="http://schemas.microsoft.com/office/powerpoint/2010/main" val="379684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1EEE-20A7-A47C-88B7-B22E9A82CAEA}"/>
              </a:ext>
            </a:extLst>
          </p:cNvPr>
          <p:cNvSpPr>
            <a:spLocks noGrp="1"/>
          </p:cNvSpPr>
          <p:nvPr>
            <p:ph type="title"/>
          </p:nvPr>
        </p:nvSpPr>
        <p:spPr>
          <a:xfrm>
            <a:off x="378000" y="310962"/>
            <a:ext cx="8388000" cy="648072"/>
          </a:xfrm>
        </p:spPr>
        <p:txBody>
          <a:bodyPr anchor="ctr">
            <a:normAutofit/>
          </a:bodyPr>
          <a:lstStyle/>
          <a:p>
            <a:r>
              <a:rPr lang="en-AU" sz="2400"/>
              <a:t>Option B: Implement a mandatory vaccination policy</a:t>
            </a:r>
          </a:p>
        </p:txBody>
      </p:sp>
      <p:sp>
        <p:nvSpPr>
          <p:cNvPr id="3" name="Content Placeholder 2">
            <a:extLst>
              <a:ext uri="{FF2B5EF4-FFF2-40B4-BE49-F238E27FC236}">
                <a16:creationId xmlns:a16="http://schemas.microsoft.com/office/drawing/2014/main" id="{F812DC7B-B458-E7E9-5FA4-ABECAE0F38C2}"/>
              </a:ext>
            </a:extLst>
          </p:cNvPr>
          <p:cNvSpPr>
            <a:spLocks noGrp="1"/>
          </p:cNvSpPr>
          <p:nvPr>
            <p:ph sz="half" idx="1"/>
          </p:nvPr>
        </p:nvSpPr>
        <p:spPr>
          <a:xfrm>
            <a:off x="485006" y="959893"/>
            <a:ext cx="5536415" cy="4127673"/>
          </a:xfrm>
        </p:spPr>
        <p:txBody>
          <a:bodyPr vert="horz" lIns="91440" tIns="45720" rIns="91440" bIns="45720" rtlCol="0" anchor="t">
            <a:normAutofit/>
          </a:bodyPr>
          <a:lstStyle/>
          <a:p>
            <a:pPr>
              <a:lnSpc>
                <a:spcPct val="90000"/>
              </a:lnSpc>
              <a:spcBef>
                <a:spcPts val="600"/>
              </a:spcBef>
              <a:spcAft>
                <a:spcPts val="600"/>
              </a:spcAft>
            </a:pPr>
            <a:r>
              <a:rPr lang="en-AU" dirty="0"/>
              <a:t>What is a mandatory vaccination policy?</a:t>
            </a:r>
          </a:p>
          <a:p>
            <a:pPr marL="342900" indent="-342900">
              <a:lnSpc>
                <a:spcPct val="90000"/>
              </a:lnSpc>
              <a:spcBef>
                <a:spcPts val="600"/>
              </a:spcBef>
              <a:spcAft>
                <a:spcPts val="600"/>
              </a:spcAft>
              <a:buFont typeface="Arial" panose="020B0604020202020204" pitchFamily="34" charset="0"/>
              <a:buChar char="•"/>
            </a:pPr>
            <a:r>
              <a:rPr lang="en-AU" b="0" dirty="0">
                <a:solidFill>
                  <a:schemeClr val="tx1"/>
                </a:solidFill>
              </a:rPr>
              <a:t>A lawful and reasonable direction for your employees to be vaccinated against COVID-19.</a:t>
            </a:r>
          </a:p>
          <a:p>
            <a:pPr marL="342900" indent="-342900">
              <a:lnSpc>
                <a:spcPct val="90000"/>
              </a:lnSpc>
              <a:spcBef>
                <a:spcPts val="600"/>
              </a:spcBef>
              <a:spcAft>
                <a:spcPts val="600"/>
              </a:spcAft>
              <a:buFont typeface="Arial" panose="020B0604020202020204" pitchFamily="34" charset="0"/>
              <a:buChar char="•"/>
            </a:pPr>
            <a:r>
              <a:rPr lang="en-AU" dirty="0"/>
              <a:t>Can apply to: </a:t>
            </a:r>
          </a:p>
          <a:p>
            <a:pPr marL="846455" lvl="2" indent="-342900">
              <a:lnSpc>
                <a:spcPct val="90000"/>
              </a:lnSpc>
              <a:spcBef>
                <a:spcPts val="600"/>
              </a:spcBef>
              <a:spcAft>
                <a:spcPts val="600"/>
              </a:spcAft>
            </a:pPr>
            <a:r>
              <a:rPr lang="en-AU" sz="2000" b="0" dirty="0"/>
              <a:t>employees directly employed by the employer;</a:t>
            </a:r>
            <a:r>
              <a:rPr lang="en-AU" sz="2000" dirty="0"/>
              <a:t> </a:t>
            </a:r>
            <a:endParaRPr lang="en-AU" sz="2000" b="0" dirty="0"/>
          </a:p>
          <a:p>
            <a:pPr marL="846455" lvl="2" indent="-342900">
              <a:lnSpc>
                <a:spcPct val="90000"/>
              </a:lnSpc>
              <a:spcBef>
                <a:spcPts val="600"/>
              </a:spcBef>
              <a:spcAft>
                <a:spcPts val="600"/>
              </a:spcAft>
            </a:pPr>
            <a:r>
              <a:rPr lang="en-AU" sz="2000" b="1" dirty="0">
                <a:solidFill>
                  <a:schemeClr val="accent1"/>
                </a:solidFill>
              </a:rPr>
              <a:t>(Optional) </a:t>
            </a:r>
            <a:r>
              <a:rPr lang="en-AU" sz="2000" dirty="0"/>
              <a:t>a</a:t>
            </a:r>
            <a:r>
              <a:rPr lang="en-AU" sz="2000" b="0" dirty="0"/>
              <a:t>gency staff, visitors, </a:t>
            </a:r>
            <a:r>
              <a:rPr lang="en-AU" sz="2000" dirty="0"/>
              <a:t>CoM, volunteers</a:t>
            </a:r>
            <a:r>
              <a:rPr lang="en-AU" sz="2000" b="0" dirty="0"/>
              <a:t> and contractors.</a:t>
            </a:r>
          </a:p>
          <a:p>
            <a:pPr marL="342900" indent="-342900">
              <a:lnSpc>
                <a:spcPct val="90000"/>
              </a:lnSpc>
              <a:spcBef>
                <a:spcPts val="600"/>
              </a:spcBef>
              <a:spcAft>
                <a:spcPts val="600"/>
              </a:spcAft>
              <a:buFont typeface="Arial" panose="020B0604020202020204" pitchFamily="34" charset="0"/>
              <a:buChar char="•"/>
            </a:pPr>
            <a:r>
              <a:rPr lang="en-AU" b="0" dirty="0">
                <a:solidFill>
                  <a:schemeClr val="tx1"/>
                </a:solidFill>
              </a:rPr>
              <a:t>ELAA’s policy template has been developed to mirror the current </a:t>
            </a:r>
            <a:r>
              <a:rPr lang="en-AU" dirty="0">
                <a:solidFill>
                  <a:schemeClr val="accent1"/>
                </a:solidFill>
              </a:rPr>
              <a:t>Pandemic (Workplace) Orders</a:t>
            </a:r>
            <a:r>
              <a:rPr lang="en-AU" dirty="0">
                <a:solidFill>
                  <a:schemeClr val="tx1"/>
                </a:solidFill>
              </a:rPr>
              <a:t> </a:t>
            </a:r>
            <a:r>
              <a:rPr lang="en-AU" b="0" dirty="0">
                <a:solidFill>
                  <a:schemeClr val="tx1"/>
                </a:solidFill>
              </a:rPr>
              <a:t>in effect by the Victorian Government.</a:t>
            </a:r>
          </a:p>
        </p:txBody>
      </p:sp>
      <p:pic>
        <p:nvPicPr>
          <p:cNvPr id="10244" name="Picture 4" descr="See the source image">
            <a:extLst>
              <a:ext uri="{FF2B5EF4-FFF2-40B4-BE49-F238E27FC236}">
                <a16:creationId xmlns:a16="http://schemas.microsoft.com/office/drawing/2014/main" id="{68120789-FDB6-3C77-9251-C33ED1389772}"/>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0898" r="12380" b="-4"/>
          <a:stretch/>
        </p:blipFill>
        <p:spPr bwMode="auto">
          <a:xfrm>
            <a:off x="6211614" y="1124954"/>
            <a:ext cx="2537098" cy="2304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C6C9C5E3-61EC-4CC5-AECA-187236341C47}"/>
              </a:ext>
            </a:extLst>
          </p:cNvPr>
          <p:cNvSpPr txBox="1"/>
          <p:nvPr/>
        </p:nvSpPr>
        <p:spPr>
          <a:xfrm>
            <a:off x="817123" y="5087566"/>
            <a:ext cx="5204298" cy="1200329"/>
          </a:xfrm>
          <a:prstGeom prst="rect">
            <a:avLst/>
          </a:prstGeom>
          <a:solidFill>
            <a:schemeClr val="accent1"/>
          </a:solidFill>
        </p:spPr>
        <p:txBody>
          <a:bodyPr wrap="square" rtlCol="0">
            <a:spAutoFit/>
          </a:bodyPr>
          <a:lstStyle/>
          <a:p>
            <a:pPr algn="ctr">
              <a:lnSpc>
                <a:spcPct val="90000"/>
              </a:lnSpc>
              <a:spcBef>
                <a:spcPts val="600"/>
              </a:spcBef>
              <a:spcAft>
                <a:spcPts val="600"/>
              </a:spcAft>
            </a:pPr>
            <a:r>
              <a:rPr lang="en-AU" sz="2000" dirty="0">
                <a:solidFill>
                  <a:schemeClr val="bg1"/>
                </a:solidFill>
              </a:rPr>
              <a:t>Special paid leave may need to be considered for unvaccinated employees if there is a gap between the government mandate and the enactment of your policy. </a:t>
            </a:r>
          </a:p>
        </p:txBody>
      </p:sp>
    </p:spTree>
    <p:extLst>
      <p:ext uri="{BB962C8B-B14F-4D97-AF65-F5344CB8AC3E}">
        <p14:creationId xmlns:p14="http://schemas.microsoft.com/office/powerpoint/2010/main" val="3822830181"/>
      </p:ext>
    </p:extLst>
  </p:cSld>
  <p:clrMapOvr>
    <a:masterClrMapping/>
  </p:clrMapOvr>
</p:sld>
</file>

<file path=ppt/theme/theme1.xml><?xml version="1.0" encoding="utf-8"?>
<a:theme xmlns:a="http://schemas.openxmlformats.org/drawingml/2006/main" name="ELAA draft2">
  <a:themeElements>
    <a:clrScheme name="Custom 1">
      <a:dk1>
        <a:sysClr val="windowText" lastClr="000000"/>
      </a:dk1>
      <a:lt1>
        <a:sysClr val="window" lastClr="FFFFFF"/>
      </a:lt1>
      <a:dk2>
        <a:srgbClr val="1F497D"/>
      </a:dk2>
      <a:lt2>
        <a:srgbClr val="EEECE1"/>
      </a:lt2>
      <a:accent1>
        <a:srgbClr val="5C315E"/>
      </a:accent1>
      <a:accent2>
        <a:srgbClr val="A40084"/>
      </a:accent2>
      <a:accent3>
        <a:srgbClr val="A8B400"/>
      </a:accent3>
      <a:accent4>
        <a:srgbClr val="693A77"/>
      </a:accent4>
      <a:accent5>
        <a:srgbClr val="98C6EA"/>
      </a:accent5>
      <a:accent6>
        <a:srgbClr val="E98300"/>
      </a:accent6>
      <a:hlink>
        <a:srgbClr val="0072CE"/>
      </a:hlink>
      <a:folHlink>
        <a:srgbClr val="80008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pability Assessment Presentation for Committees" id="{C6F1B062-8223-4020-9970-9D6E33674A49}" vid="{2C5397AA-3759-4288-B57D-5237E597BC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DF690BBE902A489FBBDAB65B866FEB" ma:contentTypeVersion="9" ma:contentTypeDescription="Create a new document." ma:contentTypeScope="" ma:versionID="e948a2e2ebed00470f0839fb58ca60b6">
  <xsd:schema xmlns:xsd="http://www.w3.org/2001/XMLSchema" xmlns:xs="http://www.w3.org/2001/XMLSchema" xmlns:p="http://schemas.microsoft.com/office/2006/metadata/properties" xmlns:ns2="0d17da11-b253-4c0a-b4f4-9f7e140fe5ef" xmlns:ns3="001da294-c291-4bab-b0f5-0086dc5cf8a5" targetNamespace="http://schemas.microsoft.com/office/2006/metadata/properties" ma:root="true" ma:fieldsID="c91d975e4cf09c911faaf93b70436b24" ns2:_="" ns3:_="">
    <xsd:import namespace="0d17da11-b253-4c0a-b4f4-9f7e140fe5ef"/>
    <xsd:import namespace="001da294-c291-4bab-b0f5-0086dc5cf8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7da11-b253-4c0a-b4f4-9f7e140fe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1da294-c291-4bab-b0f5-0086dc5cf8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01da294-c291-4bab-b0f5-0086dc5cf8a5">
      <UserInfo>
        <DisplayName>Emma Incerti-Zapedowski</DisplayName>
        <AccountId>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B00F5C-FBDA-4CA0-AE01-FD2F12BE7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7da11-b253-4c0a-b4f4-9f7e140fe5ef"/>
    <ds:schemaRef ds:uri="001da294-c291-4bab-b0f5-0086dc5cf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00845-8DC8-4CD0-BC18-6C9AA85FD057}">
  <ds:schemaRefs>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001da294-c291-4bab-b0f5-0086dc5cf8a5"/>
    <ds:schemaRef ds:uri="http://www.w3.org/XML/1998/namespace"/>
    <ds:schemaRef ds:uri="http://schemas.openxmlformats.org/package/2006/metadata/core-properties"/>
    <ds:schemaRef ds:uri="0d17da11-b253-4c0a-b4f4-9f7e140fe5ef"/>
    <ds:schemaRef ds:uri="http://schemas.microsoft.com/office/2006/metadata/properties"/>
  </ds:schemaRefs>
</ds:datastoreItem>
</file>

<file path=customXml/itemProps3.xml><?xml version="1.0" encoding="utf-8"?>
<ds:datastoreItem xmlns:ds="http://schemas.openxmlformats.org/officeDocument/2006/customXml" ds:itemID="{B6A74535-1EE8-4B81-8F0A-99D206BFC3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TotalTime>
  <Words>5000</Words>
  <Application>Microsoft Office PowerPoint</Application>
  <PresentationFormat>On-screen Show (4:3)</PresentationFormat>
  <Paragraphs>444</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Corbel</vt:lpstr>
      <vt:lpstr>ELAA draft2</vt:lpstr>
      <vt:lpstr>Implementing a mandatory vaccination policy</vt:lpstr>
      <vt:lpstr>Acknowledgment of Country</vt:lpstr>
      <vt:lpstr>Administration</vt:lpstr>
      <vt:lpstr>The Victorian Public Health Order (Pandemic Order)</vt:lpstr>
      <vt:lpstr>If the Government mandate ends</vt:lpstr>
      <vt:lpstr>Methods for mandating vaccinations</vt:lpstr>
      <vt:lpstr>What are your options?</vt:lpstr>
      <vt:lpstr>What this means for you</vt:lpstr>
      <vt:lpstr>Option B: Implement a mandatory vaccination policy</vt:lpstr>
      <vt:lpstr>Option C: Introduce a voluntary policy </vt:lpstr>
      <vt:lpstr>Factors to consider with implementing your mandatory vaccination policy</vt:lpstr>
      <vt:lpstr>When can an employer require an employee to be vaccinated?</vt:lpstr>
      <vt:lpstr>What is a lawful and reasonable direction</vt:lpstr>
      <vt:lpstr>Factors to determine reasonableness:</vt:lpstr>
      <vt:lpstr>Tiers of work – Fair Work Ombudsman advice</vt:lpstr>
      <vt:lpstr>Your consultation obligations</vt:lpstr>
      <vt:lpstr>Consultation requirements</vt:lpstr>
      <vt:lpstr>Step 1: Meet with your Committee/management team to decide your approach</vt:lpstr>
      <vt:lpstr>Example planning (guide only)</vt:lpstr>
      <vt:lpstr>Step 2: Review your COVID-19 risk assessment to include mandatory vaccinations</vt:lpstr>
      <vt:lpstr>Step 3: Begin consultation with staff</vt:lpstr>
      <vt:lpstr>Holding follow up individual meetings (as needed)</vt:lpstr>
      <vt:lpstr>Step 4: Take staff feedback into account</vt:lpstr>
      <vt:lpstr>Step 5: Make your decision and implement the policy</vt:lpstr>
      <vt:lpstr>Developing your risk assessment </vt:lpstr>
      <vt:lpstr>Safe working environment</vt:lpstr>
      <vt:lpstr>Is it reasonably practicable? </vt:lpstr>
      <vt:lpstr>ACECQA Risk Management Tool</vt:lpstr>
      <vt:lpstr>Risk Assessment and Management Cycle</vt:lpstr>
      <vt:lpstr>Role of consultation in a risk assessment</vt:lpstr>
      <vt:lpstr>Hierarchy of Control</vt:lpstr>
      <vt:lpstr>Using a Risk Matrix in your Risk Assessment</vt:lpstr>
      <vt:lpstr>Sample risk assessment (simplified)</vt:lpstr>
      <vt:lpstr>Final considerations</vt:lpstr>
      <vt:lpstr>Exceptions to a vaccination requirement</vt:lpstr>
      <vt:lpstr>Working from home</vt:lpstr>
      <vt:lpstr>Managing non-compliance</vt:lpstr>
      <vt:lpstr>Staff refusing to work with unvaccinated co-workers?</vt:lpstr>
      <vt:lpstr>What about new employees?</vt:lpstr>
      <vt:lpstr>How to download your mandatory vaccination policy</vt:lpstr>
      <vt:lpstr>Next steps</vt:lpstr>
      <vt:lpstr>If you have chosen option B (or C):</vt:lpstr>
      <vt:lpstr>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Angus</dc:creator>
  <cp:lastModifiedBy>Emma Incerti-Zapedowski</cp:lastModifiedBy>
  <cp:revision>5</cp:revision>
  <dcterms:created xsi:type="dcterms:W3CDTF">2012-12-19T23:15:30Z</dcterms:created>
  <dcterms:modified xsi:type="dcterms:W3CDTF">2022-06-07T00:46:37Z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0x010100A8DF690BBE902A489FBBDAB65B866FEB</vt:lpwstr>
  </property>
  <property fmtid="{D5CDD505-2E9C-101B-9397-08002B2CF9AE}" pid="3" name="Order">
    <vt:r8>68600</vt:r8>
  </property>
</Properties>
</file>