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345" r:id="rId5"/>
    <p:sldId id="634" r:id="rId6"/>
    <p:sldId id="369" r:id="rId7"/>
    <p:sldId id="348" r:id="rId8"/>
    <p:sldId id="636" r:id="rId9"/>
    <p:sldId id="349" r:id="rId10"/>
    <p:sldId id="351" r:id="rId11"/>
    <p:sldId id="350" r:id="rId12"/>
    <p:sldId id="352" r:id="rId13"/>
    <p:sldId id="353" r:id="rId14"/>
    <p:sldId id="354" r:id="rId15"/>
    <p:sldId id="355" r:id="rId16"/>
    <p:sldId id="367" r:id="rId17"/>
    <p:sldId id="356" r:id="rId18"/>
    <p:sldId id="357" r:id="rId19"/>
    <p:sldId id="358" r:id="rId20"/>
    <p:sldId id="727" r:id="rId21"/>
    <p:sldId id="359" r:id="rId22"/>
    <p:sldId id="397" r:id="rId23"/>
    <p:sldId id="400" r:id="rId24"/>
    <p:sldId id="395" r:id="rId25"/>
    <p:sldId id="364" r:id="rId26"/>
    <p:sldId id="366" r:id="rId27"/>
    <p:sldId id="365" r:id="rId28"/>
    <p:sldId id="368" r:id="rId29"/>
    <p:sldId id="370" r:id="rId30"/>
    <p:sldId id="371" r:id="rId31"/>
    <p:sldId id="372" r:id="rId32"/>
    <p:sldId id="373" r:id="rId33"/>
    <p:sldId id="374" r:id="rId34"/>
    <p:sldId id="380" r:id="rId35"/>
    <p:sldId id="375" r:id="rId36"/>
    <p:sldId id="377" r:id="rId37"/>
    <p:sldId id="396" r:id="rId38"/>
    <p:sldId id="378" r:id="rId39"/>
    <p:sldId id="384" r:id="rId40"/>
    <p:sldId id="379" r:id="rId41"/>
    <p:sldId id="382" r:id="rId42"/>
    <p:sldId id="381" r:id="rId43"/>
    <p:sldId id="398" r:id="rId44"/>
    <p:sldId id="599" r:id="rId45"/>
    <p:sldId id="386" r:id="rId46"/>
    <p:sldId id="385" r:id="rId47"/>
    <p:sldId id="387" r:id="rId48"/>
    <p:sldId id="403" r:id="rId49"/>
    <p:sldId id="721" r:id="rId50"/>
    <p:sldId id="598" r:id="rId51"/>
    <p:sldId id="728" r:id="rId52"/>
    <p:sldId id="340" r:id="rId53"/>
    <p:sldId id="389" r:id="rId5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mma" id="{56D074ED-EA57-45E8-A7A2-C2A23CB13716}">
          <p14:sldIdLst>
            <p14:sldId id="345"/>
            <p14:sldId id="634"/>
            <p14:sldId id="369"/>
            <p14:sldId id="348"/>
            <p14:sldId id="636"/>
            <p14:sldId id="349"/>
            <p14:sldId id="351"/>
            <p14:sldId id="350"/>
            <p14:sldId id="352"/>
            <p14:sldId id="353"/>
            <p14:sldId id="354"/>
            <p14:sldId id="355"/>
            <p14:sldId id="367"/>
            <p14:sldId id="356"/>
            <p14:sldId id="357"/>
            <p14:sldId id="358"/>
            <p14:sldId id="727"/>
            <p14:sldId id="359"/>
            <p14:sldId id="397"/>
            <p14:sldId id="400"/>
            <p14:sldId id="395"/>
            <p14:sldId id="364"/>
            <p14:sldId id="366"/>
            <p14:sldId id="365"/>
            <p14:sldId id="368"/>
            <p14:sldId id="370"/>
            <p14:sldId id="371"/>
            <p14:sldId id="372"/>
            <p14:sldId id="373"/>
            <p14:sldId id="374"/>
            <p14:sldId id="380"/>
            <p14:sldId id="375"/>
            <p14:sldId id="377"/>
            <p14:sldId id="396"/>
          </p14:sldIdLst>
        </p14:section>
        <p14:section name="Katrina" id="{CB8C0098-D7AE-420A-8C02-0AD2C1968BB3}">
          <p14:sldIdLst>
            <p14:sldId id="378"/>
            <p14:sldId id="384"/>
            <p14:sldId id="379"/>
            <p14:sldId id="382"/>
            <p14:sldId id="381"/>
            <p14:sldId id="398"/>
            <p14:sldId id="599"/>
            <p14:sldId id="386"/>
            <p14:sldId id="385"/>
            <p14:sldId id="387"/>
          </p14:sldIdLst>
        </p14:section>
        <p14:section name="Lynsey" id="{670F6669-C672-4A9E-81F1-155AFCAAC413}">
          <p14:sldIdLst>
            <p14:sldId id="403"/>
            <p14:sldId id="721"/>
            <p14:sldId id="598"/>
            <p14:sldId id="728"/>
            <p14:sldId id="340"/>
            <p14:sldId id="389"/>
          </p14:sldIdLst>
        </p14:section>
      </p14:sectionLst>
    </p:ext>
    <p:ext uri="{EFAFB233-063F-42B5-8137-9DF3F51BA10A}">
      <p15:sldGuideLst xmlns:p15="http://schemas.microsoft.com/office/powerpoint/2012/main">
        <p15:guide id="1" orient="horz" pos="4319">
          <p15:clr>
            <a:srgbClr val="A4A3A4"/>
          </p15:clr>
        </p15:guide>
        <p15:guide id="2" pos="249">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McCluskey" initials="CM" lastIdx="20" clrIdx="0"/>
  <p:cmAuthor id="1" name="Lynsey Leong" initials="LL" lastIdx="1" clrIdx="1">
    <p:extLst>
      <p:ext uri="{19B8F6BF-5375-455C-9EA6-DF929625EA0E}">
        <p15:presenceInfo xmlns:p15="http://schemas.microsoft.com/office/powerpoint/2012/main" userId="S-1-5-21-4288353371-3564834129-1049158117-1295" providerId="AD"/>
      </p:ext>
    </p:extLst>
  </p:cmAuthor>
  <p:cmAuthor id="2" name="Katrina Nightingale" initials="KN" lastIdx="13" clrIdx="2">
    <p:extLst>
      <p:ext uri="{19B8F6BF-5375-455C-9EA6-DF929625EA0E}">
        <p15:presenceInfo xmlns:p15="http://schemas.microsoft.com/office/powerpoint/2012/main" userId="S::knightingale@elaa.org.au::ffefe96c-665e-4926-9cb3-126902affd4c" providerId="AD"/>
      </p:ext>
    </p:extLst>
  </p:cmAuthor>
  <p:cmAuthor id="3" name="Lynsey Leong" initials="LL [2]" lastIdx="1" clrIdx="3">
    <p:extLst>
      <p:ext uri="{19B8F6BF-5375-455C-9EA6-DF929625EA0E}">
        <p15:presenceInfo xmlns:p15="http://schemas.microsoft.com/office/powerpoint/2012/main" userId="S::lleong@elaa.org.au::5097192f-1091-4e78-b539-8a392b6e2e3e" providerId="AD"/>
      </p:ext>
    </p:extLst>
  </p:cmAuthor>
  <p:cmAuthor id="4" name="Lynsey Leong" initials="LL [3]" lastIdx="9" clrIdx="4">
    <p:extLst>
      <p:ext uri="{19B8F6BF-5375-455C-9EA6-DF929625EA0E}">
        <p15:presenceInfo xmlns:p15="http://schemas.microsoft.com/office/powerpoint/2012/main" userId="Lynsey Le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D2D"/>
    <a:srgbClr val="A40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0800" autoAdjust="0"/>
  </p:normalViewPr>
  <p:slideViewPr>
    <p:cSldViewPr showGuides="1">
      <p:cViewPr varScale="1">
        <p:scale>
          <a:sx n="75" d="100"/>
          <a:sy n="75" d="100"/>
        </p:scale>
        <p:origin x="72" y="150"/>
      </p:cViewPr>
      <p:guideLst>
        <p:guide orient="horz" pos="4319"/>
        <p:guide pos="249"/>
      </p:guideLst>
    </p:cSldViewPr>
  </p:slideViewPr>
  <p:notesTextViewPr>
    <p:cViewPr>
      <p:scale>
        <a:sx n="1" d="1"/>
        <a:sy n="1" d="1"/>
      </p:scale>
      <p:origin x="0" y="0"/>
    </p:cViewPr>
  </p:notesTextViewPr>
  <p:sorterViewPr>
    <p:cViewPr>
      <p:scale>
        <a:sx n="75" d="100"/>
        <a:sy n="75" d="100"/>
      </p:scale>
      <p:origin x="0" y="3442"/>
    </p:cViewPr>
  </p:sorterViewPr>
  <p:notesViewPr>
    <p:cSldViewPr>
      <p:cViewPr varScale="1">
        <p:scale>
          <a:sx n="57" d="100"/>
          <a:sy n="57" d="100"/>
        </p:scale>
        <p:origin x="2441" y="5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888"/>
          </a:xfrm>
          <a:prstGeom prst="rect">
            <a:avLst/>
          </a:prstGeom>
        </p:spPr>
        <p:txBody>
          <a:bodyPr vert="horz" lIns="91430" tIns="45715" rIns="91430" bIns="45715" rtlCol="0"/>
          <a:lstStyle>
            <a:lvl1pPr algn="l">
              <a:defRPr sz="1200"/>
            </a:lvl1pPr>
          </a:lstStyle>
          <a:p>
            <a:endParaRPr lang="en-AU" dirty="0"/>
          </a:p>
        </p:txBody>
      </p:sp>
      <p:sp>
        <p:nvSpPr>
          <p:cNvPr id="4" name="Footer Placeholder 3"/>
          <p:cNvSpPr>
            <a:spLocks noGrp="1"/>
          </p:cNvSpPr>
          <p:nvPr>
            <p:ph type="ftr" sz="quarter" idx="2"/>
          </p:nvPr>
        </p:nvSpPr>
        <p:spPr>
          <a:xfrm>
            <a:off x="1" y="9440863"/>
            <a:ext cx="2949575" cy="496887"/>
          </a:xfrm>
          <a:prstGeom prst="rect">
            <a:avLst/>
          </a:prstGeom>
        </p:spPr>
        <p:txBody>
          <a:bodyPr vert="horz" lIns="91430" tIns="45715" rIns="91430" bIns="4571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lIns="91430" tIns="45715" rIns="91430" bIns="45715" rtlCol="0" anchor="b"/>
          <a:lstStyle>
            <a:lvl1pPr algn="r">
              <a:defRPr sz="1200"/>
            </a:lvl1pPr>
          </a:lstStyle>
          <a:p>
            <a:fld id="{90F1B84C-7ABB-4765-93DE-4DDEB6E520A7}" type="slidenum">
              <a:rPr lang="en-AU" smtClean="0"/>
              <a:t>‹#›</a:t>
            </a:fld>
            <a:endParaRPr lang="en-AU" dirty="0"/>
          </a:p>
        </p:txBody>
      </p:sp>
    </p:spTree>
    <p:extLst>
      <p:ext uri="{BB962C8B-B14F-4D97-AF65-F5344CB8AC3E}">
        <p14:creationId xmlns:p14="http://schemas.microsoft.com/office/powerpoint/2010/main" val="204524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30" tIns="45715" rIns="91430" bIns="45715" rtlCol="0"/>
          <a:lstStyle>
            <a:lvl1pPr algn="l">
              <a:defRPr sz="1200"/>
            </a:lvl1pPr>
          </a:lstStyle>
          <a:p>
            <a:endParaRPr lang="en-AU" dirty="0"/>
          </a:p>
        </p:txBody>
      </p:sp>
      <p:sp>
        <p:nvSpPr>
          <p:cNvPr id="3" name="Date Placeholder 2"/>
          <p:cNvSpPr>
            <a:spLocks noGrp="1"/>
          </p:cNvSpPr>
          <p:nvPr>
            <p:ph type="dt" idx="1"/>
          </p:nvPr>
        </p:nvSpPr>
        <p:spPr>
          <a:xfrm>
            <a:off x="3855838" y="1"/>
            <a:ext cx="2949787" cy="496967"/>
          </a:xfrm>
          <a:prstGeom prst="rect">
            <a:avLst/>
          </a:prstGeom>
        </p:spPr>
        <p:txBody>
          <a:bodyPr vert="horz" lIns="91430" tIns="45715" rIns="91430" bIns="45715" rtlCol="0"/>
          <a:lstStyle>
            <a:lvl1pPr algn="r">
              <a:defRPr sz="1200"/>
            </a:lvl1pPr>
          </a:lstStyle>
          <a:p>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91430" tIns="45715" rIns="91430" bIns="4571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30" tIns="45715" rIns="91430" bIns="45715" rtlCol="0" anchor="b"/>
          <a:lstStyle>
            <a:lvl1pPr algn="r">
              <a:defRPr sz="1200"/>
            </a:lvl1pPr>
          </a:lstStyle>
          <a:p>
            <a:fld id="{DE6FB094-3390-402C-9532-5E8250B7F5B4}" type="slidenum">
              <a:rPr lang="en-AU" smtClean="0"/>
              <a:t>‹#›</a:t>
            </a:fld>
            <a:endParaRPr lang="en-AU" dirty="0"/>
          </a:p>
        </p:txBody>
      </p:sp>
    </p:spTree>
    <p:extLst>
      <p:ext uri="{BB962C8B-B14F-4D97-AF65-F5344CB8AC3E}">
        <p14:creationId xmlns:p14="http://schemas.microsoft.com/office/powerpoint/2010/main" val="22189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acnc.gov.au/"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nsumer.vic.gov.au/library/forms/clubs-and-not-for-profits/incorporated-associations/application-for-extension-of-time-to-hold-an-annual-general-meeting-or-lodge-financial-statements.docx?la=e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about:blank" TargetMode="External"/><Relationship Id="rId4" Type="http://schemas.openxmlformats.org/officeDocument/2006/relationships/hyperlink" Target="mailto:cav.registration.enquiries@justice.vic.gov.a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pPr>
              <a:spcBef>
                <a:spcPct val="0"/>
              </a:spcBef>
              <a:defRPr/>
            </a:pPr>
            <a:r>
              <a:rPr lang="en-US" sz="1000" b="1" dirty="0">
                <a:latin typeface="Arial" pitchFamily="34" charset="0"/>
                <a:cs typeface="Arial" pitchFamily="34" charset="0"/>
              </a:rPr>
              <a:t>Welcome to this evening’s session – Ending the year on high: Planning your AGM and successful handover to the new committee</a:t>
            </a:r>
          </a:p>
          <a:p>
            <a:pPr marL="171450" indent="-171450">
              <a:spcBef>
                <a:spcPct val="0"/>
              </a:spcBef>
              <a:buFont typeface="Arial" panose="020B0604020202020204" pitchFamily="34" charset="0"/>
              <a:buChar char="•"/>
              <a:defRPr/>
            </a:pPr>
            <a:endParaRPr lang="en-US" sz="1000" b="1" dirty="0">
              <a:latin typeface="Arial" pitchFamily="34" charset="0"/>
              <a:cs typeface="Arial" pitchFamily="34" charset="0"/>
            </a:endParaRPr>
          </a:p>
          <a:p>
            <a:pPr>
              <a:spcBef>
                <a:spcPct val="0"/>
              </a:spcBef>
              <a:defRPr/>
            </a:pPr>
            <a:r>
              <a:rPr lang="en-US" sz="1000" b="1" dirty="0">
                <a:latin typeface="Arial" pitchFamily="34" charset="0"/>
                <a:cs typeface="Arial" pitchFamily="34" charset="0"/>
              </a:rPr>
              <a:t>My name is Emma Incerti-Zapedowski and I am joined by my colleague ______ </a:t>
            </a:r>
          </a:p>
          <a:p>
            <a:pPr>
              <a:spcBef>
                <a:spcPct val="0"/>
              </a:spcBef>
              <a:defRPr/>
            </a:pPr>
            <a:endParaRPr lang="en-US" sz="1000" b="1" dirty="0">
              <a:latin typeface="Arial" pitchFamily="34" charset="0"/>
              <a:cs typeface="Arial" pitchFamily="34" charset="0"/>
            </a:endParaRPr>
          </a:p>
          <a:p>
            <a:pPr>
              <a:spcBef>
                <a:spcPct val="0"/>
              </a:spcBef>
              <a:defRPr/>
            </a:pPr>
            <a:r>
              <a:rPr lang="en-US" sz="1000" b="1" dirty="0">
                <a:latin typeface="Arial" pitchFamily="34" charset="0"/>
                <a:cs typeface="Arial" pitchFamily="34" charset="0"/>
              </a:rPr>
              <a:t>Thank you for taking time out of your evening to join us for this session. Before we get started, I would like to Acknowledge the land on which we are meeting on tonight. </a:t>
            </a:r>
          </a:p>
          <a:p>
            <a:pPr>
              <a:spcBef>
                <a:spcPct val="0"/>
              </a:spcBef>
              <a:buFontTx/>
              <a:buNone/>
              <a:defRPr/>
            </a:pPr>
            <a:endParaRPr lang="en-AU" sz="1000" dirty="0">
              <a:latin typeface="Arial" pitchFamily="34" charset="0"/>
              <a:cs typeface="Arial" pitchFamily="34" charset="0"/>
            </a:endParaRPr>
          </a:p>
          <a:p>
            <a:pPr marL="0" indent="0">
              <a:buFont typeface="Arial" pitchFamily="34" charset="0"/>
              <a:buNone/>
              <a:defRPr/>
            </a:pPr>
            <a:endParaRPr lang="en-AU" sz="1050" dirty="0">
              <a:latin typeface="Arial" pitchFamily="34" charset="0"/>
              <a:cs typeface="Arial" pitchFamily="34" charset="0"/>
            </a:endParaRPr>
          </a:p>
          <a:p>
            <a:pPr>
              <a:defRPr/>
            </a:pPr>
            <a:endParaRPr lang="en-AU" sz="1000" b="1" dirty="0">
              <a:latin typeface="Arial" pitchFamily="34" charset="0"/>
              <a:cs typeface="Arial" pitchFamily="34" charset="0"/>
            </a:endParaRPr>
          </a:p>
          <a:p>
            <a:endParaRPr lang="en-AU" dirty="0"/>
          </a:p>
        </p:txBody>
      </p:sp>
    </p:spTree>
    <p:extLst>
      <p:ext uri="{BB962C8B-B14F-4D97-AF65-F5344CB8AC3E}">
        <p14:creationId xmlns:p14="http://schemas.microsoft.com/office/powerpoint/2010/main" val="419412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lnSpc>
                <a:spcPct val="150000"/>
              </a:lnSpc>
              <a:defRPr/>
            </a:pPr>
            <a:r>
              <a:rPr lang="en-AU" b="1" dirty="0">
                <a:latin typeface="Arial" pitchFamily="34" charset="0"/>
                <a:cs typeface="Arial" pitchFamily="34" charset="0"/>
              </a:rPr>
              <a:t>Key messages</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Your AGM can also be a great opportunity to market your service, increase awareness of your existence and be an information night for new parents.</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If your meeting will also be a parent night, consider asking the Educational Leader to talk about the programs.</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If using guest speaker – think about appropriateness e.g. Preschool Field Support Officers (PFSO), local Principal or EC speaker</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Current President chairs the meeting until the elections are held.</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For transparency the current President </a:t>
            </a:r>
            <a:r>
              <a:rPr lang="en-AU" sz="1100" b="0" dirty="0">
                <a:latin typeface="Arial" pitchFamily="34" charset="0"/>
                <a:cs typeface="Arial" pitchFamily="34" charset="0"/>
              </a:rPr>
              <a:t>steps aside and unbiased person </a:t>
            </a:r>
            <a:r>
              <a:rPr lang="en-AU" sz="1100" dirty="0">
                <a:latin typeface="Arial" pitchFamily="34" charset="0"/>
                <a:cs typeface="Arial" pitchFamily="34" charset="0"/>
              </a:rPr>
              <a:t>chairs the election – ask if the guest speaker can do it for you?  Other suggestions of people that could chair the election include the local school principal or a shire councillor.</a:t>
            </a:r>
          </a:p>
          <a:p>
            <a:pPr marL="171431" indent="-171431">
              <a:lnSpc>
                <a:spcPct val="150000"/>
              </a:lnSpc>
              <a:buFont typeface="Arial" panose="020B0604020202020204" pitchFamily="34" charset="0"/>
              <a:buChar char="•"/>
              <a:defRPr/>
            </a:pPr>
            <a:r>
              <a:rPr lang="en-US" sz="1100" dirty="0">
                <a:latin typeface="Arial" pitchFamily="34" charset="0"/>
                <a:cs typeface="Arial" pitchFamily="34" charset="0"/>
              </a:rPr>
              <a:t>I</a:t>
            </a:r>
            <a:r>
              <a:rPr lang="en-AU" sz="1100" dirty="0">
                <a:latin typeface="Arial" pitchFamily="34" charset="0"/>
                <a:cs typeface="Arial" pitchFamily="34" charset="0"/>
              </a:rPr>
              <a:t>f you are unable to secure another person to chair the election, the current President can be permitted to do so, as long as they are not nominating for a spot on the new committee</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If having social event think about what you could do easily during online meeting; trivia, bingo, auction, karaoke all could be fun. </a:t>
            </a:r>
          </a:p>
          <a:p>
            <a:pPr marL="171431" indent="-171431">
              <a:lnSpc>
                <a:spcPct val="150000"/>
              </a:lnSpc>
              <a:buFont typeface="Arial" panose="020B0604020202020204" pitchFamily="34" charset="0"/>
              <a:buChar char="•"/>
              <a:defRPr/>
            </a:pPr>
            <a:endParaRPr lang="en-AU" b="0" dirty="0">
              <a:latin typeface="Arial" pitchFamily="34" charset="0"/>
              <a:cs typeface="Arial" pitchFamily="34" charset="0"/>
            </a:endParaRPr>
          </a:p>
          <a:p>
            <a:pPr marL="0" indent="0">
              <a:lnSpc>
                <a:spcPct val="150000"/>
              </a:lnSpc>
              <a:buFont typeface="Arial" panose="020B0604020202020204" pitchFamily="34" charset="0"/>
              <a:buNone/>
              <a:defRPr/>
            </a:pPr>
            <a:r>
              <a:rPr lang="en-AU" b="0" dirty="0">
                <a:latin typeface="Arial" pitchFamily="34" charset="0"/>
                <a:cs typeface="Arial" pitchFamily="34" charset="0"/>
              </a:rPr>
              <a:t>*Recruitment strategies will be discussed later in the presentation </a:t>
            </a:r>
          </a:p>
          <a:p>
            <a:pPr>
              <a:defRPr/>
            </a:pPr>
            <a:endParaRPr lang="en-AU" dirty="0"/>
          </a:p>
          <a:p>
            <a:pPr>
              <a:defRPr/>
            </a:pPr>
            <a:r>
              <a:rPr lang="en-US" dirty="0"/>
              <a:t>highlight in notes that it is important to have strategies to attract participation- to get CoM members</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AU" b="1" dirty="0">
                <a:latin typeface="Arial" pitchFamily="34" charset="0"/>
                <a:cs typeface="Arial" pitchFamily="34" charset="0"/>
              </a:rPr>
              <a:t>Please note</a:t>
            </a:r>
            <a:r>
              <a:rPr lang="en-AU" b="1" baseline="0" dirty="0">
                <a:latin typeface="Arial" pitchFamily="34" charset="0"/>
                <a:cs typeface="Arial" pitchFamily="34" charset="0"/>
              </a:rPr>
              <a:t>:  There are two slides to cover the suggested responsibilities.</a:t>
            </a:r>
            <a:endParaRPr lang="en-AU" b="1" dirty="0">
              <a:latin typeface="Arial" pitchFamily="34" charset="0"/>
              <a:cs typeface="Arial" pitchFamily="34" charset="0"/>
            </a:endParaRPr>
          </a:p>
          <a:p>
            <a:pPr>
              <a:lnSpc>
                <a:spcPct val="150000"/>
              </a:lnSpc>
            </a:pPr>
            <a:endParaRPr lang="en-AU" b="1" dirty="0">
              <a:latin typeface="Arial" pitchFamily="34" charset="0"/>
              <a:cs typeface="Arial" pitchFamily="34" charset="0"/>
            </a:endParaRPr>
          </a:p>
          <a:p>
            <a:pPr>
              <a:lnSpc>
                <a:spcPct val="150000"/>
              </a:lnSpc>
            </a:pPr>
            <a:r>
              <a:rPr lang="en-AU" b="1" dirty="0">
                <a:latin typeface="Arial" pitchFamily="34" charset="0"/>
                <a:cs typeface="Arial" pitchFamily="34" charset="0"/>
              </a:rPr>
              <a:t>Key messages</a:t>
            </a:r>
          </a:p>
          <a:p>
            <a:pPr marL="171450" indent="-171450">
              <a:lnSpc>
                <a:spcPct val="150000"/>
              </a:lnSpc>
              <a:buFont typeface="Arial" panose="020B0604020202020204" pitchFamily="34" charset="0"/>
              <a:buChar char="•"/>
            </a:pPr>
            <a:r>
              <a:rPr lang="en-AU" b="0" dirty="0">
                <a:latin typeface="Arial" pitchFamily="34" charset="0"/>
                <a:cs typeface="Arial" pitchFamily="34" charset="0"/>
              </a:rPr>
              <a:t>Consider providing the Chair or Secretary's contact details to the association in advance to answer any queries. </a:t>
            </a:r>
          </a:p>
          <a:p>
            <a:pPr marL="171450" indent="-171450">
              <a:lnSpc>
                <a:spcPct val="150000"/>
              </a:lnSpc>
              <a:buFont typeface="Arial" panose="020B0604020202020204" pitchFamily="34" charset="0"/>
              <a:buChar char="•"/>
            </a:pPr>
            <a:r>
              <a:rPr lang="en-AU" b="0" dirty="0">
                <a:latin typeface="Arial" pitchFamily="34" charset="0"/>
                <a:cs typeface="Arial" pitchFamily="34" charset="0"/>
              </a:rPr>
              <a:t>Forward annual report to the association in advance as well as any other reports necessary.</a:t>
            </a:r>
          </a:p>
          <a:p>
            <a:pPr marL="171450" indent="-171450">
              <a:lnSpc>
                <a:spcPct val="150000"/>
              </a:lnSpc>
              <a:buFont typeface="Arial" panose="020B0604020202020204" pitchFamily="34" charset="0"/>
              <a:buChar char="•"/>
            </a:pPr>
            <a:r>
              <a:rPr lang="en-AU" b="0" dirty="0">
                <a:latin typeface="Arial" pitchFamily="34" charset="0"/>
                <a:cs typeface="Arial" pitchFamily="34" charset="0"/>
              </a:rPr>
              <a:t>Forward nomination forms and clear instructions about voting and proxies, with clear timeframes.</a:t>
            </a:r>
          </a:p>
          <a:p>
            <a:pPr marL="171450" indent="-171450">
              <a:lnSpc>
                <a:spcPct val="150000"/>
              </a:lnSpc>
              <a:buFont typeface="Arial" panose="020B0604020202020204" pitchFamily="34" charset="0"/>
              <a:buChar char="•"/>
            </a:pPr>
            <a:endParaRPr lang="en-AU" b="0" dirty="0">
              <a:latin typeface="Arial" pitchFamily="34" charset="0"/>
              <a:cs typeface="Arial" pitchFamily="34" charset="0"/>
            </a:endParaRPr>
          </a:p>
          <a:p>
            <a:pPr marL="171431" indent="-171431">
              <a:lnSpc>
                <a:spcPct val="150000"/>
              </a:lnSpc>
              <a:buFont typeface="Arial" panose="020B0604020202020204" pitchFamily="34" charset="0"/>
              <a:buChar char="•"/>
            </a:pPr>
            <a:r>
              <a:rPr lang="en-AU" b="0" dirty="0">
                <a:latin typeface="Arial" pitchFamily="34" charset="0"/>
                <a:cs typeface="Arial" pitchFamily="34" charset="0"/>
              </a:rPr>
              <a:t>Most of the points will be covered</a:t>
            </a:r>
            <a:r>
              <a:rPr lang="en-AU" b="0" baseline="0" dirty="0">
                <a:latin typeface="Arial" pitchFamily="34" charset="0"/>
                <a:cs typeface="Arial" pitchFamily="34" charset="0"/>
              </a:rPr>
              <a:t> in more detail throughout the presentation.</a:t>
            </a:r>
          </a:p>
          <a:p>
            <a:pPr marL="171431" indent="-171431">
              <a:lnSpc>
                <a:spcPct val="150000"/>
              </a:lnSpc>
              <a:buFont typeface="Arial" panose="020B0604020202020204" pitchFamily="34" charset="0"/>
              <a:buChar char="•"/>
            </a:pPr>
            <a:endParaRPr lang="en-AU" b="0" baseline="0" dirty="0">
              <a:latin typeface="Arial" pitchFamily="34" charset="0"/>
              <a:cs typeface="Arial" pitchFamily="34" charset="0"/>
            </a:endParaRPr>
          </a:p>
          <a:p>
            <a:pPr marL="0" indent="0">
              <a:lnSpc>
                <a:spcPct val="150000"/>
              </a:lnSpc>
              <a:buFont typeface="Arial" panose="020B0604020202020204" pitchFamily="34" charset="0"/>
              <a:buNone/>
            </a:pPr>
            <a:r>
              <a:rPr lang="en-AU" b="1" baseline="0" dirty="0">
                <a:latin typeface="Arial" pitchFamily="34" charset="0"/>
                <a:cs typeface="Arial" pitchFamily="34" charset="0"/>
              </a:rPr>
              <a:t>In folder – sample nomination form</a:t>
            </a:r>
            <a:endParaRPr lang="en-AU" b="1" dirty="0">
              <a:latin typeface="Arial" pitchFamily="34" charset="0"/>
              <a:cs typeface="Arial" pitchFamily="34" charset="0"/>
            </a:endParaRPr>
          </a:p>
          <a:p>
            <a:pPr marL="171431" indent="-171431">
              <a:lnSpc>
                <a:spcPct val="150000"/>
              </a:lnSpc>
              <a:buFont typeface="Arial" panose="020B0604020202020204" pitchFamily="34" charset="0"/>
              <a:buChar char="•"/>
            </a:pPr>
            <a:r>
              <a:rPr lang="en-US" b="0" dirty="0">
                <a:latin typeface="Arial" pitchFamily="34" charset="0"/>
                <a:cs typeface="Arial" pitchFamily="34" charset="0"/>
              </a:rPr>
              <a:t>highlight importance of time line- usually 21 days notice</a:t>
            </a:r>
            <a:endParaRPr lang="en-AU" b="0" dirty="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b="1" dirty="0"/>
              <a:t>Key Message</a:t>
            </a:r>
          </a:p>
          <a:p>
            <a:pPr marL="171431" indent="-171431">
              <a:lnSpc>
                <a:spcPct val="150000"/>
              </a:lnSpc>
              <a:buFont typeface="Arial" panose="020B0604020202020204" pitchFamily="34" charset="0"/>
              <a:buChar char="•"/>
            </a:pPr>
            <a:r>
              <a:rPr lang="en-AU" dirty="0"/>
              <a:t>The register of current members will ensure you know who can be nominated for a position</a:t>
            </a:r>
            <a:r>
              <a:rPr lang="en-AU" baseline="0" dirty="0"/>
              <a:t> on the committee and who can vote.</a:t>
            </a:r>
          </a:p>
          <a:p>
            <a:pPr marL="171431" indent="-171431">
              <a:lnSpc>
                <a:spcPct val="150000"/>
              </a:lnSpc>
              <a:buFont typeface="Arial" panose="020B0604020202020204" pitchFamily="34" charset="0"/>
              <a:buChar char="•"/>
            </a:pPr>
            <a:r>
              <a:rPr lang="en-AU" baseline="0" dirty="0"/>
              <a:t>You could ask attendees to type their name into the chat function on the evening and this could be your record list of attendance for the AGM.</a:t>
            </a:r>
            <a:endParaRPr lang="en-AU" dirty="0"/>
          </a:p>
        </p:txBody>
      </p:sp>
    </p:spTree>
    <p:extLst>
      <p:ext uri="{BB962C8B-B14F-4D97-AF65-F5344CB8AC3E}">
        <p14:creationId xmlns:p14="http://schemas.microsoft.com/office/powerpoint/2010/main" val="422759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AU" b="1" dirty="0">
                <a:latin typeface="Arial" pitchFamily="34" charset="0"/>
                <a:cs typeface="Arial" pitchFamily="34" charset="0"/>
              </a:rPr>
              <a:t>Opening</a:t>
            </a:r>
            <a:r>
              <a:rPr lang="en-AU" b="1" baseline="0" dirty="0">
                <a:latin typeface="Arial" pitchFamily="34" charset="0"/>
                <a:cs typeface="Arial" pitchFamily="34" charset="0"/>
              </a:rPr>
              <a:t> question</a:t>
            </a:r>
          </a:p>
          <a:p>
            <a:pPr marL="171431" indent="-171431">
              <a:lnSpc>
                <a:spcPct val="150000"/>
              </a:lnSpc>
              <a:buFont typeface="Arial" panose="020B0604020202020204" pitchFamily="34" charset="0"/>
              <a:buChar char="•"/>
            </a:pPr>
            <a:r>
              <a:rPr lang="en-AU" b="0" baseline="0" dirty="0">
                <a:latin typeface="Arial" pitchFamily="34" charset="0"/>
                <a:cs typeface="Arial" pitchFamily="34" charset="0"/>
              </a:rPr>
              <a:t>Ask people for any creative and successful methods they have used</a:t>
            </a:r>
          </a:p>
          <a:p>
            <a:pPr marL="171431" indent="-171431">
              <a:lnSpc>
                <a:spcPct val="150000"/>
              </a:lnSpc>
              <a:buFont typeface="Arial" panose="020B0604020202020204" pitchFamily="34" charset="0"/>
              <a:buChar char="•"/>
            </a:pPr>
            <a:r>
              <a:rPr lang="en-AU" b="0" baseline="0" dirty="0">
                <a:latin typeface="Arial" pitchFamily="34" charset="0"/>
                <a:cs typeface="Arial" pitchFamily="34" charset="0"/>
              </a:rPr>
              <a:t>Why did they attend the AGM last year?</a:t>
            </a:r>
            <a:endParaRPr lang="en-AU" b="0" dirty="0">
              <a:latin typeface="Arial" pitchFamily="34" charset="0"/>
              <a:cs typeface="Arial" pitchFamily="34" charset="0"/>
            </a:endParaRPr>
          </a:p>
          <a:p>
            <a:pPr>
              <a:lnSpc>
                <a:spcPct val="150000"/>
              </a:lnSpc>
            </a:pPr>
            <a:endParaRPr lang="en-AU" b="1" dirty="0">
              <a:latin typeface="Arial" pitchFamily="34" charset="0"/>
              <a:cs typeface="Arial" pitchFamily="34" charset="0"/>
            </a:endParaRPr>
          </a:p>
          <a:p>
            <a:pPr>
              <a:lnSpc>
                <a:spcPct val="150000"/>
              </a:lnSpc>
            </a:pPr>
            <a:r>
              <a:rPr lang="en-AU" b="1" dirty="0">
                <a:latin typeface="Arial" pitchFamily="34" charset="0"/>
                <a:cs typeface="Arial" pitchFamily="34" charset="0"/>
              </a:rPr>
              <a:t>Key messages</a:t>
            </a:r>
          </a:p>
          <a:p>
            <a:pPr marL="171431" indent="-171431">
              <a:lnSpc>
                <a:spcPct val="150000"/>
              </a:lnSpc>
              <a:buFont typeface="Arial" panose="020B0604020202020204" pitchFamily="34" charset="0"/>
              <a:buChar char="•"/>
            </a:pPr>
            <a:r>
              <a:rPr lang="en-AU" b="0" dirty="0">
                <a:latin typeface="Arial" pitchFamily="34" charset="0"/>
                <a:cs typeface="Arial" pitchFamily="34" charset="0"/>
              </a:rPr>
              <a:t>The more advertising the better to ensure you meet your quorum – could encourage families with young children who are thinking of enrolling in next couple of years – good marketing strategy</a:t>
            </a:r>
          </a:p>
          <a:p>
            <a:pPr marL="171431" indent="-171431">
              <a:lnSpc>
                <a:spcPct val="150000"/>
              </a:lnSpc>
              <a:buFont typeface="Arial" panose="020B0604020202020204" pitchFamily="34" charset="0"/>
              <a:buChar char="•"/>
            </a:pPr>
            <a:r>
              <a:rPr lang="en-AU" b="0" dirty="0">
                <a:latin typeface="Arial" pitchFamily="34" charset="0"/>
                <a:cs typeface="Arial" pitchFamily="34" charset="0"/>
              </a:rPr>
              <a:t>Discuss ways of getting people to attend e.g.</a:t>
            </a:r>
            <a:r>
              <a:rPr lang="en-AU" b="0" baseline="0" dirty="0">
                <a:latin typeface="Arial" pitchFamily="34" charset="0"/>
                <a:cs typeface="Arial" pitchFamily="34" charset="0"/>
              </a:rPr>
              <a:t> </a:t>
            </a:r>
            <a:r>
              <a:rPr lang="en-AU" b="0" dirty="0">
                <a:latin typeface="Arial" pitchFamily="34" charset="0"/>
                <a:cs typeface="Arial" pitchFamily="34" charset="0"/>
              </a:rPr>
              <a:t>providing enrolment info on the night,</a:t>
            </a:r>
            <a:r>
              <a:rPr lang="en-AU" b="0" baseline="0" dirty="0">
                <a:latin typeface="Arial" pitchFamily="34" charset="0"/>
                <a:cs typeface="Arial" pitchFamily="34" charset="0"/>
              </a:rPr>
              <a:t> </a:t>
            </a:r>
            <a:r>
              <a:rPr lang="en-AU" b="0" dirty="0">
                <a:latin typeface="Arial" pitchFamily="34" charset="0"/>
                <a:cs typeface="Arial" pitchFamily="34" charset="0"/>
              </a:rPr>
              <a:t>prize, interesting speaker</a:t>
            </a:r>
          </a:p>
          <a:p>
            <a:pPr marL="171431" indent="-171431">
              <a:lnSpc>
                <a:spcPct val="150000"/>
              </a:lnSpc>
              <a:buFont typeface="Arial" panose="020B0604020202020204" pitchFamily="34" charset="0"/>
              <a:buChar char="•"/>
            </a:pPr>
            <a:r>
              <a:rPr lang="en-AU" b="0" dirty="0">
                <a:latin typeface="Arial" pitchFamily="34" charset="0"/>
                <a:cs typeface="Arial" pitchFamily="34" charset="0"/>
              </a:rPr>
              <a:t>A personal invitation makes people feel welcome and is often hard to refuse</a:t>
            </a:r>
          </a:p>
          <a:p>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endParaRPr lang="en-AU" b="1" dirty="0"/>
          </a:p>
          <a:p>
            <a:pPr marL="171431" indent="-171431">
              <a:buFont typeface="Arial" panose="020B0604020202020204" pitchFamily="34" charset="0"/>
              <a:buChar char="•"/>
            </a:pPr>
            <a:r>
              <a:rPr lang="en-AU" b="0" dirty="0"/>
              <a:t>This is one of the biggest</a:t>
            </a:r>
            <a:r>
              <a:rPr lang="en-AU" b="0" baseline="0" dirty="0"/>
              <a:t> concerns of current committees.</a:t>
            </a:r>
            <a:endParaRPr lang="en-AU" b="0" dirty="0"/>
          </a:p>
          <a:p>
            <a:pPr marL="171431" indent="-171431">
              <a:buFont typeface="Arial" panose="020B0604020202020204" pitchFamily="34" charset="0"/>
              <a:buChar char="•"/>
            </a:pPr>
            <a:r>
              <a:rPr lang="en-AU" b="0" dirty="0"/>
              <a:t>Let’s look at one of the roles of the AGM</a:t>
            </a:r>
            <a:r>
              <a:rPr lang="en-AU" b="0" baseline="0" dirty="0"/>
              <a:t> subcommittee…….recruiting a new committee.  </a:t>
            </a:r>
          </a:p>
          <a:p>
            <a:pPr marL="171431" indent="-171431">
              <a:buFont typeface="Arial" panose="020B0604020202020204" pitchFamily="34" charset="0"/>
              <a:buChar char="•"/>
            </a:pPr>
            <a:r>
              <a:rPr lang="en-AU" b="0" baseline="0" dirty="0"/>
              <a:t>How participants were recruited?</a:t>
            </a:r>
            <a:endParaRPr lang="en-AU" b="0" dirty="0"/>
          </a:p>
        </p:txBody>
      </p:sp>
    </p:spTree>
    <p:extLst>
      <p:ext uri="{BB962C8B-B14F-4D97-AF65-F5344CB8AC3E}">
        <p14:creationId xmlns:p14="http://schemas.microsoft.com/office/powerpoint/2010/main" val="348110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bwMode="auto">
          <a:xfrm>
            <a:off x="635000" y="746125"/>
            <a:ext cx="4583113"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778452" y="4585122"/>
            <a:ext cx="4440622" cy="3556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numCol="1" anchor="t" anchorCtr="0" compatLnSpc="1">
            <a:prstTxWarp prst="textNoShape">
              <a:avLst/>
            </a:prstTxWarp>
          </a:bodyPr>
          <a:lstStyle/>
          <a:p>
            <a:pPr eaLnBrk="1" hangingPunct="1">
              <a:spcBef>
                <a:spcPct val="0"/>
              </a:spcBef>
            </a:pPr>
            <a:r>
              <a:rPr lang="en-AU" b="1" dirty="0">
                <a:latin typeface="Arial" pitchFamily="34" charset="0"/>
                <a:cs typeface="Arial" pitchFamily="34" charset="0"/>
              </a:rPr>
              <a:t>Key messages</a:t>
            </a:r>
          </a:p>
          <a:p>
            <a:pPr eaLnBrk="1" hangingPunct="1">
              <a:spcBef>
                <a:spcPct val="0"/>
              </a:spcBef>
            </a:pPr>
            <a:endParaRPr lang="en-AU" b="1" dirty="0">
              <a:latin typeface="Arial" pitchFamily="34" charset="0"/>
              <a:cs typeface="Arial" pitchFamily="34" charset="0"/>
            </a:endParaRPr>
          </a:p>
          <a:p>
            <a:pPr marL="171431" indent="-171431">
              <a:spcBef>
                <a:spcPct val="0"/>
              </a:spcBef>
              <a:buFont typeface="Arial" panose="020B0604020202020204" pitchFamily="34" charset="0"/>
              <a:buChar char="•"/>
            </a:pPr>
            <a:r>
              <a:rPr lang="en-AU" b="0" dirty="0">
                <a:latin typeface="Arial" pitchFamily="34" charset="0"/>
                <a:cs typeface="Arial" pitchFamily="34" charset="0"/>
              </a:rPr>
              <a:t>The success of any committee is enhanced by thoughtful succession planning, especially in the light of the high turn over of committee members. This is especially so If you are a sessional kindergarten or a committee that has a yearly term of office. </a:t>
            </a:r>
          </a:p>
          <a:p>
            <a:pPr marL="171431" indent="-171431">
              <a:spcBef>
                <a:spcPct val="0"/>
              </a:spcBef>
              <a:buFont typeface="Arial" panose="020B0604020202020204" pitchFamily="34" charset="0"/>
              <a:buChar char="•"/>
            </a:pPr>
            <a:r>
              <a:rPr lang="en-AU" b="0" dirty="0">
                <a:latin typeface="Arial" pitchFamily="34" charset="0"/>
                <a:cs typeface="Arial" pitchFamily="34" charset="0"/>
              </a:rPr>
              <a:t>Succession planning</a:t>
            </a:r>
            <a:r>
              <a:rPr lang="en-AU" b="0" baseline="0" dirty="0">
                <a:latin typeface="Arial" pitchFamily="34" charset="0"/>
                <a:cs typeface="Arial" pitchFamily="34" charset="0"/>
              </a:rPr>
              <a:t> is an i</a:t>
            </a:r>
            <a:r>
              <a:rPr lang="en-AU" b="0" dirty="0">
                <a:latin typeface="Arial" pitchFamily="34" charset="0"/>
                <a:cs typeface="Arial" pitchFamily="34" charset="0"/>
              </a:rPr>
              <a:t>mportant aspect of good governance to ensure continuity, reduce risk, improve staff morale in that staff feel secure despite the constant change and also to preserve organisational memories. </a:t>
            </a:r>
          </a:p>
          <a:p>
            <a:pPr marL="171431" indent="-171431">
              <a:spcBef>
                <a:spcPct val="0"/>
              </a:spcBef>
              <a:buFont typeface="Arial" panose="020B0604020202020204" pitchFamily="34" charset="0"/>
              <a:buChar char="•"/>
            </a:pPr>
            <a:r>
              <a:rPr lang="en-US" sz="1200" b="0" i="0" kern="1200" dirty="0">
                <a:solidFill>
                  <a:schemeClr val="tx1"/>
                </a:solidFill>
                <a:effectLst/>
                <a:latin typeface="+mn-lt"/>
                <a:ea typeface="+mn-ea"/>
                <a:cs typeface="+mn-cs"/>
              </a:rPr>
              <a:t>Committees have to be ready to deal with the changes. Leaving it all to the last minute can give you a CoM that lacks the necessary skills, motivation and knowledge to lead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effectively.</a:t>
            </a:r>
            <a:endParaRPr lang="en-AU" b="0" dirty="0">
              <a:latin typeface="Arial" pitchFamily="34" charset="0"/>
              <a:cs typeface="Arial" pitchFamily="34" charset="0"/>
            </a:endParaRPr>
          </a:p>
          <a:p>
            <a:pPr marL="171431" indent="-171431">
              <a:spcBef>
                <a:spcPct val="0"/>
              </a:spcBef>
              <a:buFont typeface="Arial" panose="020B0604020202020204" pitchFamily="34" charset="0"/>
              <a:buChar char="•"/>
            </a:pPr>
            <a:r>
              <a:rPr lang="en-AU" b="0" dirty="0">
                <a:latin typeface="Arial" pitchFamily="34" charset="0"/>
                <a:cs typeface="Arial" pitchFamily="34" charset="0"/>
              </a:rPr>
              <a:t>We do acknowledge that this is becoming increasingly difficult but hopefully this presentation and the “Ending The Year on A High” self paced module will help you feel more confident and provide options. </a:t>
            </a:r>
          </a:p>
          <a:p>
            <a:pPr marL="171431" indent="-171431">
              <a:spcBef>
                <a:spcPct val="0"/>
              </a:spcBef>
              <a:buFont typeface="Arial" panose="020B0604020202020204" pitchFamily="34" charset="0"/>
              <a:buChar char="•"/>
            </a:pPr>
            <a:endParaRPr lang="en-AU" b="0" dirty="0">
              <a:latin typeface="Arial" pitchFamily="34" charset="0"/>
              <a:cs typeface="Arial" pitchFamily="34" charset="0"/>
            </a:endParaRPr>
          </a:p>
          <a:p>
            <a:pPr marL="0" indent="0">
              <a:spcBef>
                <a:spcPct val="0"/>
              </a:spcBef>
              <a:buFont typeface="Arial" panose="020B0604020202020204" pitchFamily="34" charset="0"/>
              <a:buNone/>
            </a:pPr>
            <a:endParaRPr lang="en-AU" b="0" dirty="0">
              <a:latin typeface="Arial" pitchFamily="34" charset="0"/>
              <a:cs typeface="Arial" pitchFamily="34" charset="0"/>
            </a:endParaRPr>
          </a:p>
          <a:p>
            <a:pPr marL="171431" indent="-171431">
              <a:spcBef>
                <a:spcPct val="0"/>
              </a:spcBef>
              <a:buFont typeface="Arial" panose="020B0604020202020204" pitchFamily="34" charset="0"/>
              <a:buChar char="•"/>
            </a:pPr>
            <a:r>
              <a:rPr lang="en-AU" b="0" dirty="0">
                <a:latin typeface="Arial" pitchFamily="34" charset="0"/>
                <a:cs typeface="Arial" pitchFamily="34" charset="0"/>
              </a:rPr>
              <a:t>So, how do we ensure that committee is operation from year to year and prevent a full committee turn over? </a:t>
            </a:r>
          </a:p>
          <a:p>
            <a:pPr marL="171431" indent="-171431">
              <a:spcBef>
                <a:spcPct val="0"/>
              </a:spcBef>
              <a:buFont typeface="Arial" panose="020B0604020202020204" pitchFamily="34" charset="0"/>
              <a:buChar char="•"/>
            </a:pPr>
            <a:r>
              <a:rPr lang="en-AU" b="0" dirty="0">
                <a:latin typeface="Arial" pitchFamily="34" charset="0"/>
                <a:cs typeface="Arial" pitchFamily="34" charset="0"/>
              </a:rPr>
              <a:t>Some recruitment considerations include</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Trying to ensure that the vice president is 3 year old </a:t>
            </a:r>
            <a:r>
              <a:rPr lang="en-AU" b="0" dirty="0" err="1">
                <a:latin typeface="Arial" pitchFamily="34" charset="0"/>
                <a:cs typeface="Arial" pitchFamily="34" charset="0"/>
              </a:rPr>
              <a:t>etc..equal</a:t>
            </a:r>
            <a:r>
              <a:rPr lang="en-AU" b="0" dirty="0">
                <a:latin typeface="Arial" pitchFamily="34" charset="0"/>
                <a:cs typeface="Arial" pitchFamily="34" charset="0"/>
              </a:rPr>
              <a:t> balance of 3 and 4 year </a:t>
            </a:r>
            <a:r>
              <a:rPr lang="en-AU" b="0" dirty="0" err="1">
                <a:latin typeface="Arial" pitchFamily="34" charset="0"/>
                <a:cs typeface="Arial" pitchFamily="34" charset="0"/>
              </a:rPr>
              <a:t>olds</a:t>
            </a:r>
            <a:endParaRPr lang="en-AU" b="0" dirty="0">
              <a:latin typeface="Arial" pitchFamily="34" charset="0"/>
              <a:cs typeface="Arial" pitchFamily="34" charset="0"/>
            </a:endParaRP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Establish sub committees to start involving families who may initially be afraid to commit but can see the valuable work the committee does </a:t>
            </a:r>
            <a:r>
              <a:rPr lang="en-AU" b="0" dirty="0" err="1">
                <a:latin typeface="Arial" pitchFamily="34" charset="0"/>
                <a:cs typeface="Arial" pitchFamily="34" charset="0"/>
              </a:rPr>
              <a:t>ie</a:t>
            </a:r>
            <a:r>
              <a:rPr lang="en-AU" b="0" dirty="0">
                <a:latin typeface="Arial" pitchFamily="34" charset="0"/>
                <a:cs typeface="Arial" pitchFamily="34" charset="0"/>
              </a:rPr>
              <a:t>. HR sub committee, Finance Subcommittee, AGM subcommittee, Fundraising Subcommittee </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Consider the definition of membership in your constitution and reach out to local organisations EARLY.  </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Reaching out to members/ families who are incoming and aren’t involved in the service now – you have the enrolment details and can either include it in the enrolment form (would you like to volunteer?) </a:t>
            </a:r>
          </a:p>
          <a:p>
            <a:pPr marL="170815" indent="-170815">
              <a:spcBef>
                <a:spcPct val="0"/>
              </a:spcBef>
              <a:buFont typeface="Arial" panose="020B0604020202020204" pitchFamily="34" charset="0"/>
              <a:buChar char="•"/>
            </a:pPr>
            <a:endParaRPr lang="en-AU" b="0" dirty="0">
              <a:latin typeface="Arial" pitchFamily="34" charset="0"/>
              <a:cs typeface="Arial" pitchFamily="34" charset="0"/>
            </a:endParaRPr>
          </a:p>
          <a:p>
            <a:pPr marL="170815" indent="-170815">
              <a:spcBef>
                <a:spcPct val="0"/>
              </a:spcBef>
              <a:buFont typeface="Arial" panose="020B0604020202020204" pitchFamily="34" charset="0"/>
              <a:buChar char="•"/>
            </a:pPr>
            <a:r>
              <a:rPr lang="en-US" dirty="0">
                <a:latin typeface="Arial" pitchFamily="34" charset="0"/>
                <a:cs typeface="Arial" pitchFamily="34" charset="0"/>
              </a:rPr>
              <a:t>I think the placement suggests that good succession planning for the good of the organisation would mean taking the time to recruit the committee because of their role.</a:t>
            </a:r>
            <a:endParaRPr lang="en-AU" dirty="0">
              <a:latin typeface="Arial" pitchFamily="34" charset="0"/>
              <a:cs typeface="Arial" pitchFamily="34" charset="0"/>
            </a:endParaRPr>
          </a:p>
          <a:p>
            <a:pPr marL="171431" indent="-171431">
              <a:spcBef>
                <a:spcPct val="0"/>
              </a:spcBef>
              <a:buFont typeface="Arial" panose="020B0604020202020204" pitchFamily="34" charset="0"/>
              <a:buChar char="•"/>
            </a:pPr>
            <a:endParaRPr lang="en-AU" dirty="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Arial" pitchFamily="34" charset="0"/>
                <a:cs typeface="Arial" pitchFamily="34" charset="0"/>
              </a:rPr>
              <a:t>Key messages</a:t>
            </a:r>
          </a:p>
          <a:p>
            <a:pPr marL="171431" indent="-171431" defTabSz="914302">
              <a:buFont typeface="Arial" panose="020B0604020202020204" pitchFamily="34" charset="0"/>
              <a:buChar char="•"/>
              <a:defRPr/>
            </a:pPr>
            <a:endParaRPr lang="en-AU" b="0" baseline="0" dirty="0">
              <a:latin typeface="Arial" pitchFamily="34" charset="0"/>
              <a:cs typeface="Arial" pitchFamily="34" charset="0"/>
            </a:endParaRPr>
          </a:p>
          <a:p>
            <a:pPr marL="171431" indent="-171431">
              <a:spcBef>
                <a:spcPct val="0"/>
              </a:spcBef>
              <a:buFont typeface="Arial" panose="020B0604020202020204" pitchFamily="34" charset="0"/>
              <a:buChar char="•"/>
            </a:pPr>
            <a:r>
              <a:rPr lang="en-AU" b="0" dirty="0">
                <a:latin typeface="Arial" pitchFamily="34" charset="0"/>
                <a:cs typeface="Arial" pitchFamily="34" charset="0"/>
              </a:rPr>
              <a:t>So, how do we ensure that committee is operation from year to year and prevent a full committee turn over? </a:t>
            </a:r>
          </a:p>
          <a:p>
            <a:pPr marL="171431" marR="0" lvl="0" indent="-171431"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b="0" dirty="0">
                <a:latin typeface="Arial" pitchFamily="34" charset="0"/>
                <a:cs typeface="Arial" pitchFamily="34" charset="0"/>
              </a:rPr>
              <a:t>Check constitution for rules around membership &amp; who can be a committee member,</a:t>
            </a:r>
            <a:r>
              <a:rPr lang="en-AU" b="0" baseline="0" dirty="0">
                <a:latin typeface="Arial" pitchFamily="34" charset="0"/>
                <a:cs typeface="Arial" pitchFamily="34" charset="0"/>
              </a:rPr>
              <a:t> in particular if you are approaching community organisations.</a:t>
            </a:r>
            <a:endParaRPr lang="en-AU" b="0" dirty="0">
              <a:latin typeface="Arial" pitchFamily="34" charset="0"/>
              <a:cs typeface="Arial" pitchFamily="34" charset="0"/>
            </a:endParaRPr>
          </a:p>
          <a:p>
            <a:pPr marL="171431" indent="-171431">
              <a:spcBef>
                <a:spcPct val="0"/>
              </a:spcBef>
              <a:buFont typeface="Arial" panose="020B0604020202020204" pitchFamily="34" charset="0"/>
              <a:buChar char="•"/>
            </a:pPr>
            <a:r>
              <a:rPr lang="en-AU" b="0" dirty="0">
                <a:latin typeface="Arial" pitchFamily="34" charset="0"/>
                <a:cs typeface="Arial" pitchFamily="34" charset="0"/>
              </a:rPr>
              <a:t>Some recruitment considerations include</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Trying to ensure that the vice president is 3 year old </a:t>
            </a:r>
            <a:r>
              <a:rPr lang="en-AU" b="0" dirty="0" err="1">
                <a:latin typeface="Arial" pitchFamily="34" charset="0"/>
                <a:cs typeface="Arial" pitchFamily="34" charset="0"/>
              </a:rPr>
              <a:t>etc..equal</a:t>
            </a:r>
            <a:r>
              <a:rPr lang="en-AU" b="0" dirty="0">
                <a:latin typeface="Arial" pitchFamily="34" charset="0"/>
                <a:cs typeface="Arial" pitchFamily="34" charset="0"/>
              </a:rPr>
              <a:t> balance of 3 and 4 year </a:t>
            </a:r>
            <a:r>
              <a:rPr lang="en-AU" b="0" dirty="0" err="1">
                <a:latin typeface="Arial" pitchFamily="34" charset="0"/>
                <a:cs typeface="Arial" pitchFamily="34" charset="0"/>
              </a:rPr>
              <a:t>olds</a:t>
            </a:r>
            <a:endParaRPr lang="en-AU" b="0" dirty="0">
              <a:latin typeface="Arial" pitchFamily="34" charset="0"/>
              <a:cs typeface="Arial" pitchFamily="34" charset="0"/>
            </a:endParaRP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Establish sub committees to start involving families who may initially be afraid to commit but can see the valuable work the committee does </a:t>
            </a:r>
            <a:r>
              <a:rPr lang="en-AU" b="0" dirty="0" err="1">
                <a:latin typeface="Arial" pitchFamily="34" charset="0"/>
                <a:cs typeface="Arial" pitchFamily="34" charset="0"/>
              </a:rPr>
              <a:t>ie</a:t>
            </a:r>
            <a:r>
              <a:rPr lang="en-AU" b="0" dirty="0">
                <a:latin typeface="Arial" pitchFamily="34" charset="0"/>
                <a:cs typeface="Arial" pitchFamily="34" charset="0"/>
              </a:rPr>
              <a:t>. HR sub committee, Finance Subcommittee, AGM subcommittee, Fundraising Subcommittee </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Consider the definition of membership in your constitution and reach out to local organisations EARLY.  </a:t>
            </a:r>
          </a:p>
          <a:p>
            <a:pPr marL="628631" lvl="1" indent="-171431">
              <a:spcBef>
                <a:spcPct val="0"/>
              </a:spcBef>
              <a:buFont typeface="Arial" panose="020B0604020202020204" pitchFamily="34" charset="0"/>
              <a:buChar char="•"/>
            </a:pPr>
            <a:r>
              <a:rPr lang="en-AU" b="0" dirty="0">
                <a:latin typeface="Arial" pitchFamily="34" charset="0"/>
                <a:cs typeface="Arial" pitchFamily="34" charset="0"/>
              </a:rPr>
              <a:t>Reaching out to members/ families who are incoming and aren’t involved in the service now – you have the enrolment details and can either include it in the enrolment form (would you like to volunteer?) </a:t>
            </a:r>
          </a:p>
          <a:p>
            <a:pPr marL="171431" indent="-171431" defTabSz="914302">
              <a:buFont typeface="Arial" panose="020B0604020202020204" pitchFamily="34" charset="0"/>
              <a:buChar char="•"/>
              <a:defRPr/>
            </a:pPr>
            <a:endParaRPr lang="en-AU" b="0" baseline="0" dirty="0">
              <a:latin typeface="Arial" pitchFamily="34" charset="0"/>
              <a:cs typeface="Arial" pitchFamily="34" charset="0"/>
            </a:endParaRPr>
          </a:p>
          <a:p>
            <a:pPr marL="171431" indent="-171431" defTabSz="914302">
              <a:buFont typeface="Arial" panose="020B0604020202020204" pitchFamily="34" charset="0"/>
              <a:buChar char="•"/>
              <a:defRPr/>
            </a:pPr>
            <a:r>
              <a:rPr lang="en-AU" b="0" dirty="0">
                <a:latin typeface="Arial" pitchFamily="34" charset="0"/>
                <a:cs typeface="Arial" pitchFamily="34" charset="0"/>
              </a:rPr>
              <a:t>Nothing beats the personal approach when recruiting members.  Approach potential committee members directly</a:t>
            </a:r>
            <a:r>
              <a:rPr lang="en-AU" b="0" baseline="0" dirty="0">
                <a:latin typeface="Arial" pitchFamily="34" charset="0"/>
                <a:cs typeface="Arial" pitchFamily="34" charset="0"/>
              </a:rPr>
              <a:t> to discuss the roles and the process. </a:t>
            </a:r>
          </a:p>
          <a:p>
            <a:pPr marL="171431" indent="-171431" defTabSz="914302">
              <a:buFont typeface="Arial" panose="020B0604020202020204" pitchFamily="34" charset="0"/>
              <a:buChar char="•"/>
              <a:defRPr/>
            </a:pPr>
            <a:r>
              <a:rPr lang="en-US" dirty="0">
                <a:latin typeface="Arial" charset="0"/>
              </a:rPr>
              <a:t>C</a:t>
            </a:r>
            <a:r>
              <a:rPr lang="en-AU" dirty="0" err="1">
                <a:latin typeface="Arial" charset="0"/>
              </a:rPr>
              <a:t>urrent</a:t>
            </a:r>
            <a:r>
              <a:rPr lang="en-AU" dirty="0">
                <a:latin typeface="Arial" charset="0"/>
              </a:rPr>
              <a:t> members can be re-elected which can provide continuity for organisation</a:t>
            </a:r>
          </a:p>
          <a:p>
            <a:pPr marL="171431" indent="-171431" defTabSz="914302">
              <a:buFont typeface="Arial" panose="020B0604020202020204" pitchFamily="34" charset="0"/>
              <a:buChar char="•"/>
              <a:defRPr/>
            </a:pPr>
            <a:r>
              <a:rPr lang="en-AU" b="1" dirty="0">
                <a:latin typeface="Arial" pitchFamily="34" charset="0"/>
                <a:cs typeface="Arial" pitchFamily="34" charset="0"/>
              </a:rPr>
              <a:t>In folder - Institute of Community Directors has a great 4 part Board Succession tip sheet in their tools and resources section which is very helpful. Also Governance Tip sheet developed by ELAA.</a:t>
            </a:r>
          </a:p>
          <a:p>
            <a:pPr marL="171431" indent="-171431">
              <a:buFont typeface="Arial" panose="020B0604020202020204" pitchFamily="34" charset="0"/>
              <a:buChar char="•"/>
              <a:defRPr/>
            </a:pPr>
            <a:endParaRPr lang="en-US" b="0" dirty="0">
              <a:latin typeface="Arial" pitchFamily="34" charset="0"/>
              <a:cs typeface="Arial" pitchFamily="34" charset="0"/>
            </a:endParaRPr>
          </a:p>
          <a:p>
            <a:pPr>
              <a:defRPr/>
            </a:pPr>
            <a:endParaRPr lang="en-AU" b="0" dirty="0"/>
          </a:p>
          <a:p>
            <a:endParaRPr lang="en-AU" dirty="0"/>
          </a:p>
        </p:txBody>
      </p:sp>
    </p:spTree>
    <p:extLst>
      <p:ext uri="{BB962C8B-B14F-4D97-AF65-F5344CB8AC3E}">
        <p14:creationId xmlns:p14="http://schemas.microsoft.com/office/powerpoint/2010/main" val="249382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Arial" pitchFamily="34" charset="0"/>
                <a:cs typeface="Arial" pitchFamily="34" charset="0"/>
              </a:rPr>
              <a:t>Key messages</a:t>
            </a:r>
          </a:p>
          <a:p>
            <a:pPr marL="171431" indent="-171431">
              <a:buFont typeface="Arial" panose="020B0604020202020204" pitchFamily="34" charset="0"/>
              <a:buChar char="•"/>
              <a:defRPr/>
            </a:pPr>
            <a:r>
              <a:rPr lang="en-AU" b="0" dirty="0">
                <a:latin typeface="Arial" pitchFamily="34" charset="0"/>
                <a:cs typeface="Arial" pitchFamily="34" charset="0"/>
              </a:rPr>
              <a:t>Benefit</a:t>
            </a:r>
            <a:r>
              <a:rPr lang="en-AU" b="0" baseline="0" dirty="0">
                <a:latin typeface="Arial" pitchFamily="34" charset="0"/>
                <a:cs typeface="Arial" pitchFamily="34" charset="0"/>
              </a:rPr>
              <a:t> of a recruitment pack - </a:t>
            </a:r>
            <a:r>
              <a:rPr lang="en-AU" b="0" dirty="0">
                <a:latin typeface="Arial" pitchFamily="34" charset="0"/>
                <a:cs typeface="Arial" pitchFamily="34" charset="0"/>
              </a:rPr>
              <a:t>people more likely to agree if they know what is involved</a:t>
            </a:r>
          </a:p>
          <a:p>
            <a:pPr marL="171431" indent="-171431">
              <a:buFont typeface="Arial" panose="020B0604020202020204" pitchFamily="34" charset="0"/>
              <a:buChar char="•"/>
              <a:defRPr/>
            </a:pPr>
            <a:endParaRPr lang="en-AU" b="0" dirty="0">
              <a:latin typeface="Arial" pitchFamily="34" charset="0"/>
              <a:cs typeface="Arial" pitchFamily="34" charset="0"/>
            </a:endParaRPr>
          </a:p>
          <a:p>
            <a:pPr marL="171431" indent="-171431">
              <a:buFont typeface="Arial" panose="020B0604020202020204" pitchFamily="34" charset="0"/>
              <a:buChar char="•"/>
              <a:defRPr/>
            </a:pPr>
            <a:r>
              <a:rPr lang="en-AU" b="0" dirty="0">
                <a:latin typeface="Arial" pitchFamily="34" charset="0"/>
                <a:cs typeface="Arial" pitchFamily="34" charset="0"/>
              </a:rPr>
              <a:t>Information to include in the recruitment packs can be found in the:</a:t>
            </a:r>
          </a:p>
          <a:p>
            <a:pPr marL="628582" lvl="1" indent="-171431">
              <a:buFont typeface="Arial" panose="020B0604020202020204" pitchFamily="34" charset="0"/>
              <a:buChar char="•"/>
              <a:defRPr/>
            </a:pPr>
            <a:r>
              <a:rPr lang="en-AU" b="0" dirty="0">
                <a:latin typeface="Arial" pitchFamily="34" charset="0"/>
                <a:cs typeface="Arial" pitchFamily="34" charset="0"/>
              </a:rPr>
              <a:t>Early Childhood Management Manual</a:t>
            </a:r>
            <a:r>
              <a:rPr lang="en-AU" b="0" baseline="0" dirty="0">
                <a:latin typeface="Arial" pitchFamily="34" charset="0"/>
                <a:cs typeface="Arial" pitchFamily="34" charset="0"/>
              </a:rPr>
              <a:t> (ECMM)</a:t>
            </a:r>
          </a:p>
          <a:p>
            <a:pPr marL="171431" indent="-171431">
              <a:buFont typeface="Arial" panose="020B0604020202020204" pitchFamily="34" charset="0"/>
              <a:buChar char="•"/>
              <a:defRPr/>
            </a:pPr>
            <a:endParaRPr lang="en-US" b="0" dirty="0">
              <a:latin typeface="Arial" pitchFamily="34" charset="0"/>
              <a:cs typeface="Arial" pitchFamily="34" charset="0"/>
            </a:endParaRPr>
          </a:p>
          <a:p>
            <a:pPr marL="171431" indent="-171431">
              <a:buFont typeface="Arial" panose="020B0604020202020204" pitchFamily="34" charset="0"/>
              <a:buChar char="•"/>
              <a:defRPr/>
            </a:pPr>
            <a:r>
              <a:rPr lang="en-US" b="0" dirty="0">
                <a:latin typeface="Arial" pitchFamily="34" charset="0"/>
                <a:cs typeface="Arial" pitchFamily="34" charset="0"/>
              </a:rPr>
              <a:t>T</a:t>
            </a:r>
            <a:r>
              <a:rPr lang="en-AU" b="0" dirty="0">
                <a:latin typeface="Arial" pitchFamily="34" charset="0"/>
                <a:cs typeface="Arial" pitchFamily="34" charset="0"/>
              </a:rPr>
              <a:t>he recruitment pack could be either hard copy or electronic</a:t>
            </a:r>
          </a:p>
          <a:p>
            <a:pPr marL="171431" indent="-171431">
              <a:buFont typeface="Arial" panose="020B0604020202020204" pitchFamily="34" charset="0"/>
              <a:buChar char="•"/>
              <a:defRPr/>
            </a:pPr>
            <a:endParaRPr lang="en-AU" b="0" dirty="0">
              <a:latin typeface="Arial" pitchFamily="34" charset="0"/>
              <a:cs typeface="Arial" pitchFamily="34" charset="0"/>
            </a:endParaRPr>
          </a:p>
          <a:p>
            <a:pPr marL="171431" indent="-171431">
              <a:buFont typeface="Arial" panose="020B0604020202020204" pitchFamily="34" charset="0"/>
              <a:buChar char="•"/>
              <a:defRPr/>
            </a:pPr>
            <a:r>
              <a:rPr lang="en-AU" b="0" dirty="0">
                <a:latin typeface="Arial" pitchFamily="34" charset="0"/>
                <a:cs typeface="Arial" pitchFamily="34" charset="0"/>
              </a:rPr>
              <a:t>Remember….. it is the committee’s task to recruit not staff, however staff can assist in</a:t>
            </a:r>
            <a:r>
              <a:rPr lang="en-AU" b="0" baseline="0" dirty="0">
                <a:latin typeface="Arial" pitchFamily="34" charset="0"/>
                <a:cs typeface="Arial" pitchFamily="34" charset="0"/>
              </a:rPr>
              <a:t> the process by referring any parents to current committee members.</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E470125F-B1AA-44D9-BB9A-25ED75497295}" type="slidenum">
              <a:rPr lang="en-AU" smtClean="0"/>
              <a:t>17</a:t>
            </a:fld>
            <a:endParaRPr lang="en-AU"/>
          </a:p>
        </p:txBody>
      </p:sp>
    </p:spTree>
    <p:extLst>
      <p:ext uri="{BB962C8B-B14F-4D97-AF65-F5344CB8AC3E}">
        <p14:creationId xmlns:p14="http://schemas.microsoft.com/office/powerpoint/2010/main" val="238074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2">
              <a:defRPr/>
            </a:pPr>
            <a:r>
              <a:rPr lang="en-AU" b="1" dirty="0">
                <a:latin typeface="Arial" pitchFamily="34" charset="0"/>
                <a:cs typeface="Arial" pitchFamily="34" charset="0"/>
              </a:rPr>
              <a:t>Key messages</a:t>
            </a:r>
          </a:p>
          <a:p>
            <a:pPr defTabSz="914302">
              <a:defRPr/>
            </a:pPr>
            <a:endParaRPr lang="en-AU" b="1" dirty="0">
              <a:latin typeface="Arial" pitchFamily="34" charset="0"/>
              <a:cs typeface="Arial" pitchFamily="34" charset="0"/>
            </a:endParaRPr>
          </a:p>
          <a:p>
            <a:pPr marL="171431" indent="-171431" defTabSz="914302">
              <a:buFont typeface="Arial" panose="020B0604020202020204" pitchFamily="34" charset="0"/>
              <a:buChar char="•"/>
              <a:defRPr/>
            </a:pPr>
            <a:r>
              <a:rPr lang="en-AU" b="0" dirty="0">
                <a:latin typeface="Arial" pitchFamily="34" charset="0"/>
                <a:cs typeface="Arial" pitchFamily="34" charset="0"/>
              </a:rPr>
              <a:t>If</a:t>
            </a:r>
            <a:r>
              <a:rPr lang="en-AU" b="0" baseline="0" dirty="0">
                <a:latin typeface="Arial" pitchFamily="34" charset="0"/>
                <a:cs typeface="Arial" pitchFamily="34" charset="0"/>
              </a:rPr>
              <a:t> inviting potential members to a committee meeting to get a feel of the role, ensure you discuss </a:t>
            </a:r>
            <a:r>
              <a:rPr lang="en-AU" b="0" dirty="0">
                <a:latin typeface="Arial" pitchFamily="34" charset="0"/>
                <a:cs typeface="Arial" pitchFamily="34" charset="0"/>
              </a:rPr>
              <a:t>confidentiality with the potential members. Also potential members only stay for general business, they are required to leave prior to discussing confidential business.</a:t>
            </a:r>
          </a:p>
          <a:p>
            <a:pPr marL="171431" indent="-171431" defTabSz="914302">
              <a:buFont typeface="Arial" panose="020B0604020202020204" pitchFamily="34" charset="0"/>
              <a:buChar char="•"/>
              <a:defRPr/>
            </a:pPr>
            <a:r>
              <a:rPr lang="en-AU" b="0" dirty="0">
                <a:latin typeface="Arial" pitchFamily="34" charset="0"/>
                <a:cs typeface="Arial" pitchFamily="34" charset="0"/>
              </a:rPr>
              <a:t>Always be honest when</a:t>
            </a:r>
            <a:r>
              <a:rPr lang="en-AU" b="0" baseline="0" dirty="0">
                <a:latin typeface="Arial" pitchFamily="34" charset="0"/>
                <a:cs typeface="Arial" pitchFamily="34" charset="0"/>
              </a:rPr>
              <a:t> answering questions from potential committee members.</a:t>
            </a:r>
          </a:p>
          <a:p>
            <a:pPr marL="171431" indent="-171431" defTabSz="914302">
              <a:buFont typeface="Arial" panose="020B0604020202020204" pitchFamily="34" charset="0"/>
              <a:buChar char="•"/>
              <a:defRPr/>
            </a:pPr>
            <a:r>
              <a:rPr lang="en-AU" b="0" baseline="0" dirty="0">
                <a:latin typeface="Arial" pitchFamily="34" charset="0"/>
                <a:cs typeface="Arial" pitchFamily="34" charset="0"/>
              </a:rPr>
              <a:t>Always have a recruitment pack (as previously discussed) ready to give to anyone who may be interested.</a:t>
            </a:r>
          </a:p>
          <a:p>
            <a:pPr marL="171431" indent="-171431" defTabSz="914302">
              <a:buFont typeface="Arial" panose="020B0604020202020204" pitchFamily="34" charset="0"/>
              <a:buChar char="•"/>
              <a:defRPr/>
            </a:pPr>
            <a:r>
              <a:rPr lang="en-AU" b="0" baseline="0" dirty="0">
                <a:latin typeface="Arial" pitchFamily="34" charset="0"/>
                <a:cs typeface="Arial" pitchFamily="34" charset="0"/>
              </a:rPr>
              <a:t>Pointing out the connection between fa</a:t>
            </a:r>
          </a:p>
          <a:p>
            <a:pPr marL="171431" indent="-171431" defTabSz="914302">
              <a:buFont typeface="Arial" panose="020B0604020202020204" pitchFamily="34" charset="0"/>
              <a:buChar char="•"/>
              <a:defRPr/>
            </a:pPr>
            <a:r>
              <a:rPr lang="en-AU" b="0" baseline="0" dirty="0">
                <a:latin typeface="Arial" pitchFamily="34" charset="0"/>
                <a:cs typeface="Arial" pitchFamily="34" charset="0"/>
              </a:rPr>
              <a:t>Emotional connection has changed with COVID – how do you engage and emotional connecting current families and NEW families (confidentiality and privacy) </a:t>
            </a:r>
          </a:p>
          <a:p>
            <a:pPr marL="171431" indent="-171431" defTabSz="914302">
              <a:buFont typeface="Arial" panose="020B0604020202020204" pitchFamily="34" charset="0"/>
              <a:buChar char="•"/>
              <a:defRPr/>
            </a:pPr>
            <a:r>
              <a:rPr lang="en-AU" b="0" baseline="0" dirty="0">
                <a:latin typeface="Arial" pitchFamily="34" charset="0"/>
                <a:cs typeface="Arial" pitchFamily="34" charset="0"/>
              </a:rPr>
              <a:t>Getting families excited to join the kinder and possibly a phone call once they RSVP to say thanks for RSVP, looking forward to meeting you </a:t>
            </a:r>
            <a:endParaRPr lang="en-AU" b="0" dirty="0">
              <a:latin typeface="Arial" pitchFamily="34" charset="0"/>
              <a:cs typeface="Arial" pitchFamily="34" charset="0"/>
            </a:endParaRPr>
          </a:p>
          <a:p>
            <a:pPr marL="171431" indent="-171431">
              <a:buFont typeface="Arial" panose="020B0604020202020204" pitchFamily="34" charset="0"/>
              <a:buChar char="•"/>
            </a:pPr>
            <a:endParaRPr lang="en-AU" b="0" dirty="0"/>
          </a:p>
        </p:txBody>
      </p:sp>
    </p:spTree>
    <p:extLst>
      <p:ext uri="{BB962C8B-B14F-4D97-AF65-F5344CB8AC3E}">
        <p14:creationId xmlns:p14="http://schemas.microsoft.com/office/powerpoint/2010/main" val="220171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pPr marL="171431" indent="-171431">
              <a:buFont typeface="Arial" panose="020B0604020202020204" pitchFamily="34" charset="0"/>
              <a:buChar char="•"/>
            </a:pPr>
            <a:r>
              <a:rPr lang="en-AU" b="0" dirty="0"/>
              <a:t>These</a:t>
            </a:r>
            <a:r>
              <a:rPr lang="en-AU" b="0" baseline="0" dirty="0"/>
              <a:t> are just a few of the skills and knowledge a committee member may develop when on a committee.</a:t>
            </a:r>
          </a:p>
          <a:p>
            <a:pPr marL="171431" indent="-171431">
              <a:buFont typeface="Arial" panose="020B0604020202020204" pitchFamily="34" charset="0"/>
              <a:buChar char="•"/>
            </a:pPr>
            <a:r>
              <a:rPr lang="en-AU" b="0" baseline="0" dirty="0"/>
              <a:t>These skills are transferable as many parents can bring these already developed skills from their day jobs.</a:t>
            </a:r>
          </a:p>
          <a:p>
            <a:pPr marL="171431" indent="-171431">
              <a:buFont typeface="Arial" panose="020B0604020202020204" pitchFamily="34" charset="0"/>
              <a:buChar char="•"/>
            </a:pPr>
            <a:r>
              <a:rPr lang="en-AU" b="0" baseline="0" dirty="0"/>
              <a:t>These points can be used when talking to prospective committee members to motivate them to nominate.</a:t>
            </a:r>
          </a:p>
          <a:p>
            <a:pPr marL="171431" indent="-171431">
              <a:buFont typeface="Arial" panose="020B0604020202020204" pitchFamily="34" charset="0"/>
              <a:buChar char="•"/>
            </a:pPr>
            <a:r>
              <a:rPr lang="en-AU" b="0" baseline="0" dirty="0"/>
              <a:t>Any other skills or knowledge from your experience? Like developing knowledge of EC sector and building community engagement.</a:t>
            </a:r>
          </a:p>
          <a:p>
            <a:pPr marL="171431" indent="-171431">
              <a:buFont typeface="Arial" panose="020B0604020202020204" pitchFamily="34" charset="0"/>
              <a:buChar char="•"/>
            </a:pPr>
            <a:endParaRPr lang="en-AU" b="0" baseline="0" dirty="0"/>
          </a:p>
          <a:p>
            <a:pPr marL="171431" indent="-171431">
              <a:buFont typeface="Arial" panose="020B0604020202020204" pitchFamily="34" charset="0"/>
              <a:buChar char="•"/>
            </a:pPr>
            <a:endParaRPr lang="en-AU" b="0" baseline="0" dirty="0"/>
          </a:p>
          <a:p>
            <a:pPr marL="0" indent="0">
              <a:buFont typeface="Arial" panose="020B0604020202020204" pitchFamily="34" charset="0"/>
              <a:buNone/>
            </a:pPr>
            <a:endParaRPr lang="en-AU" b="0" baseline="0" dirty="0"/>
          </a:p>
        </p:txBody>
      </p:sp>
      <p:sp>
        <p:nvSpPr>
          <p:cNvPr id="4" name="Slide Number Placeholder 3"/>
          <p:cNvSpPr>
            <a:spLocks noGrp="1"/>
          </p:cNvSpPr>
          <p:nvPr>
            <p:ph type="sldNum" sz="quarter" idx="10"/>
          </p:nvPr>
        </p:nvSpPr>
        <p:spPr/>
        <p:txBody>
          <a:bodyPr/>
          <a:lstStyle/>
          <a:p>
            <a:fld id="{DE6FB094-3390-402C-9532-5E8250B7F5B4}" type="slidenum">
              <a:rPr lang="en-AU" smtClean="0"/>
              <a:t>19</a:t>
            </a:fld>
            <a:endParaRPr lang="en-AU" dirty="0"/>
          </a:p>
        </p:txBody>
      </p:sp>
    </p:spTree>
    <p:extLst>
      <p:ext uri="{BB962C8B-B14F-4D97-AF65-F5344CB8AC3E}">
        <p14:creationId xmlns:p14="http://schemas.microsoft.com/office/powerpoint/2010/main" val="335986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200" b="1" dirty="0">
                <a:latin typeface="Arial" pitchFamily="34" charset="0"/>
                <a:cs typeface="Arial" pitchFamily="34" charset="0"/>
              </a:rPr>
              <a:t>Acknowledgement of Country</a:t>
            </a:r>
          </a:p>
          <a:p>
            <a:pPr marL="0" marR="0" lvl="0" indent="0" algn="l" defTabSz="914400" rtl="0" eaLnBrk="1" fontAlgn="auto" latinLnBrk="0" hangingPunct="1">
              <a:lnSpc>
                <a:spcPct val="100000"/>
              </a:lnSpc>
              <a:spcBef>
                <a:spcPct val="0"/>
              </a:spcBef>
              <a:spcAft>
                <a:spcPts val="0"/>
              </a:spcAft>
              <a:buClrTx/>
              <a:buSzTx/>
              <a:buFontTx/>
              <a:buNone/>
              <a:tabLst/>
              <a:defRPr/>
            </a:pPr>
            <a:r>
              <a:rPr lang="en-AU" sz="1200" kern="1200" dirty="0">
                <a:solidFill>
                  <a:schemeClr val="tx1"/>
                </a:solidFill>
                <a:effectLst/>
                <a:latin typeface="+mn-lt"/>
                <a:ea typeface="+mn-ea"/>
                <a:cs typeface="+mn-cs"/>
              </a:rPr>
              <a:t>I would like to acknowledge the traditional custodians of the lands on which we all meet –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AU" sz="1200" kern="1200" dirty="0">
                <a:solidFill>
                  <a:schemeClr val="tx1"/>
                </a:solidFill>
                <a:effectLst/>
                <a:latin typeface="+mn-lt"/>
                <a:ea typeface="+mn-ea"/>
                <a:cs typeface="+mn-cs"/>
              </a:rPr>
              <a:t>Tonight we are n the lands of the Wurundjeri people of the Kulin nation. I</a:t>
            </a:r>
            <a:r>
              <a:rPr lang="en-AU" dirty="0"/>
              <a:t> also acknowledge the Traditional Owners and Custodians of the various lands on which we are all meeting across Metro and regional Victoria for this webinar.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AU" sz="1200" kern="1200" dirty="0">
                <a:solidFill>
                  <a:schemeClr val="tx1"/>
                </a:solidFill>
                <a:effectLst/>
                <a:latin typeface="+mn-lt"/>
                <a:ea typeface="+mn-ea"/>
                <a:cs typeface="+mn-cs"/>
              </a:rPr>
              <a:t>I pay my respects to elders past and present I would also like to extend my respect to any Aboriginal and Torres Strait people joining us for this session.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AU" sz="1200" kern="1200" dirty="0">
                <a:solidFill>
                  <a:schemeClr val="tx1"/>
                </a:solidFill>
                <a:effectLst/>
                <a:latin typeface="+mn-lt"/>
                <a:ea typeface="+mn-ea"/>
                <a:cs typeface="+mn-cs"/>
              </a:rPr>
              <a:t>At ELAA we acknowledge the strong and continuous connection to the country held by First Nations people across Victoria and Australia. </a:t>
            </a:r>
          </a:p>
          <a:p>
            <a:endParaRPr lang="en-AU" dirty="0"/>
          </a:p>
        </p:txBody>
      </p:sp>
      <p:sp>
        <p:nvSpPr>
          <p:cNvPr id="4" name="Slide Number Placeholder 3"/>
          <p:cNvSpPr>
            <a:spLocks noGrp="1"/>
          </p:cNvSpPr>
          <p:nvPr>
            <p:ph type="sldNum" sz="quarter" idx="5"/>
          </p:nvPr>
        </p:nvSpPr>
        <p:spPr/>
        <p:txBody>
          <a:bodyPr/>
          <a:lstStyle/>
          <a:p>
            <a:fld id="{E470125F-B1AA-44D9-BB9A-25ED75497295}" type="slidenum">
              <a:rPr lang="en-AU" smtClean="0"/>
              <a:t>2</a:t>
            </a:fld>
            <a:endParaRPr lang="en-AU"/>
          </a:p>
        </p:txBody>
      </p:sp>
    </p:spTree>
    <p:extLst>
      <p:ext uri="{BB962C8B-B14F-4D97-AF65-F5344CB8AC3E}">
        <p14:creationId xmlns:p14="http://schemas.microsoft.com/office/powerpoint/2010/main" val="225131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pPr marL="171431" indent="-171431">
              <a:buFont typeface="Arial" panose="020B0604020202020204" pitchFamily="34" charset="0"/>
              <a:buChar char="•"/>
            </a:pPr>
            <a:r>
              <a:rPr lang="en-AU" b="0" dirty="0"/>
              <a:t>Look</a:t>
            </a:r>
            <a:r>
              <a:rPr lang="en-AU" b="0" baseline="0" dirty="0"/>
              <a:t> at your constitution.</a:t>
            </a:r>
            <a:endParaRPr lang="en-AU" b="0" dirty="0"/>
          </a:p>
          <a:p>
            <a:pPr marL="171431" indent="-171431">
              <a:buFont typeface="Arial" panose="020B0604020202020204" pitchFamily="34" charset="0"/>
              <a:buChar char="•"/>
            </a:pPr>
            <a:r>
              <a:rPr lang="en-AU" b="0" dirty="0"/>
              <a:t>Historically, many people wait until the night of the AGM to nominate for a position.</a:t>
            </a:r>
          </a:p>
          <a:p>
            <a:pPr marL="171431" indent="-171431">
              <a:buFont typeface="Arial" panose="020B0604020202020204" pitchFamily="34" charset="0"/>
              <a:buChar char="•"/>
            </a:pPr>
            <a:r>
              <a:rPr lang="en-AU" b="1" i="1" dirty="0"/>
              <a:t>To change the culture, you may wish to consider a</a:t>
            </a:r>
            <a:r>
              <a:rPr lang="en-AU" b="1" i="1" baseline="0" dirty="0"/>
              <a:t> closing date. This is encouraged process for running online AGM.</a:t>
            </a:r>
          </a:p>
          <a:p>
            <a:pPr marL="171431" indent="-171431">
              <a:buFont typeface="Arial" panose="020B0604020202020204" pitchFamily="34" charset="0"/>
              <a:buChar char="•"/>
            </a:pPr>
            <a:r>
              <a:rPr lang="en-AU" b="0" baseline="0" dirty="0"/>
              <a:t>If more than one person nominates for a position, consider speaking to each person before the AGM to see if this is the only position they would consider.</a:t>
            </a:r>
            <a:endParaRPr lang="en-AU" b="0" dirty="0"/>
          </a:p>
          <a:p>
            <a:pPr marL="171431" indent="-171431">
              <a:buFont typeface="Arial" panose="020B0604020202020204" pitchFamily="34" charset="0"/>
              <a:buChar char="•"/>
            </a:pPr>
            <a:endParaRPr lang="en-AU" b="1" dirty="0"/>
          </a:p>
        </p:txBody>
      </p:sp>
      <p:sp>
        <p:nvSpPr>
          <p:cNvPr id="4" name="Slide Number Placeholder 3"/>
          <p:cNvSpPr>
            <a:spLocks noGrp="1"/>
          </p:cNvSpPr>
          <p:nvPr>
            <p:ph type="sldNum" sz="quarter" idx="10"/>
          </p:nvPr>
        </p:nvSpPr>
        <p:spPr/>
        <p:txBody>
          <a:bodyPr/>
          <a:lstStyle/>
          <a:p>
            <a:fld id="{DE6FB094-3390-402C-9532-5E8250B7F5B4}" type="slidenum">
              <a:rPr lang="en-AU" smtClean="0"/>
              <a:t>20</a:t>
            </a:fld>
            <a:endParaRPr lang="en-AU" dirty="0"/>
          </a:p>
        </p:txBody>
      </p:sp>
    </p:spTree>
    <p:extLst>
      <p:ext uri="{BB962C8B-B14F-4D97-AF65-F5344CB8AC3E}">
        <p14:creationId xmlns:p14="http://schemas.microsoft.com/office/powerpoint/2010/main" val="3577289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DE6FB094-3390-402C-9532-5E8250B7F5B4}" type="slidenum">
              <a:rPr lang="en-AU" smtClean="0"/>
              <a:t>21</a:t>
            </a:fld>
            <a:endParaRPr lang="en-AU" dirty="0"/>
          </a:p>
        </p:txBody>
      </p:sp>
    </p:spTree>
    <p:extLst>
      <p:ext uri="{BB962C8B-B14F-4D97-AF65-F5344CB8AC3E}">
        <p14:creationId xmlns:p14="http://schemas.microsoft.com/office/powerpoint/2010/main" val="176382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593725" y="144463"/>
            <a:ext cx="5665788" cy="4249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235248" y="4681637"/>
            <a:ext cx="6192688" cy="4248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defRPr/>
            </a:pPr>
            <a:r>
              <a:rPr lang="en-AU" sz="1000" b="1" dirty="0">
                <a:latin typeface="Arial" pitchFamily="34" charset="0"/>
                <a:cs typeface="Arial" pitchFamily="34" charset="0"/>
              </a:rPr>
              <a:t>Key messages</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The Financial Report is a requirement of a incorporated association.  This is the minimum requirement however, other reports are usually presented at the AGM.</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The committee report may be prepared by the President or Secretary.</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Staff reports may be one report with information on each group or individual reports from each group.</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Reports should be </a:t>
            </a:r>
            <a:r>
              <a:rPr lang="en-AU" sz="1000" b="1" dirty="0">
                <a:latin typeface="Arial" pitchFamily="34" charset="0"/>
                <a:cs typeface="Arial" pitchFamily="34" charset="0"/>
              </a:rPr>
              <a:t>comprehensive, succinct, interesting and/or creative . </a:t>
            </a:r>
            <a:r>
              <a:rPr lang="en-AU" sz="1000" dirty="0">
                <a:latin typeface="Arial" pitchFamily="34" charset="0"/>
                <a:cs typeface="Arial" pitchFamily="34" charset="0"/>
              </a:rPr>
              <a:t>People soon switch off if one person talks for too long or the report is uninteresting. </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You may like to consider some creative ways to present your reports e.g. powerpoint, video etc.  </a:t>
            </a:r>
          </a:p>
          <a:p>
            <a:pPr marL="171431" indent="-171431">
              <a:lnSpc>
                <a:spcPct val="150000"/>
              </a:lnSpc>
              <a:buFont typeface="Arial" panose="020B0604020202020204" pitchFamily="34" charset="0"/>
              <a:buChar char="•"/>
              <a:defRPr/>
            </a:pPr>
            <a:r>
              <a:rPr lang="en-AU" sz="1000" b="1" dirty="0">
                <a:latin typeface="Arial" pitchFamily="34" charset="0"/>
                <a:cs typeface="Arial" pitchFamily="34" charset="0"/>
              </a:rPr>
              <a:t>copies of the reports should be emailed </a:t>
            </a:r>
            <a:r>
              <a:rPr lang="en-AU" sz="1000" dirty="0">
                <a:latin typeface="Arial" pitchFamily="34" charset="0"/>
                <a:cs typeface="Arial" pitchFamily="34" charset="0"/>
              </a:rPr>
              <a:t>to the members in advance.  In this case, speakers may chooses to just highlight a couple of things and answer any questions rather than reading out what people have in front of them.</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Remember…….all reports should be formally adopted (moved, seconded and put to the vote) at the meeting.</a:t>
            </a:r>
          </a:p>
          <a:p>
            <a:pPr marL="171431" indent="-171431">
              <a:lnSpc>
                <a:spcPct val="150000"/>
              </a:lnSpc>
              <a:buFont typeface="Arial" panose="020B0604020202020204" pitchFamily="34" charset="0"/>
              <a:buChar char="•"/>
              <a:defRPr/>
            </a:pPr>
            <a:r>
              <a:rPr lang="en-AU" sz="1000" dirty="0">
                <a:latin typeface="Arial" pitchFamily="34" charset="0"/>
                <a:cs typeface="Arial" pitchFamily="34" charset="0"/>
              </a:rPr>
              <a:t>The committee can also determine if there are other reports that should be presented at the AGM such as fundraising, any large project or put everything in the President’s report as the president reports on behalf of the whole committee.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pPr>
              <a:lnSpc>
                <a:spcPct val="150000"/>
              </a:lnSpc>
              <a:defRPr/>
            </a:pPr>
            <a:r>
              <a:rPr lang="en-AU" sz="900" b="1" dirty="0">
                <a:latin typeface="Arial" pitchFamily="34" charset="0"/>
                <a:cs typeface="Arial" pitchFamily="34" charset="0"/>
              </a:rPr>
              <a:t>Key messages</a:t>
            </a:r>
          </a:p>
          <a:p>
            <a:pPr marL="171431" indent="-171431">
              <a:lnSpc>
                <a:spcPct val="150000"/>
              </a:lnSpc>
              <a:buFont typeface="Arial" panose="020B0604020202020204" pitchFamily="34" charset="0"/>
              <a:buChar char="•"/>
              <a:defRPr/>
            </a:pPr>
            <a:r>
              <a:rPr lang="en-AU" sz="1100" b="1" dirty="0">
                <a:latin typeface="Arial" pitchFamily="34" charset="0"/>
                <a:cs typeface="Arial" pitchFamily="34" charset="0"/>
              </a:rPr>
              <a:t>Financial Reporting</a:t>
            </a:r>
            <a:endParaRPr lang="en-AU" sz="1100" i="1" dirty="0">
              <a:latin typeface="Arial" pitchFamily="34" charset="0"/>
              <a:cs typeface="Arial" pitchFamily="34" charset="0"/>
            </a:endParaRPr>
          </a:p>
          <a:p>
            <a:pPr marL="628582" lvl="1" indent="-171431">
              <a:lnSpc>
                <a:spcPct val="150000"/>
              </a:lnSpc>
              <a:buFont typeface="Arial" panose="020B0604020202020204" pitchFamily="34" charset="0"/>
              <a:buChar char="•"/>
              <a:defRPr/>
            </a:pPr>
            <a:r>
              <a:rPr lang="en-AU" sz="1100" dirty="0">
                <a:latin typeface="Arial" pitchFamily="34" charset="0"/>
                <a:cs typeface="Arial" pitchFamily="34" charset="0"/>
              </a:rPr>
              <a:t>Profit and Loss Statement – what has happened over a period of time.</a:t>
            </a:r>
          </a:p>
          <a:p>
            <a:pPr marL="628582" lvl="1" indent="-171431">
              <a:lnSpc>
                <a:spcPct val="150000"/>
              </a:lnSpc>
              <a:buFont typeface="Arial" panose="020B0604020202020204" pitchFamily="34" charset="0"/>
              <a:buChar char="•"/>
              <a:defRPr/>
            </a:pPr>
            <a:r>
              <a:rPr lang="en-AU" sz="1100" dirty="0">
                <a:latin typeface="Arial" pitchFamily="34" charset="0"/>
                <a:cs typeface="Arial" pitchFamily="34" charset="0"/>
              </a:rPr>
              <a:t>Balance Sheet – snapshot of finances at this point in time.</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Both reports provide a comprehensive view of the financial position.</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May be required to undertake an annual audit - specified in their constitution, service agreement or as part of comprehensive and transparent financial practices.</a:t>
            </a:r>
          </a:p>
          <a:p>
            <a:pPr marL="171431" indent="-171431">
              <a:lnSpc>
                <a:spcPct val="150000"/>
              </a:lnSpc>
              <a:buFont typeface="Arial" panose="020B0604020202020204" pitchFamily="34" charset="0"/>
              <a:buChar char="•"/>
              <a:defRPr/>
            </a:pPr>
            <a:r>
              <a:rPr lang="en-AU" sz="1100" dirty="0">
                <a:latin typeface="Arial" pitchFamily="34" charset="0"/>
                <a:cs typeface="Arial" pitchFamily="34" charset="0"/>
              </a:rPr>
              <a:t>As part of the Service Agreement Compliance Certification (SACC) , you may be required to submit an audited statement with </a:t>
            </a:r>
            <a:r>
              <a:rPr lang="en-AU" sz="1100" b="1" u="sng" dirty="0">
                <a:latin typeface="Arial" pitchFamily="34" charset="0"/>
                <a:cs typeface="Arial" pitchFamily="34" charset="0"/>
              </a:rPr>
              <a:t>Financial Accountability Report (FAR) to DET</a:t>
            </a:r>
            <a:r>
              <a:rPr lang="en-AU" sz="1100" dirty="0">
                <a:latin typeface="Arial" pitchFamily="34" charset="0"/>
                <a:cs typeface="Arial" pitchFamily="34" charset="0"/>
              </a:rPr>
              <a:t>, audit must cover full financial year, be prepared by independent qualified accountant registered as company auditor and member of Australian Society of Certified Practising Accountants or Institute of Chartered Accountants. Can’t be prepared by member or employee of association.</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If COVID19 </a:t>
            </a:r>
            <a:r>
              <a:rPr lang="en-US" sz="1200" b="1" i="0" kern="1200" dirty="0" err="1">
                <a:solidFill>
                  <a:schemeClr val="tx1"/>
                </a:solidFill>
                <a:effectLst/>
                <a:latin typeface="+mn-lt"/>
                <a:ea typeface="+mn-ea"/>
                <a:cs typeface="+mn-cs"/>
              </a:rPr>
              <a:t>mades</a:t>
            </a:r>
            <a:r>
              <a:rPr lang="en-US" sz="1200" b="1" i="0" kern="1200" dirty="0">
                <a:solidFill>
                  <a:schemeClr val="tx1"/>
                </a:solidFill>
                <a:effectLst/>
                <a:latin typeface="+mn-lt"/>
                <a:ea typeface="+mn-ea"/>
                <a:cs typeface="+mn-cs"/>
              </a:rPr>
              <a:t> it difficult to engage an independent accountant or auditor to review your financial statements, you may request an extension. Complete our </a:t>
            </a:r>
            <a:r>
              <a:rPr lang="en-US" sz="1200" b="1" i="0" u="none" strike="noStrike" kern="1200" dirty="0">
                <a:solidFill>
                  <a:schemeClr val="tx1"/>
                </a:solidFill>
                <a:effectLst/>
                <a:latin typeface="+mn-lt"/>
                <a:ea typeface="+mn-ea"/>
                <a:cs typeface="+mn-cs"/>
                <a:hlinkClick r:id="rId3"/>
              </a:rPr>
              <a:t>Extension of time to hold an AGM or lodge financial statements form (Word, 97 KB)</a:t>
            </a:r>
            <a:r>
              <a:rPr lang="en-US" sz="1200" b="1" i="0" kern="1200" dirty="0">
                <a:solidFill>
                  <a:schemeClr val="tx1"/>
                </a:solidFill>
                <a:effectLst/>
                <a:latin typeface="+mn-lt"/>
                <a:ea typeface="+mn-ea"/>
                <a:cs typeface="+mn-cs"/>
              </a:rPr>
              <a:t> and send it to </a:t>
            </a:r>
            <a:r>
              <a:rPr lang="en-US" sz="1200" b="1" i="0" u="sng" kern="1200" dirty="0">
                <a:solidFill>
                  <a:schemeClr val="tx1"/>
                </a:solidFill>
                <a:effectLst/>
                <a:latin typeface="+mn-lt"/>
                <a:ea typeface="+mn-ea"/>
                <a:cs typeface="+mn-cs"/>
                <a:hlinkClick r:id="rId3"/>
              </a:rPr>
              <a:t>cav.registration@justice.vic.gov.au</a:t>
            </a:r>
            <a:r>
              <a:rPr lang="en-US" sz="1200" b="1" i="0" kern="1200" dirty="0">
                <a:solidFill>
                  <a:schemeClr val="tx1"/>
                </a:solidFill>
                <a:effectLst/>
                <a:latin typeface="+mn-lt"/>
                <a:ea typeface="+mn-ea"/>
                <a:cs typeface="+mn-cs"/>
              </a:rPr>
              <a:t>.</a:t>
            </a:r>
          </a:p>
          <a:p>
            <a:pPr marL="171431" indent="-171431">
              <a:lnSpc>
                <a:spcPct val="150000"/>
              </a:lnSpc>
              <a:buFont typeface="Arial" panose="020B0604020202020204" pitchFamily="34" charset="0"/>
              <a:buChar char="•"/>
              <a:defRPr/>
            </a:pPr>
            <a:endParaRPr lang="en-AU" sz="1100" dirty="0">
              <a:latin typeface="Arial" pitchFamily="34" charset="0"/>
              <a:cs typeface="Arial" pitchFamily="34" charset="0"/>
            </a:endParaRPr>
          </a:p>
          <a:p>
            <a:pPr>
              <a:lnSpc>
                <a:spcPct val="150000"/>
              </a:lnSpc>
              <a:defRPr/>
            </a:pPr>
            <a:r>
              <a:rPr lang="en-AU" sz="1100" b="1" dirty="0">
                <a:latin typeface="Arial" pitchFamily="34" charset="0"/>
                <a:cs typeface="Arial" pitchFamily="34" charset="0"/>
              </a:rPr>
              <a:t>In Folder – financial report checklist and submission of financial statements form and form to apply for extension of submission</a:t>
            </a:r>
          </a:p>
          <a:p>
            <a:endParaRPr lang="en-AU" sz="1100" dirty="0"/>
          </a:p>
        </p:txBody>
      </p:sp>
    </p:spTree>
    <p:extLst>
      <p:ext uri="{BB962C8B-B14F-4D97-AF65-F5344CB8AC3E}">
        <p14:creationId xmlns:p14="http://schemas.microsoft.com/office/powerpoint/2010/main" val="1482200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r>
              <a:rPr lang="en-AU" b="1" dirty="0"/>
              <a:t>Key messages</a:t>
            </a:r>
          </a:p>
          <a:p>
            <a:pPr marL="171450" indent="-171450">
              <a:buFont typeface="Arial" panose="020B0604020202020204" pitchFamily="34" charset="0"/>
              <a:buChar char="•"/>
            </a:pPr>
            <a:r>
              <a:rPr lang="en-AU" b="1" dirty="0"/>
              <a:t>The information on this slide is taken from Consumer Affairs </a:t>
            </a:r>
          </a:p>
          <a:p>
            <a:pPr marL="171431" indent="-171431">
              <a:buFont typeface="Arial" panose="020B0604020202020204" pitchFamily="34" charset="0"/>
              <a:buChar char="•"/>
            </a:pPr>
            <a:r>
              <a:rPr lang="en-AU" b="0" dirty="0"/>
              <a:t>Some services do a full audit, even if not required, as part of a comprehensive and transparent process.  This is considered Best Practice.</a:t>
            </a:r>
          </a:p>
          <a:p>
            <a:pPr marL="171431" indent="-171431">
              <a:buFont typeface="Arial" panose="020B0604020202020204" pitchFamily="34" charset="0"/>
              <a:buChar char="•"/>
            </a:pPr>
            <a:r>
              <a:rPr lang="en-AU" b="0" dirty="0"/>
              <a:t>If you do a full audit then the following applies.</a:t>
            </a:r>
          </a:p>
          <a:p>
            <a:endParaRPr lang="en-AU" b="1" dirty="0"/>
          </a:p>
          <a:p>
            <a:r>
              <a:rPr lang="en-AU" b="1" dirty="0"/>
              <a:t>Key</a:t>
            </a:r>
            <a:r>
              <a:rPr lang="en-AU" b="1" baseline="0" dirty="0"/>
              <a:t> messages for Tier Three Full Audit Appointment</a:t>
            </a:r>
          </a:p>
          <a:p>
            <a:r>
              <a:rPr lang="en-AU" dirty="0"/>
              <a:t>Financial audit </a:t>
            </a:r>
            <a:r>
              <a:rPr lang="en-AU" b="0" dirty="0"/>
              <a:t>must be done by:</a:t>
            </a:r>
          </a:p>
          <a:p>
            <a:pPr marL="171431" indent="-171431">
              <a:buFont typeface="Arial" panose="020B0604020202020204" pitchFamily="34" charset="0"/>
              <a:buChar char="•"/>
            </a:pPr>
            <a:r>
              <a:rPr lang="en-AU" dirty="0"/>
              <a:t>a registered company auditor or firm</a:t>
            </a:r>
          </a:p>
          <a:p>
            <a:pPr marL="171431" indent="-171431">
              <a:buFont typeface="Arial" panose="020B0604020202020204" pitchFamily="34" charset="0"/>
              <a:buChar char="•"/>
            </a:pPr>
            <a:r>
              <a:rPr lang="en-AU" dirty="0"/>
              <a:t>a</a:t>
            </a:r>
            <a:r>
              <a:rPr lang="en-AU" baseline="0" dirty="0"/>
              <a:t> </a:t>
            </a:r>
            <a:r>
              <a:rPr lang="en-AU" dirty="0"/>
              <a:t>member of, and holds a current practicing certificate from CPA Australia or the Institute of Chartered Accountants in Australia, or</a:t>
            </a:r>
          </a:p>
          <a:p>
            <a:pPr marL="171431" indent="-171431">
              <a:buFont typeface="Arial" panose="020B0604020202020204" pitchFamily="34" charset="0"/>
              <a:buChar char="•"/>
            </a:pPr>
            <a:r>
              <a:rPr lang="en-AU" dirty="0"/>
              <a:t>someone approved by the Registrar of Incorporated Associations for this purpose.</a:t>
            </a:r>
          </a:p>
          <a:p>
            <a:pPr marL="171431" indent="-171431">
              <a:buFont typeface="Arial" panose="020B0604020202020204" pitchFamily="34" charset="0"/>
              <a:buChar char="•"/>
            </a:pPr>
            <a:endParaRPr lang="en-AU" dirty="0"/>
          </a:p>
          <a:p>
            <a:r>
              <a:rPr lang="en-AU" b="1" dirty="0"/>
              <a:t>Must not</a:t>
            </a:r>
            <a:r>
              <a:rPr lang="en-AU" b="1" baseline="0" dirty="0"/>
              <a:t> be</a:t>
            </a:r>
          </a:p>
          <a:p>
            <a:pPr marL="171431" indent="-171431">
              <a:buFont typeface="Arial" panose="020B0604020202020204" pitchFamily="34" charset="0"/>
              <a:buChar char="•"/>
            </a:pPr>
            <a:r>
              <a:rPr lang="en-AU" baseline="0" dirty="0"/>
              <a:t>A member of the associations committee</a:t>
            </a:r>
          </a:p>
          <a:p>
            <a:pPr marL="171431" indent="-171431">
              <a:buFont typeface="Arial" panose="020B0604020202020204" pitchFamily="34" charset="0"/>
              <a:buChar char="•"/>
            </a:pPr>
            <a:r>
              <a:rPr lang="en-AU" baseline="0" dirty="0"/>
              <a:t>An employer or an employee of a member of the committee</a:t>
            </a:r>
          </a:p>
          <a:p>
            <a:pPr marL="171431" indent="-171431">
              <a:buFont typeface="Arial" panose="020B0604020202020204" pitchFamily="34" charset="0"/>
              <a:buChar char="•"/>
            </a:pPr>
            <a:r>
              <a:rPr lang="en-AU" baseline="0" dirty="0"/>
              <a:t>A member of the same partnership as a member of the committee</a:t>
            </a:r>
          </a:p>
          <a:p>
            <a:pPr marL="171431" indent="-171431">
              <a:buFont typeface="Arial" panose="020B0604020202020204" pitchFamily="34" charset="0"/>
              <a:buChar char="•"/>
            </a:pPr>
            <a:r>
              <a:rPr lang="en-AU" baseline="0" dirty="0"/>
              <a:t>An employee of the association</a:t>
            </a:r>
          </a:p>
          <a:p>
            <a:pPr marL="0" indent="0">
              <a:buFont typeface="Arial" panose="020B0604020202020204" pitchFamily="34" charset="0"/>
              <a:buNone/>
            </a:pPr>
            <a:r>
              <a:rPr lang="en-AU" b="1" baseline="0" dirty="0"/>
              <a:t>In folder – Financial statements and auditing requirements</a:t>
            </a:r>
          </a:p>
        </p:txBody>
      </p:sp>
    </p:spTree>
    <p:extLst>
      <p:ext uri="{BB962C8B-B14F-4D97-AF65-F5344CB8AC3E}">
        <p14:creationId xmlns:p14="http://schemas.microsoft.com/office/powerpoint/2010/main" val="44752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Half way point – Answer any questions from chat</a:t>
            </a:r>
          </a:p>
          <a:p>
            <a:endParaRPr lang="en-US" b="1" dirty="0"/>
          </a:p>
          <a:p>
            <a:r>
              <a:rPr lang="en-US" b="1" dirty="0"/>
              <a:t>5 min Break</a:t>
            </a:r>
            <a:endParaRPr lang="en-AU" b="1" dirty="0"/>
          </a:p>
          <a:p>
            <a:endParaRPr lang="en-AU" b="1" dirty="0"/>
          </a:p>
          <a:p>
            <a:r>
              <a:rPr lang="en-AU" b="1" dirty="0"/>
              <a:t>Key messages</a:t>
            </a:r>
          </a:p>
          <a:p>
            <a:pPr marL="171431" indent="-171431">
              <a:buFont typeface="Arial" panose="020B0604020202020204" pitchFamily="34" charset="0"/>
              <a:buChar char="•"/>
            </a:pPr>
            <a:r>
              <a:rPr lang="en-AU" b="0" dirty="0"/>
              <a:t>Treat the AGM as if you were</a:t>
            </a:r>
            <a:r>
              <a:rPr lang="en-AU" b="0" baseline="0" dirty="0"/>
              <a:t> hosting an event in your home.</a:t>
            </a:r>
          </a:p>
          <a:p>
            <a:pPr marL="171431" indent="-171431">
              <a:buFont typeface="Arial" panose="020B0604020202020204" pitchFamily="34" charset="0"/>
              <a:buChar char="•"/>
            </a:pPr>
            <a:r>
              <a:rPr lang="en-AU" b="0" baseline="0" dirty="0"/>
              <a:t>Be Prepared </a:t>
            </a:r>
          </a:p>
          <a:p>
            <a:pPr marL="171431" indent="-171431">
              <a:buFont typeface="Arial" panose="020B0604020202020204" pitchFamily="34" charset="0"/>
              <a:buChar char="•"/>
            </a:pPr>
            <a:r>
              <a:rPr lang="en-AU" b="0" baseline="0" dirty="0"/>
              <a:t>Be welcoming</a:t>
            </a:r>
          </a:p>
          <a:p>
            <a:pPr marL="171431" indent="-171431">
              <a:buFont typeface="Arial" panose="020B0604020202020204" pitchFamily="34" charset="0"/>
              <a:buChar char="•"/>
            </a:pPr>
            <a:r>
              <a:rPr lang="en-US" b="0" baseline="0" dirty="0"/>
              <a:t>E</a:t>
            </a:r>
            <a:r>
              <a:rPr lang="en-AU" b="0" baseline="0" dirty="0" err="1"/>
              <a:t>nsure</a:t>
            </a:r>
            <a:r>
              <a:rPr lang="en-AU" b="0" baseline="0" dirty="0"/>
              <a:t> you have at least 1 or 2 Committee members coordinating IT support</a:t>
            </a:r>
          </a:p>
          <a:p>
            <a:pPr marL="171431" indent="-171431">
              <a:buFont typeface="Arial" panose="020B0604020202020204" pitchFamily="34" charset="0"/>
              <a:buChar char="•"/>
            </a:pPr>
            <a:r>
              <a:rPr lang="en-AU" b="0" baseline="0" dirty="0"/>
              <a:t>Ensure you have all the required resources ready e.g. attendance list for voting members and have spare nomination forms </a:t>
            </a:r>
          </a:p>
          <a:p>
            <a:pPr marL="171431" indent="-171431">
              <a:buFont typeface="Arial" panose="020B0604020202020204" pitchFamily="34" charset="0"/>
              <a:buChar char="•"/>
            </a:pPr>
            <a:r>
              <a:rPr lang="en-AU" b="0" baseline="0" dirty="0"/>
              <a:t>know who your guests and VIPS are</a:t>
            </a:r>
            <a:endParaRPr lang="en-AU" b="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bwMode="auto">
          <a:xfrm>
            <a:off x="949325" y="746125"/>
            <a:ext cx="4957763"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667297" y="4753645"/>
            <a:ext cx="5443844" cy="4474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eaLnBrk="1" hangingPunct="1">
              <a:lnSpc>
                <a:spcPct val="150000"/>
              </a:lnSpc>
              <a:spcBef>
                <a:spcPct val="0"/>
              </a:spcBef>
            </a:pPr>
            <a:r>
              <a:rPr lang="en-AU" b="1" dirty="0">
                <a:latin typeface="Arial" pitchFamily="34" charset="0"/>
                <a:cs typeface="Arial" pitchFamily="34" charset="0"/>
              </a:rPr>
              <a:t>Key messages</a:t>
            </a:r>
            <a:endParaRPr lang="en-AU" dirty="0">
              <a:latin typeface="Arial" pitchFamily="34" charset="0"/>
              <a:cs typeface="Arial" pitchFamily="34" charset="0"/>
            </a:endParaRPr>
          </a:p>
          <a:p>
            <a:pPr eaLnBrk="1" hangingPunct="1">
              <a:lnSpc>
                <a:spcPct val="150000"/>
              </a:lnSpc>
              <a:spcBef>
                <a:spcPct val="0"/>
              </a:spcBef>
            </a:pPr>
            <a:endParaRPr lang="en-AU"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The agenda should include:</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starting time, date and place</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welcome and apologies</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confirmation of minutes from the last AGM</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list of reports to be presented</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guest speaker and topic of presentation</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election of new committee</a:t>
            </a:r>
          </a:p>
          <a:p>
            <a:pPr marL="17143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Must have a minutes from the previous AGM.</a:t>
            </a:r>
          </a:p>
          <a:p>
            <a:pPr marL="17143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Must</a:t>
            </a:r>
            <a:r>
              <a:rPr lang="en-AU" baseline="0" dirty="0">
                <a:latin typeface="Arial" pitchFamily="34" charset="0"/>
                <a:cs typeface="Arial" pitchFamily="34" charset="0"/>
              </a:rPr>
              <a:t> have a committee member from the previous year to formally move the confirmation of the previous AGM minutes.</a:t>
            </a:r>
          </a:p>
          <a:p>
            <a:pPr marL="171431" indent="-171431">
              <a:lnSpc>
                <a:spcPct val="150000"/>
              </a:lnSpc>
              <a:spcBef>
                <a:spcPct val="0"/>
              </a:spcBef>
              <a:buFont typeface="Arial" panose="020B0604020202020204" pitchFamily="34" charset="0"/>
              <a:buChar char="•"/>
            </a:pPr>
            <a:r>
              <a:rPr lang="en-AU" b="1" baseline="0" dirty="0">
                <a:latin typeface="Arial" pitchFamily="34" charset="0"/>
                <a:cs typeface="Arial" pitchFamily="34" charset="0"/>
              </a:rPr>
              <a:t>When conducting online meeting, consider muting participants, sharing your screen to view agenda and reports etc. Also have 1 or 2 people providing IT support during meeting, can also be looking at live chat feature. </a:t>
            </a:r>
            <a:endParaRPr lang="en-AU" b="1" dirty="0">
              <a:latin typeface="Arial" pitchFamily="34" charset="0"/>
              <a:cs typeface="Arial" pitchFamily="34" charset="0"/>
            </a:endParaRPr>
          </a:p>
          <a:p>
            <a:pPr eaLnBrk="1" hangingPunct="1">
              <a:lnSpc>
                <a:spcPct val="80000"/>
              </a:lnSpc>
              <a:spcBef>
                <a:spcPct val="0"/>
              </a:spcBef>
            </a:pPr>
            <a:endParaRPr lang="en-AU" baseline="0" dirty="0"/>
          </a:p>
          <a:p>
            <a:pPr eaLnBrk="1" hangingPunct="1">
              <a:lnSpc>
                <a:spcPct val="80000"/>
              </a:lnSpc>
              <a:spcBef>
                <a:spcPct val="0"/>
              </a:spcBef>
            </a:pPr>
            <a:r>
              <a:rPr lang="en-AU" b="1" baseline="0" dirty="0">
                <a:latin typeface="Arial" panose="020B0604020202020204" pitchFamily="34" charset="0"/>
                <a:cs typeface="Arial" panose="020B0604020202020204" pitchFamily="34" charset="0"/>
              </a:rPr>
              <a:t>Folder</a:t>
            </a:r>
          </a:p>
          <a:p>
            <a:pPr eaLnBrk="1" hangingPunct="1">
              <a:lnSpc>
                <a:spcPct val="80000"/>
              </a:lnSpc>
              <a:spcBef>
                <a:spcPct val="0"/>
              </a:spcBef>
            </a:pPr>
            <a:r>
              <a:rPr lang="en-AU" b="1" baseline="0" dirty="0">
                <a:latin typeface="Arial" panose="020B0604020202020204" pitchFamily="34" charset="0"/>
                <a:cs typeface="Arial" panose="020B0604020202020204" pitchFamily="34" charset="0"/>
              </a:rPr>
              <a:t>A Sample Agenda is included in the folder and is also available in the Early Childhood Management Manual (ECMM).</a:t>
            </a:r>
            <a:r>
              <a:rPr lang="en-AU" b="1" dirty="0">
                <a:latin typeface="Arial" panose="020B0604020202020204" pitchFamily="34" charset="0"/>
                <a:cs typeface="Arial" panose="020B0604020202020204" pitchFamily="34"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bwMode="auto">
          <a:xfrm>
            <a:off x="538163" y="430213"/>
            <a:ext cx="5667375" cy="4251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307256" y="4969669"/>
            <a:ext cx="5861735" cy="41102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eaLnBrk="1" hangingPunct="1">
              <a:lnSpc>
                <a:spcPct val="150000"/>
              </a:lnSpc>
              <a:spcBef>
                <a:spcPct val="0"/>
              </a:spcBef>
            </a:pPr>
            <a:r>
              <a:rPr lang="en-AU" b="1" dirty="0">
                <a:latin typeface="Arial" charset="0"/>
              </a:rPr>
              <a:t>Key messages</a:t>
            </a:r>
          </a:p>
          <a:p>
            <a:pPr marL="171431" indent="-171431" defTabSz="914302">
              <a:lnSpc>
                <a:spcPct val="150000"/>
              </a:lnSpc>
              <a:spcBef>
                <a:spcPct val="0"/>
              </a:spcBef>
              <a:buFont typeface="Arial" panose="020B0604020202020204" pitchFamily="34" charset="0"/>
              <a:buChar char="•"/>
              <a:defRPr/>
            </a:pPr>
            <a:r>
              <a:rPr lang="en-AU" b="0" dirty="0">
                <a:latin typeface="Arial" charset="0"/>
              </a:rPr>
              <a:t>Check your constitution for rules</a:t>
            </a:r>
            <a:r>
              <a:rPr lang="en-AU" b="0" baseline="0" dirty="0">
                <a:latin typeface="Arial" charset="0"/>
              </a:rPr>
              <a:t> and process.  For example </a:t>
            </a:r>
            <a:r>
              <a:rPr lang="en-AU" b="1" dirty="0">
                <a:latin typeface="Arial" charset="0"/>
              </a:rPr>
              <a:t>Eligibility for committee </a:t>
            </a:r>
            <a:r>
              <a:rPr lang="en-AU" b="0" dirty="0">
                <a:latin typeface="Arial" charset="0"/>
              </a:rPr>
              <a:t>-</a:t>
            </a:r>
            <a:r>
              <a:rPr lang="en-AU" b="0" baseline="0" dirty="0">
                <a:latin typeface="Arial" charset="0"/>
              </a:rPr>
              <a:t> </a:t>
            </a:r>
            <a:r>
              <a:rPr lang="en-AU" dirty="0">
                <a:latin typeface="Arial" charset="0"/>
              </a:rPr>
              <a:t>who can</a:t>
            </a:r>
            <a:r>
              <a:rPr lang="en-AU" baseline="0" dirty="0">
                <a:latin typeface="Arial" charset="0"/>
              </a:rPr>
              <a:t> be a member of the association</a:t>
            </a:r>
            <a:endParaRPr lang="en-AU" b="1" dirty="0">
              <a:latin typeface="Arial" charset="0"/>
            </a:endParaRPr>
          </a:p>
          <a:p>
            <a:pPr marL="171431" indent="-171431">
              <a:lnSpc>
                <a:spcPct val="150000"/>
              </a:lnSpc>
              <a:spcBef>
                <a:spcPct val="0"/>
              </a:spcBef>
              <a:buFont typeface="Arial" panose="020B0604020202020204" pitchFamily="34" charset="0"/>
              <a:buChar char="•"/>
            </a:pPr>
            <a:r>
              <a:rPr lang="en-AU" b="1" dirty="0">
                <a:latin typeface="Arial" charset="0"/>
              </a:rPr>
              <a:t>To demonstrate transparency, the President vacates the chair and all positions are declared vacant (best practice but not in ACT)</a:t>
            </a:r>
          </a:p>
          <a:p>
            <a:pPr marL="171431" indent="-171431">
              <a:lnSpc>
                <a:spcPct val="150000"/>
              </a:lnSpc>
              <a:spcBef>
                <a:spcPct val="0"/>
              </a:spcBef>
              <a:buFont typeface="Arial" panose="020B0604020202020204" pitchFamily="34" charset="0"/>
              <a:buChar char="•"/>
            </a:pPr>
            <a:r>
              <a:rPr lang="en-AU" b="1" dirty="0">
                <a:latin typeface="Arial" charset="0"/>
              </a:rPr>
              <a:t>An independent chairperson takes over the chair.  Independent chair is also known as the Returning</a:t>
            </a:r>
            <a:r>
              <a:rPr lang="en-AU" b="1" baseline="0" dirty="0">
                <a:latin typeface="Arial" charset="0"/>
              </a:rPr>
              <a:t> Officer</a:t>
            </a:r>
            <a:r>
              <a:rPr lang="en-AU" b="1" dirty="0">
                <a:latin typeface="Arial" charset="0"/>
              </a:rPr>
              <a:t> </a:t>
            </a:r>
            <a:r>
              <a:rPr lang="en-AU" b="0" dirty="0">
                <a:latin typeface="Arial" charset="0"/>
              </a:rPr>
              <a:t>(Could be guest speaker, local school principal, local councillor, past president)</a:t>
            </a:r>
          </a:p>
          <a:p>
            <a:pPr marL="171431" indent="-171431">
              <a:lnSpc>
                <a:spcPct val="150000"/>
              </a:lnSpc>
              <a:spcBef>
                <a:spcPct val="0"/>
              </a:spcBef>
              <a:buFont typeface="Arial" panose="020B0604020202020204" pitchFamily="34" charset="0"/>
              <a:buChar char="•"/>
            </a:pPr>
            <a:r>
              <a:rPr lang="en-AU" b="1" dirty="0">
                <a:latin typeface="Arial" charset="0"/>
              </a:rPr>
              <a:t>Proxy voting:  </a:t>
            </a:r>
            <a:r>
              <a:rPr lang="en-AU" dirty="0">
                <a:latin typeface="Arial" charset="0"/>
              </a:rPr>
              <a:t>guidelines will be outlined in your centre’s constitution</a:t>
            </a:r>
            <a:endParaRPr lang="en-AU" b="1" dirty="0">
              <a:latin typeface="Arial" charset="0"/>
            </a:endParaRPr>
          </a:p>
          <a:p>
            <a:pPr>
              <a:lnSpc>
                <a:spcPct val="150000"/>
              </a:lnSpc>
              <a:spcBef>
                <a:spcPct val="0"/>
              </a:spcBef>
            </a:pPr>
            <a:endParaRPr lang="en-AU" dirty="0">
              <a:latin typeface="Arial" charset="0"/>
            </a:endParaRPr>
          </a:p>
          <a:p>
            <a:pPr>
              <a:lnSpc>
                <a:spcPct val="150000"/>
              </a:lnSpc>
              <a:spcBef>
                <a:spcPct val="0"/>
              </a:spcBef>
            </a:pPr>
            <a:r>
              <a:rPr lang="en-AU" b="1" dirty="0">
                <a:latin typeface="Arial" charset="0"/>
              </a:rPr>
              <a:t>The new committee</a:t>
            </a:r>
          </a:p>
          <a:p>
            <a:pPr marL="171431" indent="-171431">
              <a:lnSpc>
                <a:spcPct val="150000"/>
              </a:lnSpc>
              <a:spcBef>
                <a:spcPct val="0"/>
              </a:spcBef>
              <a:buFont typeface="Arial" panose="020B0604020202020204" pitchFamily="34" charset="0"/>
              <a:buChar char="•"/>
            </a:pPr>
            <a:r>
              <a:rPr lang="en-AU" dirty="0">
                <a:latin typeface="Arial" charset="0"/>
              </a:rPr>
              <a:t>The committee are the association members that have been elected. </a:t>
            </a:r>
          </a:p>
          <a:p>
            <a:pPr marL="171431" indent="-171431">
              <a:lnSpc>
                <a:spcPct val="150000"/>
              </a:lnSpc>
              <a:spcBef>
                <a:spcPct val="0"/>
              </a:spcBef>
              <a:buFont typeface="Arial" panose="020B0604020202020204" pitchFamily="34" charset="0"/>
              <a:buChar char="•"/>
            </a:pPr>
            <a:r>
              <a:rPr lang="en-AU" dirty="0">
                <a:latin typeface="Arial" charset="0"/>
              </a:rPr>
              <a:t>They will be responsible for  making the decisions on behalf of the Kindergarten.</a:t>
            </a:r>
          </a:p>
          <a:p>
            <a:pPr marL="171431" indent="-171431">
              <a:lnSpc>
                <a:spcPct val="80000"/>
              </a:lnSpc>
              <a:spcBef>
                <a:spcPct val="0"/>
              </a:spcBef>
              <a:buFont typeface="Arial" panose="020B0604020202020204" pitchFamily="34" charset="0"/>
              <a:buChar char="•"/>
            </a:pPr>
            <a:endParaRPr lang="en-AU" b="1" dirty="0">
              <a:latin typeface="Arial" charset="0"/>
            </a:endParaRPr>
          </a:p>
          <a:p>
            <a:pPr marL="171431" indent="-171431">
              <a:spcBef>
                <a:spcPct val="0"/>
              </a:spcBef>
              <a:buFont typeface="Arial" panose="020B0604020202020204" pitchFamily="34" charset="0"/>
              <a:buChar char="•"/>
            </a:pPr>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bwMode="auto">
          <a:xfrm>
            <a:off x="142875" y="352425"/>
            <a:ext cx="5346700" cy="4011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235249" y="4321597"/>
            <a:ext cx="5935205" cy="5388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defTabSz="914302">
              <a:lnSpc>
                <a:spcPct val="150000"/>
              </a:lnSpc>
              <a:spcBef>
                <a:spcPct val="0"/>
              </a:spcBef>
              <a:defRPr/>
            </a:pPr>
            <a:r>
              <a:rPr lang="en-US" sz="1000" b="1" dirty="0">
                <a:latin typeface="Arial" pitchFamily="34" charset="0"/>
                <a:cs typeface="Arial" pitchFamily="34" charset="0"/>
              </a:rPr>
              <a:t>Key messages</a:t>
            </a:r>
          </a:p>
          <a:p>
            <a:pPr defTabSz="914302">
              <a:lnSpc>
                <a:spcPct val="150000"/>
              </a:lnSpc>
              <a:spcBef>
                <a:spcPct val="0"/>
              </a:spcBef>
              <a:defRPr/>
            </a:pPr>
            <a:r>
              <a:rPr lang="en-US" sz="1000" dirty="0">
                <a:latin typeface="Arial" pitchFamily="34" charset="0"/>
                <a:cs typeface="Arial" pitchFamily="34" charset="0"/>
              </a:rPr>
              <a:t>Always refer to your constitution and follow the process outlined in the constitution.</a:t>
            </a:r>
          </a:p>
          <a:p>
            <a:pPr marL="171431" indent="-171431" defTabSz="914302">
              <a:lnSpc>
                <a:spcPct val="150000"/>
              </a:lnSpc>
              <a:spcBef>
                <a:spcPct val="0"/>
              </a:spcBef>
              <a:buFont typeface="Arial" panose="020B0604020202020204" pitchFamily="34" charset="0"/>
              <a:buChar char="•"/>
              <a:defRPr/>
            </a:pPr>
            <a:r>
              <a:rPr lang="en-US" sz="1000" dirty="0">
                <a:latin typeface="Arial" pitchFamily="34" charset="0"/>
                <a:cs typeface="Arial" pitchFamily="34" charset="0"/>
              </a:rPr>
              <a:t>Make sure you are familiar with your constitution and have it on hand at the AGM as a reference, if needed.</a:t>
            </a:r>
          </a:p>
          <a:p>
            <a:pPr marL="171431" indent="-171431" defTabSz="914302">
              <a:lnSpc>
                <a:spcPct val="150000"/>
              </a:lnSpc>
              <a:spcBef>
                <a:spcPct val="0"/>
              </a:spcBef>
              <a:buFont typeface="Arial" panose="020B0604020202020204" pitchFamily="34" charset="0"/>
              <a:buChar char="•"/>
              <a:defRPr/>
            </a:pPr>
            <a:r>
              <a:rPr lang="en-US" sz="1000" dirty="0">
                <a:latin typeface="Arial" pitchFamily="34" charset="0"/>
                <a:cs typeface="Arial" pitchFamily="34" charset="0"/>
              </a:rPr>
              <a:t>There are no rules about the order that positions are filled.  Generally, the President is first but it doesn’t have to be.</a:t>
            </a:r>
          </a:p>
          <a:p>
            <a:pPr marL="171431" indent="-171431" defTabSz="914302">
              <a:lnSpc>
                <a:spcPct val="150000"/>
              </a:lnSpc>
              <a:spcBef>
                <a:spcPct val="0"/>
              </a:spcBef>
              <a:buFont typeface="Arial" panose="020B0604020202020204" pitchFamily="34" charset="0"/>
              <a:buChar char="•"/>
              <a:defRPr/>
            </a:pPr>
            <a:r>
              <a:rPr lang="en-US" sz="1000" dirty="0">
                <a:latin typeface="Arial" pitchFamily="34" charset="0"/>
                <a:cs typeface="Arial" pitchFamily="34" charset="0"/>
              </a:rPr>
              <a:t>If position is not filled, you can move on to the next position.</a:t>
            </a:r>
          </a:p>
          <a:p>
            <a:pPr eaLnBrk="1" hangingPunct="1">
              <a:lnSpc>
                <a:spcPct val="150000"/>
              </a:lnSpc>
              <a:spcBef>
                <a:spcPct val="0"/>
              </a:spcBef>
            </a:pPr>
            <a:r>
              <a:rPr lang="en-AU" sz="1000" b="1" dirty="0">
                <a:latin typeface="Arial" pitchFamily="34" charset="0"/>
                <a:cs typeface="Arial" pitchFamily="34" charset="0"/>
              </a:rPr>
              <a:t>3 Possible election scenarios:</a:t>
            </a:r>
          </a:p>
          <a:p>
            <a:pPr eaLnBrk="1" hangingPunct="1">
              <a:lnSpc>
                <a:spcPct val="150000"/>
              </a:lnSpc>
              <a:spcBef>
                <a:spcPct val="0"/>
              </a:spcBef>
            </a:pPr>
            <a:r>
              <a:rPr lang="en-AU" sz="1000" dirty="0">
                <a:latin typeface="Arial" pitchFamily="34" charset="0"/>
                <a:cs typeface="Arial" pitchFamily="34" charset="0"/>
              </a:rPr>
              <a:t>Nominations have been received for all positions prior to the meeting:</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Nominations read out</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All positions are declared filled</a:t>
            </a:r>
          </a:p>
          <a:p>
            <a:pPr marL="171431" indent="-171431">
              <a:lnSpc>
                <a:spcPct val="150000"/>
              </a:lnSpc>
              <a:spcBef>
                <a:spcPct val="0"/>
              </a:spcBef>
              <a:buFont typeface="Arial" panose="020B0604020202020204" pitchFamily="34" charset="0"/>
              <a:buChar char="•"/>
            </a:pPr>
            <a:r>
              <a:rPr lang="en-AU" sz="1000" b="1" dirty="0">
                <a:latin typeface="Arial" pitchFamily="34" charset="0"/>
                <a:cs typeface="Arial" pitchFamily="34" charset="0"/>
              </a:rPr>
              <a:t>This is best case scenario if running online AGM.</a:t>
            </a:r>
          </a:p>
          <a:p>
            <a:pPr eaLnBrk="1" hangingPunct="1">
              <a:lnSpc>
                <a:spcPct val="150000"/>
              </a:lnSpc>
              <a:spcBef>
                <a:spcPct val="0"/>
              </a:spcBef>
            </a:pPr>
            <a:r>
              <a:rPr lang="en-AU" sz="1000" dirty="0">
                <a:latin typeface="Arial" pitchFamily="34" charset="0"/>
                <a:cs typeface="Arial" pitchFamily="34" charset="0"/>
              </a:rPr>
              <a:t>Or Nominations have been received for some positions prior to the meeting:</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Those positions are declared filled (no further nominations for those positions)</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Nominations accepted from the floor for remaining positions (Constitution may outline certain requirements for the acceptance of nominations from the floor)</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Move, second and accept all nominations</a:t>
            </a:r>
          </a:p>
          <a:p>
            <a:pPr eaLnBrk="1" hangingPunct="1">
              <a:lnSpc>
                <a:spcPct val="150000"/>
              </a:lnSpc>
              <a:spcBef>
                <a:spcPct val="0"/>
              </a:spcBef>
            </a:pPr>
            <a:r>
              <a:rPr lang="en-AU" sz="1000" dirty="0">
                <a:latin typeface="Arial" pitchFamily="34" charset="0"/>
                <a:cs typeface="Arial" pitchFamily="34" charset="0"/>
              </a:rPr>
              <a:t>Or More than one nomination is received for a position</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A vote will need to be taken</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Determine by show of hands or secret ballot </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May be helpful for each of the nominees to introduce themselves so that people can make an informed decision</a:t>
            </a:r>
          </a:p>
          <a:p>
            <a:pPr eaLnBrk="1" hangingPunct="1">
              <a:lnSpc>
                <a:spcPct val="80000"/>
              </a:lnSpc>
              <a:spcBef>
                <a:spcPct val="0"/>
              </a:spcBef>
            </a:pPr>
            <a:endParaRPr lang="en-US" sz="1000" dirty="0">
              <a:latin typeface="Arial" pitchFamily="34" charset="0"/>
              <a:cs typeface="Arial" pitchFamily="34" charset="0"/>
            </a:endParaRPr>
          </a:p>
          <a:p>
            <a:pPr eaLnBrk="1" hangingPunct="1">
              <a:lnSpc>
                <a:spcPct val="80000"/>
              </a:lnSpc>
              <a:spcBef>
                <a:spcPct val="0"/>
              </a:spcBef>
            </a:pPr>
            <a:r>
              <a:rPr lang="en-US" sz="1000" b="1" dirty="0">
                <a:latin typeface="Arial" pitchFamily="34" charset="0"/>
                <a:cs typeface="Arial" pitchFamily="34" charset="0"/>
              </a:rPr>
              <a:t>A</a:t>
            </a:r>
            <a:r>
              <a:rPr lang="en-AU" sz="1000" b="1" dirty="0" err="1">
                <a:latin typeface="Arial" pitchFamily="34" charset="0"/>
                <a:cs typeface="Arial" pitchFamily="34" charset="0"/>
              </a:rPr>
              <a:t>ny</a:t>
            </a:r>
            <a:r>
              <a:rPr lang="en-AU" sz="1000" b="1" dirty="0">
                <a:latin typeface="Arial" pitchFamily="34" charset="0"/>
                <a:cs typeface="Arial" pitchFamily="34" charset="0"/>
              </a:rPr>
              <a:t> nominations taken from the floor or any voting been conducted could be indicated by using the “raise hand” icon with the online platform.</a:t>
            </a:r>
          </a:p>
          <a:p>
            <a:pPr eaLnBrk="1" hangingPunct="1">
              <a:lnSpc>
                <a:spcPct val="80000"/>
              </a:lnSpc>
              <a:spcBef>
                <a:spcPct val="0"/>
              </a:spcBef>
            </a:pPr>
            <a:endParaRPr lang="en-AU" sz="1000" dirty="0">
              <a:latin typeface="Arial" pitchFamily="34" charset="0"/>
              <a:cs typeface="Arial" pitchFamily="34"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sz="1800" b="0" i="0" u="none" strike="noStrike" baseline="0" dirty="0">
                <a:latin typeface="Calibri" panose="020F0502020204030204" pitchFamily="34" charset="0"/>
              </a:rPr>
              <a:t>To clarify the voting process: A person makes a motion to do something and put it up for a group vote (move), If another person ‘seconds’ the motion they are indicating that they also wish the motion to be considered via a vote. If the motion is accepted it may then be debated, voted on, and if agreed, carried (accepted).</a:t>
            </a:r>
          </a:p>
          <a:p>
            <a:pPr eaLnBrk="1" hangingPunct="1">
              <a:lnSpc>
                <a:spcPct val="80000"/>
              </a:lnSpc>
              <a:spcBef>
                <a:spcPct val="0"/>
              </a:spcBef>
            </a:pPr>
            <a:endParaRPr lang="en-AU" sz="1000" dirty="0">
              <a:latin typeface="Arial" pitchFamily="34" charset="0"/>
              <a:cs typeface="Arial" pitchFamily="34" charset="0"/>
            </a:endParaRPr>
          </a:p>
          <a:p>
            <a:pPr defTabSz="914302">
              <a:lnSpc>
                <a:spcPct val="80000"/>
              </a:lnSpc>
              <a:spcBef>
                <a:spcPct val="0"/>
              </a:spcBef>
              <a:defRPr/>
            </a:pPr>
            <a:r>
              <a:rPr lang="en-AU" sz="1000" dirty="0">
                <a:latin typeface="Arial" pitchFamily="34" charset="0"/>
                <a:cs typeface="Arial" pitchFamily="34" charset="0"/>
              </a:rPr>
              <a:t>All nominations should be recorded in the minutes as moved, seconded and the result of the vote.</a:t>
            </a:r>
          </a:p>
          <a:p>
            <a:pPr eaLnBrk="1" hangingPunct="1">
              <a:lnSpc>
                <a:spcPct val="80000"/>
              </a:lnSpc>
              <a:spcBef>
                <a:spcPct val="0"/>
              </a:spcBef>
            </a:pPr>
            <a:endParaRPr lang="en-AU" dirty="0"/>
          </a:p>
          <a:p>
            <a:pPr eaLnBrk="1" hangingPunct="1">
              <a:lnSpc>
                <a:spcPct val="80000"/>
              </a:lnSpc>
              <a:spcBef>
                <a:spcPct val="0"/>
              </a:spcBef>
            </a:pPr>
            <a:endParaRPr lang="en-AU" dirty="0"/>
          </a:p>
          <a:p>
            <a:pPr eaLnBrk="1" hangingPunct="1">
              <a:lnSpc>
                <a:spcPct val="80000"/>
              </a:lnSpc>
              <a:spcBef>
                <a:spcPct val="0"/>
              </a:spcBef>
            </a:pPr>
            <a:endParaRPr lang="en-AU" dirty="0"/>
          </a:p>
          <a:p>
            <a:pPr eaLnBrk="1" hangingPunct="1">
              <a:lnSpc>
                <a:spcPct val="80000"/>
              </a:lnSpc>
              <a:spcBef>
                <a:spcPct val="0"/>
              </a:spcBef>
            </a:pPr>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bwMode="auto">
          <a:xfrm>
            <a:off x="860425" y="746125"/>
            <a:ext cx="4605338"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540738" y="4321598"/>
            <a:ext cx="5516249" cy="56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eaLnBrk="1" hangingPunct="1">
              <a:lnSpc>
                <a:spcPct val="150000"/>
              </a:lnSpc>
              <a:spcBef>
                <a:spcPct val="0"/>
              </a:spcBef>
            </a:pPr>
            <a:r>
              <a:rPr lang="en-AU" sz="1000" b="1" dirty="0">
                <a:latin typeface="Arial" pitchFamily="34" charset="0"/>
                <a:cs typeface="Arial" pitchFamily="34" charset="0"/>
              </a:rPr>
              <a:t>Key messages - </a:t>
            </a:r>
            <a:r>
              <a:rPr lang="en-AU" sz="1000" b="1" dirty="0"/>
              <a:t>Associations Incorporation Reform Act 2012</a:t>
            </a:r>
            <a:endParaRPr lang="en-AU" sz="1000" b="1" dirty="0">
              <a:latin typeface="Arial" pitchFamily="34" charset="0"/>
              <a:cs typeface="Arial" pitchFamily="34" charset="0"/>
            </a:endParaRPr>
          </a:p>
          <a:p>
            <a:r>
              <a:rPr lang="en-AU" sz="1000" b="1" dirty="0"/>
              <a:t>73 Filling Secretary vacancy</a:t>
            </a:r>
          </a:p>
          <a:p>
            <a:r>
              <a:rPr lang="en-AU" sz="1000" dirty="0"/>
              <a:t>(1) Subject to subsection (2), if the office of the</a:t>
            </a:r>
          </a:p>
          <a:p>
            <a:r>
              <a:rPr lang="en-AU" sz="1000" dirty="0"/>
              <a:t>secretary of an incorporated association becomes</a:t>
            </a:r>
          </a:p>
          <a:p>
            <a:r>
              <a:rPr lang="en-AU" sz="1000" dirty="0"/>
              <a:t>vacant, the association must, within 14 days after</a:t>
            </a:r>
          </a:p>
          <a:p>
            <a:r>
              <a:rPr lang="en-AU" sz="1000" dirty="0"/>
              <a:t>the vacancy arises, fill the vacancy in accordance</a:t>
            </a:r>
          </a:p>
          <a:p>
            <a:r>
              <a:rPr lang="en-AU" sz="1000" dirty="0"/>
              <a:t>with the procedure provided in its rules.</a:t>
            </a:r>
          </a:p>
          <a:p>
            <a:endParaRPr lang="en-AU" sz="1000" dirty="0"/>
          </a:p>
          <a:p>
            <a:endParaRPr lang="en-AU" sz="1000" b="1"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sz="1000" b="1" dirty="0">
                <a:latin typeface="Arial" pitchFamily="34" charset="0"/>
                <a:cs typeface="Arial" pitchFamily="34" charset="0"/>
              </a:rPr>
              <a:t>Unfilled vacancies</a:t>
            </a:r>
          </a:p>
          <a:p>
            <a:pPr>
              <a:lnSpc>
                <a:spcPct val="150000"/>
              </a:lnSpc>
              <a:spcBef>
                <a:spcPct val="0"/>
              </a:spcBef>
            </a:pPr>
            <a:r>
              <a:rPr lang="en-AU" sz="1000" dirty="0">
                <a:latin typeface="Arial" pitchFamily="34" charset="0"/>
                <a:cs typeface="Arial" pitchFamily="34" charset="0"/>
              </a:rPr>
              <a:t>    If all positions are not filled at the AGM but sufficient members have been elected for a quorum for committee meetings, the committee can continue to meet and make decisions.</a:t>
            </a:r>
          </a:p>
          <a:p>
            <a:pPr marL="171431" indent="-171431">
              <a:lnSpc>
                <a:spcPct val="150000"/>
              </a:lnSpc>
              <a:spcBef>
                <a:spcPct val="0"/>
              </a:spcBef>
              <a:buFont typeface="Arial" panose="020B0604020202020204" pitchFamily="34" charset="0"/>
              <a:buChar char="•"/>
            </a:pPr>
            <a:endParaRPr lang="en-AU" sz="1000"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sz="1000" b="1" dirty="0">
                <a:latin typeface="Arial" pitchFamily="34" charset="0"/>
                <a:cs typeface="Arial" pitchFamily="34" charset="0"/>
              </a:rPr>
              <a:t>Vacancies can be filled by the Committee  </a:t>
            </a:r>
          </a:p>
          <a:p>
            <a:pPr eaLnBrk="1" hangingPunct="1">
              <a:lnSpc>
                <a:spcPct val="150000"/>
              </a:lnSpc>
              <a:spcBef>
                <a:spcPct val="0"/>
              </a:spcBef>
            </a:pPr>
            <a:r>
              <a:rPr lang="en-AU" sz="1000" dirty="0">
                <a:latin typeface="Arial" pitchFamily="34" charset="0"/>
                <a:cs typeface="Arial" pitchFamily="34" charset="0"/>
              </a:rPr>
              <a:t>    The constitution usually says:</a:t>
            </a:r>
          </a:p>
          <a:p>
            <a:pPr eaLnBrk="1" hangingPunct="1">
              <a:lnSpc>
                <a:spcPct val="150000"/>
              </a:lnSpc>
              <a:spcBef>
                <a:spcPct val="0"/>
              </a:spcBef>
            </a:pPr>
            <a:r>
              <a:rPr lang="en-AU" sz="1000" i="1" dirty="0">
                <a:latin typeface="Arial" pitchFamily="34" charset="0"/>
                <a:cs typeface="Arial" pitchFamily="34" charset="0"/>
              </a:rPr>
              <a:t>    “In the event of a casual vacancy occurring during the year, The Committee shall have the power to appoint a new member from the members of the Association.”</a:t>
            </a:r>
          </a:p>
          <a:p>
            <a:pPr eaLnBrk="1" hangingPunct="1">
              <a:lnSpc>
                <a:spcPct val="150000"/>
              </a:lnSpc>
              <a:spcBef>
                <a:spcPct val="0"/>
              </a:spcBef>
            </a:pPr>
            <a:endParaRPr lang="en-AU" sz="1000" i="1"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No need to drag the process out unnecessarily.</a:t>
            </a: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However, with planning and preparation, hopefully you would have recruited fully before the AGM itself.</a:t>
            </a:r>
          </a:p>
          <a:p>
            <a:pPr marL="171431" indent="-171431">
              <a:lnSpc>
                <a:spcPct val="150000"/>
              </a:lnSpc>
              <a:spcBef>
                <a:spcPct val="0"/>
              </a:spcBef>
              <a:buFont typeface="Arial" panose="020B0604020202020204" pitchFamily="34" charset="0"/>
              <a:buChar char="•"/>
            </a:pPr>
            <a:endParaRPr lang="en-AU" sz="1000"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sz="1000" dirty="0">
                <a:latin typeface="Arial" pitchFamily="34" charset="0"/>
                <a:cs typeface="Arial" pitchFamily="34" charset="0"/>
              </a:rPr>
              <a:t>Also, if this scenario occurs consistently across a few years, do you want to consider reviewing the committee size as per the </a:t>
            </a:r>
            <a:r>
              <a:rPr lang="en-AU" sz="1000" dirty="0" err="1">
                <a:latin typeface="Arial" pitchFamily="34" charset="0"/>
                <a:cs typeface="Arial" pitchFamily="34" charset="0"/>
              </a:rPr>
              <a:t>consitutuion</a:t>
            </a:r>
            <a:r>
              <a:rPr lang="en-AU" sz="1000" dirty="0">
                <a:latin typeface="Arial" pitchFamily="34" charset="0"/>
                <a:cs typeface="Arial" pitchFamily="34" charset="0"/>
              </a:rPr>
              <a:t> </a:t>
            </a:r>
          </a:p>
          <a:p>
            <a:endParaRPr lang="en-AU" sz="1000" b="1" dirty="0"/>
          </a:p>
          <a:p>
            <a:endParaRPr lang="en-AU" sz="1000" b="1" dirty="0"/>
          </a:p>
          <a:p>
            <a:endParaRPr lang="en-AU" sz="1000" b="1" dirty="0"/>
          </a:p>
          <a:p>
            <a:r>
              <a:rPr lang="en-AU" sz="1000" b="1" dirty="0"/>
              <a:t>74 Notice of appointment</a:t>
            </a:r>
          </a:p>
          <a:p>
            <a:r>
              <a:rPr lang="en-AU" sz="1000" dirty="0"/>
              <a:t>(1) The secretary of an incorporated association must,</a:t>
            </a:r>
          </a:p>
          <a:p>
            <a:r>
              <a:rPr lang="en-AU" sz="1000" dirty="0"/>
              <a:t>within 14 days after being appointed, give written</a:t>
            </a:r>
          </a:p>
          <a:p>
            <a:r>
              <a:rPr lang="en-AU" sz="1000" dirty="0"/>
              <a:t>notice to the Registrar of his or her appointment.</a:t>
            </a:r>
          </a:p>
          <a:p>
            <a:r>
              <a:rPr lang="en-AU" sz="1000" dirty="0"/>
              <a:t>Penalty: 5 penalty units.</a:t>
            </a:r>
          </a:p>
          <a:p>
            <a:r>
              <a:rPr lang="en-AU" sz="1000" dirty="0"/>
              <a:t>(2) The notice must be in the approved form and</a:t>
            </a:r>
          </a:p>
          <a:p>
            <a:r>
              <a:rPr lang="en-AU" sz="1000" dirty="0"/>
              <a:t>include the following—</a:t>
            </a:r>
          </a:p>
          <a:p>
            <a:r>
              <a:rPr lang="en-AU" sz="1000" dirty="0"/>
              <a:t>(a) the secretary's full name and address;</a:t>
            </a:r>
          </a:p>
          <a:p>
            <a:r>
              <a:rPr lang="en-AU" sz="1000" dirty="0"/>
              <a:t>(b) the prescribed particulars.</a:t>
            </a:r>
          </a:p>
          <a:p>
            <a:pPr eaLnBrk="1" hangingPunct="1">
              <a:spcBef>
                <a:spcPct val="0"/>
              </a:spcBef>
            </a:pPr>
            <a:endParaRPr lang="en-AU"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6" y="4758889"/>
            <a:ext cx="6366041" cy="4508421"/>
          </a:xfrm>
        </p:spPr>
        <p:txBody>
          <a:bodyPr/>
          <a:lstStyle/>
          <a:p>
            <a:r>
              <a:rPr lang="en-AU" b="1" dirty="0"/>
              <a:t>As I said, my name is  Emma and I am the Senior Workplace Relations Advisor at ELAA. I am joined by my colleague, Katrina.</a:t>
            </a:r>
          </a:p>
          <a:p>
            <a:r>
              <a:rPr lang="en-AU" b="1" dirty="0"/>
              <a:t> </a:t>
            </a:r>
          </a:p>
          <a:p>
            <a:r>
              <a:rPr lang="en-AU" b="0" dirty="0"/>
              <a:t>Before we begin this presentation, there are just a few administration items we would like to go through.</a:t>
            </a:r>
          </a:p>
          <a:p>
            <a:pPr>
              <a:defRPr/>
            </a:pPr>
            <a:endParaRPr lang="en-AU" sz="1100" dirty="0">
              <a:latin typeface="Arial" pitchFamily="34" charset="0"/>
              <a:cs typeface="Arial" pitchFamily="34" charset="0"/>
            </a:endParaRPr>
          </a:p>
          <a:p>
            <a:pPr>
              <a:defRPr/>
            </a:pPr>
            <a:r>
              <a:rPr lang="en-AU" sz="1200" b="1" dirty="0">
                <a:latin typeface="Arial" pitchFamily="34" charset="0"/>
                <a:cs typeface="Arial" pitchFamily="34" charset="0"/>
              </a:rPr>
              <a:t>Understanding your audience – welcome to share in chat</a:t>
            </a:r>
          </a:p>
          <a:p>
            <a:pPr marL="171450" indent="-171450">
              <a:buFont typeface="Arial" pitchFamily="34" charset="0"/>
              <a:buChar char="•"/>
              <a:defRPr/>
            </a:pPr>
            <a:r>
              <a:rPr lang="en-AU" sz="1200" b="0" dirty="0">
                <a:latin typeface="Arial" pitchFamily="34" charset="0"/>
                <a:cs typeface="Arial" pitchFamily="34" charset="0"/>
              </a:rPr>
              <a:t>We have a large attendance this evening – glad you could all join us</a:t>
            </a:r>
          </a:p>
          <a:p>
            <a:pPr marL="171450" indent="-171450">
              <a:buFont typeface="Arial" pitchFamily="34" charset="0"/>
              <a:buChar char="•"/>
              <a:defRPr/>
            </a:pPr>
            <a:r>
              <a:rPr lang="en-AU" sz="1200" b="0" dirty="0">
                <a:latin typeface="Arial" pitchFamily="34" charset="0"/>
                <a:cs typeface="Arial" pitchFamily="34" charset="0"/>
              </a:rPr>
              <a:t>This may be your first AGM &amp; HO</a:t>
            </a:r>
          </a:p>
          <a:p>
            <a:pPr marL="171450" indent="-171450">
              <a:buFont typeface="Arial" pitchFamily="34" charset="0"/>
              <a:buChar char="•"/>
              <a:defRPr/>
            </a:pPr>
            <a:r>
              <a:rPr lang="en-AU" sz="1200" dirty="0">
                <a:latin typeface="Arial" pitchFamily="34" charset="0"/>
                <a:cs typeface="Arial" pitchFamily="34" charset="0"/>
              </a:rPr>
              <a:t>Those who have been on a kindergarten committee</a:t>
            </a:r>
          </a:p>
          <a:p>
            <a:pPr marL="171450" indent="-171450">
              <a:buFont typeface="Arial" pitchFamily="34" charset="0"/>
              <a:buChar char="•"/>
              <a:defRPr/>
            </a:pPr>
            <a:r>
              <a:rPr lang="en-AU" sz="1200" dirty="0">
                <a:latin typeface="Arial" pitchFamily="34" charset="0"/>
                <a:cs typeface="Arial" pitchFamily="34" charset="0"/>
              </a:rPr>
              <a:t>Those who have been on a committee other than a kindergarten committee</a:t>
            </a:r>
          </a:p>
          <a:p>
            <a:pPr marL="171450" indent="-171450">
              <a:buFont typeface="Arial" pitchFamily="34" charset="0"/>
              <a:buChar char="•"/>
              <a:defRPr/>
            </a:pPr>
            <a:r>
              <a:rPr lang="en-AU" sz="1200" dirty="0">
                <a:latin typeface="Arial" pitchFamily="34" charset="0"/>
                <a:cs typeface="Arial" pitchFamily="34" charset="0"/>
              </a:rPr>
              <a:t>Anyone from a EYM managed kindergarten (be aware that some of the information in this presentation may not be relevant to your situation)</a:t>
            </a:r>
          </a:p>
          <a:p>
            <a:pPr marL="171450" indent="-171450">
              <a:buFont typeface="Arial" pitchFamily="34" charset="0"/>
              <a:buChar char="•"/>
              <a:defRPr/>
            </a:pPr>
            <a:r>
              <a:rPr lang="en-AU" sz="1200" dirty="0">
                <a:latin typeface="Arial" pitchFamily="34" charset="0"/>
                <a:cs typeface="Arial" pitchFamily="34" charset="0"/>
              </a:rPr>
              <a:t>Presidents,</a:t>
            </a:r>
            <a:r>
              <a:rPr lang="en-AU" sz="1200" baseline="0" dirty="0">
                <a:latin typeface="Arial" pitchFamily="34" charset="0"/>
                <a:cs typeface="Arial" pitchFamily="34" charset="0"/>
              </a:rPr>
              <a:t> </a:t>
            </a:r>
            <a:r>
              <a:rPr lang="en-AU" sz="1200" dirty="0">
                <a:latin typeface="Arial" pitchFamily="34" charset="0"/>
                <a:cs typeface="Arial" pitchFamily="34" charset="0"/>
              </a:rPr>
              <a:t>Vice Presidents,</a:t>
            </a:r>
            <a:r>
              <a:rPr lang="en-AU" sz="1200" baseline="0" dirty="0">
                <a:latin typeface="Arial" pitchFamily="34" charset="0"/>
                <a:cs typeface="Arial" pitchFamily="34" charset="0"/>
              </a:rPr>
              <a:t> </a:t>
            </a:r>
            <a:r>
              <a:rPr lang="en-AU" sz="1200" dirty="0">
                <a:latin typeface="Arial" pitchFamily="34" charset="0"/>
                <a:cs typeface="Arial" pitchFamily="34" charset="0"/>
              </a:rPr>
              <a:t>Treasurers,</a:t>
            </a:r>
            <a:r>
              <a:rPr lang="en-AU" sz="1200" baseline="0" dirty="0">
                <a:latin typeface="Arial" pitchFamily="34" charset="0"/>
                <a:cs typeface="Arial" pitchFamily="34" charset="0"/>
              </a:rPr>
              <a:t> </a:t>
            </a:r>
            <a:r>
              <a:rPr lang="en-AU" sz="1200" dirty="0">
                <a:latin typeface="Arial" pitchFamily="34" charset="0"/>
                <a:cs typeface="Arial" pitchFamily="34" charset="0"/>
              </a:rPr>
              <a:t>Secretaries, general members, other?</a:t>
            </a:r>
          </a:p>
          <a:p>
            <a:endParaRPr lang="en-AU" b="0" dirty="0"/>
          </a:p>
          <a:p>
            <a:pPr marL="362308" indent="-362308">
              <a:buFont typeface="Arial" panose="020B0604020202020204" pitchFamily="34" charset="0"/>
              <a:buChar char="•"/>
            </a:pPr>
            <a:r>
              <a:rPr lang="en-AU" b="1" dirty="0"/>
              <a:t>Structure and time constraints </a:t>
            </a:r>
            <a:r>
              <a:rPr lang="en-AU" dirty="0"/>
              <a:t>– This Webinar will incorporate a presentation with some set time for questions and answers at the end of TOPIC 2 and at the end. It</a:t>
            </a:r>
            <a:r>
              <a:rPr lang="en-AU" u="none" dirty="0"/>
              <a:t> is fairly fast paced.</a:t>
            </a:r>
          </a:p>
          <a:p>
            <a:pPr marL="362308" indent="-362308">
              <a:buFont typeface="Arial" panose="020B0604020202020204" pitchFamily="34" charset="0"/>
              <a:buChar char="•"/>
            </a:pPr>
            <a:r>
              <a:rPr lang="en-AU" b="1" dirty="0"/>
              <a:t>Participant video &amp; Audio </a:t>
            </a:r>
            <a:r>
              <a:rPr lang="en-AU" dirty="0"/>
              <a:t>– Participant video &amp; audio is disabled during the presentation, to ensure that everyone receives the information with minimal technical </a:t>
            </a:r>
            <a:r>
              <a:rPr lang="en-AU" u="none" dirty="0"/>
              <a:t>interruptions.</a:t>
            </a:r>
            <a:r>
              <a:rPr lang="en-AU" dirty="0"/>
              <a:t>  Once the formal presentation has completed we will enable audio during Q &amp; A session at for you to ask questions verbally. During Q &amp; A, p</a:t>
            </a:r>
            <a:r>
              <a:rPr lang="en-AU" u="none" dirty="0"/>
              <a:t>lease ensure you are on mute unless speaking.</a:t>
            </a:r>
          </a:p>
          <a:p>
            <a:pPr marL="362308" indent="-362308">
              <a:buFont typeface="Arial" panose="020B0604020202020204" pitchFamily="34" charset="0"/>
              <a:buChar char="•"/>
            </a:pPr>
            <a:r>
              <a:rPr lang="en-AU" b="1" dirty="0"/>
              <a:t>Use chat bar for questions during presentation </a:t>
            </a:r>
            <a:r>
              <a:rPr lang="en-AU" dirty="0"/>
              <a:t>– there will be two functions enabled for you to interact with us during the presentation.  You will see that there is both a chat bar to enable you to comment and a Q &amp; A bar for any questions you have regarding the presentation content.  Both of these will be monitored and responded to as we can. </a:t>
            </a:r>
          </a:p>
          <a:p>
            <a:pPr marL="362308" indent="-362308">
              <a:buFont typeface="Arial" panose="020B0604020202020204" pitchFamily="34" charset="0"/>
              <a:buChar char="•"/>
            </a:pPr>
            <a:r>
              <a:rPr lang="en-AU" b="1" dirty="0"/>
              <a:t>The Moderator has pasted the links to the Resource and Quick Reference Guide in the chat line.</a:t>
            </a:r>
          </a:p>
          <a:p>
            <a:pPr marL="0" indent="0">
              <a:buFont typeface="Arial" panose="020B0604020202020204" pitchFamily="34" charset="0"/>
              <a:buNone/>
            </a:pPr>
            <a:r>
              <a:rPr lang="en-AU" i="1" u="none" dirty="0"/>
              <a:t>ELAA will also collate the questions and provide answers to any question that we are not able to get to. </a:t>
            </a:r>
          </a:p>
          <a:p>
            <a:pPr marL="362308" indent="-362308">
              <a:buFont typeface="Arial" panose="020B0604020202020204" pitchFamily="34" charset="0"/>
              <a:buChar char="•"/>
            </a:pPr>
            <a:r>
              <a:rPr lang="en-AU" b="1" dirty="0"/>
              <a:t>Polls during the presentation </a:t>
            </a:r>
            <a:r>
              <a:rPr lang="en-AU" dirty="0"/>
              <a:t>– throughout the presentation there will also be polls for you to answer</a:t>
            </a:r>
            <a:r>
              <a:rPr lang="en-AU" u="none" dirty="0"/>
              <a:t>. These polls will be short questions and your participation is voluntary.</a:t>
            </a:r>
            <a:endParaRPr lang="en-AU" u="none" strike="sngStrike" dirty="0"/>
          </a:p>
          <a:p>
            <a:pPr marL="362308" indent="-362308">
              <a:buFont typeface="Arial" panose="020B0604020202020204" pitchFamily="34" charset="0"/>
              <a:buChar char="•"/>
            </a:pPr>
            <a:r>
              <a:rPr lang="en-AU" b="1" dirty="0">
                <a:effectLst/>
              </a:rPr>
              <a:t>Technical issues </a:t>
            </a:r>
            <a:r>
              <a:rPr lang="en-AU" dirty="0">
                <a:effectLst/>
              </a:rPr>
              <a:t>– If you are having technical issues throughout the presentation please use the chat bar for assistance </a:t>
            </a:r>
            <a:r>
              <a:rPr lang="en-AU" u="none" dirty="0">
                <a:effectLst/>
              </a:rPr>
              <a:t>and if one of the facilitators drops out the other one will take over. </a:t>
            </a:r>
          </a:p>
          <a:p>
            <a:pPr marL="362308" indent="-362308">
              <a:buFont typeface="Arial" panose="020B0604020202020204" pitchFamily="34" charset="0"/>
              <a:buChar char="•"/>
            </a:pPr>
            <a:r>
              <a:rPr lang="en-AU" b="1" dirty="0"/>
              <a:t>Breaks, health and safety </a:t>
            </a:r>
            <a:r>
              <a:rPr lang="en-AU" dirty="0"/>
              <a:t>– during the presentation if you </a:t>
            </a:r>
            <a:r>
              <a:rPr lang="en-AU" u="none" dirty="0"/>
              <a:t>would like to take a break, make a coffee/tea and keep listening please feel free to do so. </a:t>
            </a:r>
          </a:p>
          <a:p>
            <a:pPr marL="362308" indent="-362308" defTabSz="966155">
              <a:buFont typeface="Arial" panose="020B0604020202020204" pitchFamily="34" charset="0"/>
              <a:buChar char="•"/>
              <a:defRPr/>
            </a:pPr>
            <a:r>
              <a:rPr lang="en-AU" b="1" dirty="0"/>
              <a:t>Link to evaluation  </a:t>
            </a:r>
            <a:r>
              <a:rPr lang="en-AU" dirty="0"/>
              <a:t>– At the end of the Webinar there will be a link to an evaluation survey for this presentation.  We would greatly appreciate it this being completed.</a:t>
            </a:r>
          </a:p>
          <a:p>
            <a:pPr marL="362308" indent="-362308" defTabSz="966155">
              <a:buFont typeface="Arial" panose="020B0604020202020204" pitchFamily="34" charset="0"/>
              <a:buChar char="•"/>
              <a:defRPr/>
            </a:pPr>
            <a:endParaRPr lang="en-AU" dirty="0"/>
          </a:p>
          <a:p>
            <a:pPr marL="362308" indent="-362308" defTabSz="966155">
              <a:buFont typeface="Arial" panose="020B0604020202020204" pitchFamily="34" charset="0"/>
              <a:buChar char="•"/>
              <a:defRPr/>
            </a:pPr>
            <a:r>
              <a:rPr lang="en-AU" i="1" u="sng" dirty="0"/>
              <a:t>Finally :  This session is not recorded however we will be making the slides available. Also, please complete the online learning modules if you have not already done so. </a:t>
            </a:r>
            <a:endParaRPr lang="en-AU" i="1" dirty="0"/>
          </a:p>
          <a:p>
            <a:pPr defTabSz="966155">
              <a:defRPr/>
            </a:pPr>
            <a:endParaRPr lang="en-AU" sz="1400" u="sng" dirty="0">
              <a:latin typeface="Arial" panose="020B0604020202020204" pitchFamily="34" charset="0"/>
            </a:endParaRPr>
          </a:p>
          <a:p>
            <a:pPr marL="362308" indent="-362308" defTabSz="966155">
              <a:buFont typeface="Arial" panose="020B0604020202020204" pitchFamily="34" charset="0"/>
              <a:buChar char="•"/>
              <a:defRPr/>
            </a:pPr>
            <a:endParaRPr lang="en-AU" sz="1900" dirty="0">
              <a:latin typeface="Arial" panose="020B0604020202020204" pitchFamily="34" charset="0"/>
            </a:endParaRPr>
          </a:p>
          <a:p>
            <a:pPr marL="362308" indent="-362308">
              <a:buFont typeface="Arial" panose="020B0604020202020204" pitchFamily="34" charset="0"/>
              <a:buChar char="•"/>
            </a:pPr>
            <a:endParaRPr lang="en-AU" dirty="0"/>
          </a:p>
          <a:p>
            <a:endParaRPr lang="en-AU" b="1" dirty="0"/>
          </a:p>
          <a:p>
            <a:endParaRPr lang="en-AU" b="1" dirty="0"/>
          </a:p>
          <a:p>
            <a:endParaRPr lang="en-AU" b="1" dirty="0"/>
          </a:p>
        </p:txBody>
      </p:sp>
      <p:sp>
        <p:nvSpPr>
          <p:cNvPr id="4" name="Slide Number Placeholder 3"/>
          <p:cNvSpPr>
            <a:spLocks noGrp="1"/>
          </p:cNvSpPr>
          <p:nvPr>
            <p:ph type="sldNum" sz="quarter" idx="5"/>
          </p:nvPr>
        </p:nvSpPr>
        <p:spPr/>
        <p:txBody>
          <a:bodyPr/>
          <a:lstStyle/>
          <a:p>
            <a:fld id="{DE6FB094-3390-402C-9532-5E8250B7F5B4}" type="slidenum">
              <a:rPr lang="en-AU" smtClean="0"/>
              <a:pPr/>
              <a:t>3</a:t>
            </a:fld>
            <a:endParaRPr lang="en-AU"/>
          </a:p>
        </p:txBody>
      </p:sp>
    </p:spTree>
    <p:extLst>
      <p:ext uri="{BB962C8B-B14F-4D97-AF65-F5344CB8AC3E}">
        <p14:creationId xmlns:p14="http://schemas.microsoft.com/office/powerpoint/2010/main" val="297468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bwMode="auto">
          <a:xfrm>
            <a:off x="652463" y="538163"/>
            <a:ext cx="5329237" cy="3998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667297" y="4969670"/>
            <a:ext cx="5400600" cy="27363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eaLnBrk="1" hangingPunct="1">
              <a:lnSpc>
                <a:spcPct val="80000"/>
              </a:lnSpc>
              <a:spcBef>
                <a:spcPct val="0"/>
              </a:spcBef>
            </a:pPr>
            <a:r>
              <a:rPr lang="en-AU" b="1" dirty="0"/>
              <a:t>Key messages</a:t>
            </a:r>
          </a:p>
          <a:p>
            <a:pPr marL="171431" indent="-171431">
              <a:lnSpc>
                <a:spcPct val="80000"/>
              </a:lnSpc>
              <a:spcBef>
                <a:spcPct val="0"/>
              </a:spcBef>
              <a:buFont typeface="Arial" panose="020B0604020202020204" pitchFamily="34" charset="0"/>
              <a:buChar char="•"/>
            </a:pPr>
            <a:r>
              <a:rPr lang="en-AU" b="0" dirty="0">
                <a:latin typeface="+mn-lt"/>
                <a:cs typeface="+mn-cs"/>
              </a:rPr>
              <a:t>Historically</a:t>
            </a:r>
            <a:r>
              <a:rPr lang="en-AU" b="0" baseline="0" dirty="0">
                <a:latin typeface="+mn-lt"/>
                <a:cs typeface="+mn-cs"/>
              </a:rPr>
              <a:t>, </a:t>
            </a:r>
            <a:r>
              <a:rPr lang="en-AU" b="0" dirty="0">
                <a:latin typeface="Arial" pitchFamily="34" charset="0"/>
                <a:cs typeface="Arial" pitchFamily="34" charset="0"/>
              </a:rPr>
              <a:t>the </a:t>
            </a:r>
            <a:r>
              <a:rPr lang="en-AU" dirty="0">
                <a:latin typeface="Arial" pitchFamily="34" charset="0"/>
                <a:cs typeface="Arial" pitchFamily="34" charset="0"/>
              </a:rPr>
              <a:t>newly elected committee is responsible for the management of the centre from</a:t>
            </a:r>
            <a:r>
              <a:rPr lang="en-AU" baseline="0" dirty="0">
                <a:latin typeface="Arial" pitchFamily="34" charset="0"/>
                <a:cs typeface="Arial" pitchFamily="34" charset="0"/>
              </a:rPr>
              <a:t> the date they are elected</a:t>
            </a:r>
            <a:r>
              <a:rPr lang="en-AU" dirty="0">
                <a:latin typeface="Arial" pitchFamily="34" charset="0"/>
                <a:cs typeface="Arial" pitchFamily="34" charset="0"/>
              </a:rPr>
              <a:t> and are therefore the decision makers.  </a:t>
            </a:r>
          </a:p>
          <a:p>
            <a:pPr>
              <a:lnSpc>
                <a:spcPct val="80000"/>
              </a:lnSpc>
              <a:spcBef>
                <a:spcPct val="0"/>
              </a:spcBef>
            </a:pPr>
            <a:endParaRPr lang="en-AU" dirty="0">
              <a:latin typeface="Arial" pitchFamily="34" charset="0"/>
              <a:cs typeface="Arial" pitchFamily="34" charset="0"/>
            </a:endParaRPr>
          </a:p>
          <a:p>
            <a:pPr marL="171431" indent="-171431">
              <a:lnSpc>
                <a:spcPct val="80000"/>
              </a:lnSpc>
              <a:spcBef>
                <a:spcPct val="0"/>
              </a:spcBef>
              <a:buFont typeface="Arial" panose="020B0604020202020204" pitchFamily="34" charset="0"/>
              <a:buChar char="•"/>
            </a:pPr>
            <a:r>
              <a:rPr lang="en-AU" dirty="0">
                <a:latin typeface="Arial" pitchFamily="34" charset="0"/>
                <a:cs typeface="Arial" pitchFamily="34" charset="0"/>
              </a:rPr>
              <a:t>Committees should refer</a:t>
            </a:r>
            <a:r>
              <a:rPr lang="en-AU" baseline="0" dirty="0">
                <a:latin typeface="Arial" pitchFamily="34" charset="0"/>
                <a:cs typeface="Arial" pitchFamily="34" charset="0"/>
              </a:rPr>
              <a:t> to their constitution, under </a:t>
            </a:r>
            <a:r>
              <a:rPr lang="en-AU" b="1" baseline="0" dirty="0">
                <a:latin typeface="Arial" pitchFamily="34" charset="0"/>
                <a:cs typeface="Arial" pitchFamily="34" charset="0"/>
              </a:rPr>
              <a:t>Section 49 Term of office </a:t>
            </a:r>
            <a:r>
              <a:rPr lang="en-AU" baseline="0" dirty="0">
                <a:latin typeface="Arial" pitchFamily="34" charset="0"/>
                <a:cs typeface="Arial" pitchFamily="34" charset="0"/>
              </a:rPr>
              <a:t>to confirm if this is still the case for your committee or if there is a specific date stated in the constitution when the newly elected committee takes office.  A date is often stated to ensure that all appropriate approvals, required to legally run the service, have been obtained.</a:t>
            </a:r>
          </a:p>
          <a:p>
            <a:pPr>
              <a:lnSpc>
                <a:spcPct val="80000"/>
              </a:lnSpc>
              <a:spcBef>
                <a:spcPct val="0"/>
              </a:spcBef>
            </a:pPr>
            <a:endParaRPr lang="en-AU" baseline="0" dirty="0">
              <a:latin typeface="Arial" pitchFamily="34" charset="0"/>
              <a:cs typeface="Arial" pitchFamily="34" charset="0"/>
            </a:endParaRPr>
          </a:p>
          <a:p>
            <a:pPr marL="171431" indent="-171431">
              <a:lnSpc>
                <a:spcPct val="80000"/>
              </a:lnSpc>
              <a:spcBef>
                <a:spcPct val="0"/>
              </a:spcBef>
              <a:buFont typeface="Arial" panose="020B0604020202020204" pitchFamily="34" charset="0"/>
              <a:buChar char="•"/>
            </a:pPr>
            <a:r>
              <a:rPr lang="en-AU" baseline="0" dirty="0">
                <a:latin typeface="Arial" pitchFamily="34" charset="0"/>
                <a:cs typeface="Arial" pitchFamily="34" charset="0"/>
              </a:rPr>
              <a:t>The Handover meeting date should be set within a week of the AGM if there is no specific date for the new committee to take over.</a:t>
            </a:r>
          </a:p>
          <a:p>
            <a:pPr>
              <a:lnSpc>
                <a:spcPct val="80000"/>
              </a:lnSpc>
              <a:spcBef>
                <a:spcPct val="0"/>
              </a:spcBef>
            </a:pPr>
            <a:endParaRPr lang="en-AU" dirty="0">
              <a:latin typeface="Arial" pitchFamily="34" charset="0"/>
              <a:cs typeface="Arial" pitchFamily="34" charset="0"/>
            </a:endParaRPr>
          </a:p>
          <a:p>
            <a:pPr marL="17143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The outgoing committee may still need to be available for support after the Handover meeting.</a:t>
            </a:r>
          </a:p>
          <a:p>
            <a:pPr marL="171431" indent="-171431">
              <a:lnSpc>
                <a:spcPct val="150000"/>
              </a:lnSpc>
              <a:spcBef>
                <a:spcPct val="0"/>
              </a:spcBef>
              <a:buFont typeface="Arial" panose="020B0604020202020204" pitchFamily="34" charset="0"/>
              <a:buChar char="•"/>
            </a:pPr>
            <a:endParaRPr lang="en-AU" dirty="0">
              <a:latin typeface="Arial" pitchFamily="34" charset="0"/>
              <a:cs typeface="Arial" pitchFamily="34" charset="0"/>
            </a:endParaRPr>
          </a:p>
          <a:p>
            <a:pPr eaLnBrk="1" hangingPunct="1">
              <a:lnSpc>
                <a:spcPct val="150000"/>
              </a:lnSpc>
              <a:spcBef>
                <a:spcPct val="0"/>
              </a:spcBef>
            </a:pPr>
            <a:endParaRPr lang="en-AU" b="1" dirty="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490663" y="123825"/>
            <a:ext cx="3135312" cy="2352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5249" y="2521397"/>
            <a:ext cx="6426167" cy="7200800"/>
          </a:xfrm>
        </p:spPr>
        <p:txBody>
          <a:bodyPr>
            <a:noAutofit/>
          </a:bodyPr>
          <a:lstStyle/>
          <a:p>
            <a:pPr>
              <a:lnSpc>
                <a:spcPct val="170000"/>
              </a:lnSpc>
              <a:defRPr/>
            </a:pPr>
            <a:r>
              <a:rPr lang="en-AU" sz="900" b="1" dirty="0">
                <a:latin typeface="Arial" pitchFamily="34" charset="0"/>
                <a:cs typeface="Arial" pitchFamily="34" charset="0"/>
              </a:rPr>
              <a:t>Key</a:t>
            </a:r>
            <a:r>
              <a:rPr lang="en-AU" sz="1000" b="1" dirty="0">
                <a:latin typeface="Arial" pitchFamily="34" charset="0"/>
                <a:cs typeface="Arial" pitchFamily="34" charset="0"/>
              </a:rPr>
              <a:t> </a:t>
            </a:r>
            <a:r>
              <a:rPr lang="en-AU" sz="900" b="1" dirty="0">
                <a:latin typeface="Arial" pitchFamily="34" charset="0"/>
                <a:cs typeface="Arial" pitchFamily="34" charset="0"/>
              </a:rPr>
              <a:t>messages</a:t>
            </a:r>
          </a:p>
          <a:p>
            <a:pPr marL="171431" indent="-171431">
              <a:lnSpc>
                <a:spcPct val="170000"/>
              </a:lnSpc>
              <a:buFont typeface="Arial" panose="020B0604020202020204" pitchFamily="34" charset="0"/>
              <a:buChar char="•"/>
              <a:defRPr/>
            </a:pPr>
            <a:r>
              <a:rPr lang="en-AU" sz="900" dirty="0">
                <a:latin typeface="Arial" pitchFamily="34" charset="0"/>
                <a:cs typeface="Arial" pitchFamily="34" charset="0"/>
              </a:rPr>
              <a:t>The AGM subcommittee can collate the necessary forms that will be given out at the end of the AGM.  Where possible, do not wait until the handover meeting to complete these forms.</a:t>
            </a:r>
          </a:p>
          <a:p>
            <a:pPr marL="171431" indent="-171431">
              <a:lnSpc>
                <a:spcPct val="170000"/>
              </a:lnSpc>
              <a:buFont typeface="Arial" panose="020B0604020202020204" pitchFamily="34" charset="0"/>
              <a:buChar char="•"/>
              <a:defRPr/>
            </a:pPr>
            <a:r>
              <a:rPr lang="en-AU" sz="900" dirty="0">
                <a:latin typeface="Arial" pitchFamily="34" charset="0"/>
                <a:cs typeface="Arial" pitchFamily="34" charset="0"/>
              </a:rPr>
              <a:t>Appropriate forms or notifications need to be completed to ensure incoming committee fulfils their legal obligations and business continuity.</a:t>
            </a:r>
          </a:p>
          <a:p>
            <a:pPr marL="628582" lvl="2" indent="-171431" defTabSz="914302">
              <a:lnSpc>
                <a:spcPct val="170000"/>
              </a:lnSpc>
              <a:buFont typeface="Arial" panose="020B0604020202020204" pitchFamily="34" charset="0"/>
              <a:buChar char="•"/>
              <a:defRPr/>
            </a:pPr>
            <a:r>
              <a:rPr lang="en-AU" sz="900" b="1" dirty="0" err="1">
                <a:latin typeface="Arial" pitchFamily="34" charset="0"/>
                <a:cs typeface="Arial" pitchFamily="34" charset="0"/>
              </a:rPr>
              <a:t>myGovID</a:t>
            </a:r>
            <a:r>
              <a:rPr lang="en-AU" sz="900" b="1" dirty="0">
                <a:latin typeface="Arial" pitchFamily="34" charset="0"/>
                <a:cs typeface="Arial" pitchFamily="34" charset="0"/>
              </a:rPr>
              <a:t> replaced AUSKEY from 1/04/2020. Go to </a:t>
            </a:r>
            <a:r>
              <a:rPr lang="en-AU" sz="1200" b="1" i="0" kern="1200" dirty="0">
                <a:solidFill>
                  <a:schemeClr val="tx1"/>
                </a:solidFill>
                <a:effectLst/>
                <a:latin typeface="+mn-lt"/>
                <a:ea typeface="+mn-ea"/>
                <a:cs typeface="+mn-cs"/>
              </a:rPr>
              <a:t>www.mygovid.gov.au for information about setting up.</a:t>
            </a:r>
            <a:endParaRPr lang="en-AU" sz="900" b="1" dirty="0">
              <a:latin typeface="Arial" pitchFamily="34" charset="0"/>
              <a:cs typeface="Arial" pitchFamily="34" charset="0"/>
            </a:endParaRPr>
          </a:p>
          <a:p>
            <a:pPr marL="628582" lvl="2" indent="-171431" defTabSz="914302">
              <a:lnSpc>
                <a:spcPct val="170000"/>
              </a:lnSpc>
              <a:buFont typeface="Arial" panose="020B0604020202020204" pitchFamily="34" charset="0"/>
              <a:buChar char="•"/>
              <a:defRPr/>
            </a:pPr>
            <a:r>
              <a:rPr lang="en-AU" sz="900" dirty="0">
                <a:latin typeface="Arial" pitchFamily="34" charset="0"/>
                <a:cs typeface="Arial" pitchFamily="34" charset="0"/>
              </a:rPr>
              <a:t>Consumer Affairs - If new Secretary has been elected at the AGM, the outgoing secretary must complete and submit a </a:t>
            </a:r>
            <a:r>
              <a:rPr lang="en-AU" sz="900" i="1" dirty="0">
                <a:latin typeface="Arial" pitchFamily="34" charset="0"/>
                <a:cs typeface="Arial" pitchFamily="34" charset="0"/>
              </a:rPr>
              <a:t>Change of Association Details </a:t>
            </a:r>
            <a:r>
              <a:rPr lang="en-AU" sz="900" dirty="0">
                <a:latin typeface="Arial" pitchFamily="34" charset="0"/>
                <a:cs typeface="Arial" pitchFamily="34" charset="0"/>
              </a:rPr>
              <a:t>form within 28 days.</a:t>
            </a:r>
          </a:p>
          <a:p>
            <a:pPr marL="628582" lvl="1" indent="-171431">
              <a:lnSpc>
                <a:spcPct val="170000"/>
              </a:lnSpc>
              <a:buFont typeface="Arial" panose="020B0604020202020204" pitchFamily="34" charset="0"/>
              <a:buChar char="•"/>
              <a:defRPr/>
            </a:pPr>
            <a:r>
              <a:rPr lang="en-AU" sz="900" dirty="0">
                <a:latin typeface="Arial" pitchFamily="34" charset="0"/>
                <a:cs typeface="Arial" pitchFamily="34" charset="0"/>
              </a:rPr>
              <a:t>Treasurer to check with bank regarding the documentation they require to enable a change in signatories. Ensure that unauthorised (or old signatories) are removed.</a:t>
            </a:r>
          </a:p>
          <a:p>
            <a:pPr>
              <a:lnSpc>
                <a:spcPct val="170000"/>
              </a:lnSpc>
              <a:defRPr/>
            </a:pPr>
            <a:r>
              <a:rPr lang="en-AU" sz="900" dirty="0">
                <a:latin typeface="Arial" pitchFamily="34" charset="0"/>
                <a:cs typeface="Arial" pitchFamily="34" charset="0"/>
              </a:rPr>
              <a:t>              In most cases evidence of authorisation such as minutes of the meeting and identification will be required. If the person already has an account with that institution they may not be required to provide identification. </a:t>
            </a:r>
          </a:p>
          <a:p>
            <a:pPr marL="628582" lvl="1" indent="-171431">
              <a:lnSpc>
                <a:spcPct val="170000"/>
              </a:lnSpc>
              <a:buFont typeface="Arial" panose="020B0604020202020204" pitchFamily="34" charset="0"/>
              <a:buChar char="•"/>
              <a:defRPr/>
            </a:pPr>
            <a:r>
              <a:rPr lang="en-AU" sz="900" dirty="0">
                <a:latin typeface="Arial" pitchFamily="34" charset="0"/>
                <a:cs typeface="Arial" pitchFamily="34" charset="0"/>
              </a:rPr>
              <a:t>ACNC  - change via the website.</a:t>
            </a:r>
          </a:p>
          <a:p>
            <a:pPr marL="628582" lvl="1" indent="-171431">
              <a:lnSpc>
                <a:spcPct val="170000"/>
              </a:lnSpc>
              <a:buFont typeface="Arial" panose="020B0604020202020204" pitchFamily="34" charset="0"/>
              <a:buChar char="•"/>
              <a:defRPr/>
            </a:pPr>
            <a:r>
              <a:rPr lang="en-AU" sz="900" dirty="0">
                <a:latin typeface="Arial" pitchFamily="34" charset="0"/>
                <a:cs typeface="Arial" pitchFamily="34" charset="0"/>
              </a:rPr>
              <a:t>DET/ACECQA (within 14 days of AGM)</a:t>
            </a:r>
          </a:p>
          <a:p>
            <a:pPr marL="1085734" lvl="2" indent="-171431">
              <a:lnSpc>
                <a:spcPct val="170000"/>
              </a:lnSpc>
              <a:buFont typeface="Arial" panose="020B0604020202020204" pitchFamily="34" charset="0"/>
              <a:buChar char="•"/>
              <a:defRPr/>
            </a:pPr>
            <a:r>
              <a:rPr lang="en-AU" sz="900" dirty="0">
                <a:latin typeface="Arial" pitchFamily="34" charset="0"/>
                <a:cs typeface="Arial" pitchFamily="34" charset="0"/>
              </a:rPr>
              <a:t>For each new person with management or control (the executive) the following documents will need to be uploaded on the ACECQA website via NQA IT system:</a:t>
            </a:r>
          </a:p>
          <a:p>
            <a:pPr marL="1542885" lvl="3" indent="-171431">
              <a:lnSpc>
                <a:spcPct val="170000"/>
              </a:lnSpc>
              <a:buFont typeface="Arial" panose="020B0604020202020204" pitchFamily="34" charset="0"/>
              <a:buChar char="•"/>
              <a:defRPr/>
            </a:pPr>
            <a:r>
              <a:rPr lang="en-AU" sz="900" dirty="0">
                <a:latin typeface="Arial" pitchFamily="34" charset="0"/>
                <a:cs typeface="Arial" pitchFamily="34" charset="0"/>
              </a:rPr>
              <a:t>PA08 Notification of change to information about approved provider</a:t>
            </a:r>
          </a:p>
          <a:p>
            <a:pPr marL="1542885" lvl="3" indent="-171431">
              <a:lnSpc>
                <a:spcPct val="170000"/>
              </a:lnSpc>
              <a:buFont typeface="Arial" panose="020B0604020202020204" pitchFamily="34" charset="0"/>
              <a:buChar char="•"/>
              <a:defRPr/>
            </a:pPr>
            <a:r>
              <a:rPr lang="en-AU" sz="900" dirty="0">
                <a:latin typeface="Arial" pitchFamily="34" charset="0"/>
                <a:cs typeface="Arial" pitchFamily="34" charset="0"/>
              </a:rPr>
              <a:t>PA02 Declaration of fitness and propriety form – Paper form to be completed and uploaded.</a:t>
            </a:r>
          </a:p>
          <a:p>
            <a:pPr marL="2000036" lvl="4" indent="-171431">
              <a:lnSpc>
                <a:spcPct val="170000"/>
              </a:lnSpc>
              <a:buFont typeface="Arial" panose="020B0604020202020204" pitchFamily="34" charset="0"/>
              <a:buChar char="•"/>
              <a:defRPr/>
            </a:pPr>
            <a:r>
              <a:rPr lang="en-AU" sz="900" dirty="0">
                <a:latin typeface="Arial" pitchFamily="34" charset="0"/>
                <a:cs typeface="Arial" pitchFamily="34" charset="0"/>
              </a:rPr>
              <a:t>A criminal history record check issued not more than 6 months before the date of the declaration</a:t>
            </a:r>
          </a:p>
          <a:p>
            <a:pPr marL="2000036" lvl="4" indent="-171431">
              <a:lnSpc>
                <a:spcPct val="170000"/>
              </a:lnSpc>
              <a:buFont typeface="Arial" panose="020B0604020202020204" pitchFamily="34" charset="0"/>
              <a:buChar char="•"/>
              <a:defRPr/>
            </a:pPr>
            <a:r>
              <a:rPr lang="en-AU" sz="900" dirty="0">
                <a:latin typeface="Arial" pitchFamily="34" charset="0"/>
                <a:cs typeface="Arial" pitchFamily="34" charset="0"/>
              </a:rPr>
              <a:t>A current Working with Children’s Check or VIT Registration and</a:t>
            </a:r>
          </a:p>
          <a:p>
            <a:pPr marL="2000036" lvl="4" indent="-171431">
              <a:lnSpc>
                <a:spcPct val="170000"/>
              </a:lnSpc>
              <a:buFont typeface="Arial" panose="020B0604020202020204" pitchFamily="34" charset="0"/>
              <a:buChar char="•"/>
              <a:defRPr/>
            </a:pPr>
            <a:r>
              <a:rPr lang="en-AU" sz="900" dirty="0">
                <a:latin typeface="Arial" pitchFamily="34" charset="0"/>
                <a:cs typeface="Arial" pitchFamily="34" charset="0"/>
              </a:rPr>
              <a:t>Evidence of identity (current passport or drivers licence).</a:t>
            </a:r>
            <a:br>
              <a:rPr lang="en-AU" sz="900" dirty="0">
                <a:latin typeface="Arial" pitchFamily="34" charset="0"/>
                <a:cs typeface="Arial" pitchFamily="34" charset="0"/>
              </a:rPr>
            </a:br>
            <a:r>
              <a:rPr lang="en-AU" sz="900" b="1" dirty="0">
                <a:latin typeface="Arial" pitchFamily="34" charset="0"/>
                <a:cs typeface="Arial" pitchFamily="34" charset="0"/>
              </a:rPr>
              <a:t>In Folder – PA02 form and Committee Basics for full list of notifications</a:t>
            </a:r>
          </a:p>
          <a:p>
            <a:pPr>
              <a:lnSpc>
                <a:spcPct val="170000"/>
              </a:lnSpc>
              <a:defRPr/>
            </a:pPr>
            <a:endParaRPr lang="en-AU" sz="900" b="1" dirty="0">
              <a:latin typeface="Arial" pitchFamily="34" charset="0"/>
              <a:cs typeface="Arial" pitchFamily="34" charset="0"/>
            </a:endParaRPr>
          </a:p>
          <a:p>
            <a:pPr>
              <a:lnSpc>
                <a:spcPct val="170000"/>
              </a:lnSpc>
              <a:defRPr/>
            </a:pPr>
            <a:endParaRPr lang="en-AU" sz="1000" dirty="0">
              <a:latin typeface="Arial" pitchFamily="34" charset="0"/>
              <a:cs typeface="Arial" pitchFamily="34" charset="0"/>
            </a:endParaRPr>
          </a:p>
          <a:p>
            <a:pPr defTabSz="914302">
              <a:lnSpc>
                <a:spcPct val="170000"/>
              </a:lnSpc>
              <a:defRPr/>
            </a:pPr>
            <a:endParaRPr lang="en-AU" sz="1000" dirty="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bwMode="auto">
          <a:xfrm>
            <a:off x="590550" y="227013"/>
            <a:ext cx="5091113" cy="381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261432" y="4046757"/>
            <a:ext cx="5682240" cy="51471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30" tIns="46565" rIns="93130" bIns="46565" numCol="1" anchor="t" anchorCtr="0" compatLnSpc="1">
            <a:prstTxWarp prst="textNoShape">
              <a:avLst/>
            </a:prstTxWarp>
          </a:bodyPr>
          <a:lstStyle/>
          <a:p>
            <a:pPr eaLnBrk="1" hangingPunct="1">
              <a:lnSpc>
                <a:spcPct val="80000"/>
              </a:lnSpc>
              <a:spcBef>
                <a:spcPct val="0"/>
              </a:spcBef>
            </a:pPr>
            <a:r>
              <a:rPr lang="en-AU" sz="1100" b="1" dirty="0"/>
              <a:t>Key messages</a:t>
            </a:r>
          </a:p>
          <a:p>
            <a:pPr eaLnBrk="1" hangingPunct="1">
              <a:lnSpc>
                <a:spcPct val="80000"/>
              </a:lnSpc>
              <a:spcBef>
                <a:spcPct val="0"/>
              </a:spcBef>
            </a:pPr>
            <a:endParaRPr lang="en-AU" sz="1100" b="1" dirty="0"/>
          </a:p>
          <a:p>
            <a:pPr marL="171431" indent="-171431">
              <a:lnSpc>
                <a:spcPct val="150000"/>
              </a:lnSpc>
              <a:spcBef>
                <a:spcPct val="0"/>
              </a:spcBef>
              <a:buFont typeface="Arial" panose="020B0604020202020204" pitchFamily="34" charset="0"/>
              <a:buChar char="•"/>
            </a:pPr>
            <a:r>
              <a:rPr lang="en-AU" b="0" dirty="0">
                <a:latin typeface="Arial" pitchFamily="34" charset="0"/>
                <a:cs typeface="Arial" pitchFamily="34" charset="0"/>
              </a:rPr>
              <a:t>Minutes are an</a:t>
            </a:r>
            <a:r>
              <a:rPr lang="en-AU" b="0" baseline="0" dirty="0">
                <a:latin typeface="Arial" pitchFamily="34" charset="0"/>
                <a:cs typeface="Arial" pitchFamily="34" charset="0"/>
              </a:rPr>
              <a:t> official record of what took place at the AGM.  The secretary should:</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type the minutes and stored in a safe place to have confirmed at the next AGM  and</a:t>
            </a:r>
          </a:p>
          <a:p>
            <a:pPr marL="628582" lvl="1" indent="-171431">
              <a:lnSpc>
                <a:spcPct val="150000"/>
              </a:lnSpc>
              <a:spcBef>
                <a:spcPct val="0"/>
              </a:spcBef>
              <a:buFont typeface="Arial" panose="020B0604020202020204" pitchFamily="34" charset="0"/>
              <a:buChar char="•"/>
            </a:pPr>
            <a:r>
              <a:rPr lang="en-AU" dirty="0">
                <a:latin typeface="Arial" pitchFamily="34" charset="0"/>
                <a:cs typeface="Arial" pitchFamily="34" charset="0"/>
              </a:rPr>
              <a:t>give</a:t>
            </a:r>
            <a:r>
              <a:rPr lang="en-AU" baseline="0" dirty="0">
                <a:latin typeface="Arial" pitchFamily="34" charset="0"/>
                <a:cs typeface="Arial" pitchFamily="34" charset="0"/>
              </a:rPr>
              <a:t> a copy of the minutes</a:t>
            </a:r>
            <a:r>
              <a:rPr lang="en-AU" dirty="0">
                <a:latin typeface="Arial" pitchFamily="34" charset="0"/>
                <a:cs typeface="Arial" pitchFamily="34" charset="0"/>
              </a:rPr>
              <a:t> to the new secretary at the handover meeting. </a:t>
            </a:r>
          </a:p>
          <a:p>
            <a:pPr marL="457151" lvl="1" indent="0">
              <a:lnSpc>
                <a:spcPct val="150000"/>
              </a:lnSpc>
              <a:spcBef>
                <a:spcPct val="0"/>
              </a:spcBef>
              <a:buFont typeface="Arial" panose="020B0604020202020204" pitchFamily="34" charset="0"/>
              <a:buNone/>
            </a:pPr>
            <a:r>
              <a:rPr lang="en-AU" b="1" dirty="0">
                <a:latin typeface="Arial" pitchFamily="34" charset="0"/>
                <a:cs typeface="Arial" pitchFamily="34" charset="0"/>
              </a:rPr>
              <a:t>In folder – Reporting annually to the ACNC and Regulations of Charities in Victoria </a:t>
            </a:r>
          </a:p>
          <a:p>
            <a:pPr marL="457151" lvl="1" indent="0">
              <a:lnSpc>
                <a:spcPct val="150000"/>
              </a:lnSpc>
              <a:spcBef>
                <a:spcPct val="0"/>
              </a:spcBef>
              <a:buFont typeface="Arial" panose="020B0604020202020204" pitchFamily="34" charset="0"/>
              <a:buNone/>
            </a:pPr>
            <a:r>
              <a:rPr lang="en-US" b="1" dirty="0">
                <a:latin typeface="Arial" pitchFamily="34" charset="0"/>
                <a:cs typeface="Arial" pitchFamily="34" charset="0"/>
              </a:rPr>
              <a:t>A</a:t>
            </a:r>
            <a:r>
              <a:rPr lang="en-AU" b="1" dirty="0" err="1">
                <a:latin typeface="Arial" pitchFamily="34" charset="0"/>
                <a:cs typeface="Arial" pitchFamily="34" charset="0"/>
              </a:rPr>
              <a:t>pplication</a:t>
            </a:r>
            <a:r>
              <a:rPr lang="en-AU" b="1" dirty="0">
                <a:latin typeface="Arial" pitchFamily="34" charset="0"/>
                <a:cs typeface="Arial" pitchFamily="34" charset="0"/>
              </a:rPr>
              <a:t> form for extension</a:t>
            </a:r>
          </a:p>
          <a:p>
            <a:pPr marL="457151" lvl="1">
              <a:lnSpc>
                <a:spcPct val="150000"/>
              </a:lnSpc>
              <a:spcBef>
                <a:spcPct val="0"/>
              </a:spcBef>
            </a:pPr>
            <a:endParaRPr lang="en-AU" dirty="0">
              <a:latin typeface="Arial" pitchFamily="34" charset="0"/>
              <a:cs typeface="Arial" pitchFamily="34" charset="0"/>
            </a:endParaRPr>
          </a:p>
          <a:p>
            <a:pPr eaLnBrk="1" hangingPunct="1">
              <a:lnSpc>
                <a:spcPct val="140000"/>
              </a:lnSpc>
              <a:spcBef>
                <a:spcPct val="0"/>
              </a:spcBef>
            </a:pPr>
            <a:br>
              <a:rPr lang="en-AU" dirty="0">
                <a:latin typeface="Arial" charset="0"/>
              </a:rPr>
            </a:br>
            <a:endParaRPr lang="en-AU" dirty="0">
              <a:latin typeface="Arial" charset="0"/>
            </a:endParaRPr>
          </a:p>
          <a:p>
            <a:pPr eaLnBrk="1" hangingPunct="1">
              <a:lnSpc>
                <a:spcPct val="140000"/>
              </a:lnSpc>
              <a:spcBef>
                <a:spcPct val="0"/>
              </a:spcBef>
              <a:buFont typeface="Wingdings" pitchFamily="2" charset="2"/>
              <a:buNone/>
            </a:pPr>
            <a:endParaRPr lang="en-AU" dirty="0">
              <a:latin typeface="Arial" charset="0"/>
            </a:endParaRPr>
          </a:p>
          <a:p>
            <a:pPr eaLnBrk="1" hangingPunct="1">
              <a:lnSpc>
                <a:spcPct val="80000"/>
              </a:lnSpc>
              <a:spcBef>
                <a:spcPct val="0"/>
              </a:spcBef>
              <a:buFont typeface="Wingdings" pitchFamily="2" charset="2"/>
              <a:buNone/>
            </a:pPr>
            <a:endParaRPr lang="en-AU"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r>
              <a:rPr lang="en-AU" b="1" dirty="0">
                <a:solidFill>
                  <a:srgbClr val="1F0D2D"/>
                </a:solidFill>
              </a:rPr>
              <a:t>Key messages</a:t>
            </a:r>
          </a:p>
          <a:p>
            <a:endParaRPr lang="en-AU" b="1" dirty="0">
              <a:solidFill>
                <a:srgbClr val="1F0D2D"/>
              </a:solidFill>
            </a:endParaRPr>
          </a:p>
          <a:p>
            <a:pPr marL="171431" indent="-171431">
              <a:buFont typeface="Arial" panose="020B0604020202020204" pitchFamily="34" charset="0"/>
              <a:buChar char="•"/>
            </a:pPr>
            <a:r>
              <a:rPr lang="en-AU" dirty="0">
                <a:solidFill>
                  <a:srgbClr val="1F0D2D"/>
                </a:solidFill>
              </a:rPr>
              <a:t>Registered charities </a:t>
            </a:r>
            <a:r>
              <a:rPr lang="en-AU" b="1" dirty="0">
                <a:solidFill>
                  <a:srgbClr val="1F0D2D"/>
                </a:solidFill>
              </a:rPr>
              <a:t>must </a:t>
            </a:r>
            <a:r>
              <a:rPr lang="en-AU" dirty="0">
                <a:solidFill>
                  <a:srgbClr val="1F0D2D"/>
                </a:solidFill>
              </a:rPr>
              <a:t>report each year to the ACNC</a:t>
            </a:r>
          </a:p>
          <a:p>
            <a:pPr marL="171431" indent="-171431">
              <a:buFont typeface="Arial" panose="020B0604020202020204" pitchFamily="34" charset="0"/>
              <a:buChar char="•"/>
            </a:pPr>
            <a:r>
              <a:rPr lang="en-AU" dirty="0">
                <a:solidFill>
                  <a:srgbClr val="1F0D2D"/>
                </a:solidFill>
              </a:rPr>
              <a:t>Reporting requirements  will vary depending on the size of the charity, as previously discussed.</a:t>
            </a:r>
          </a:p>
          <a:p>
            <a:pPr marL="171431" indent="-171431">
              <a:buFont typeface="Arial" panose="020B0604020202020204" pitchFamily="34" charset="0"/>
              <a:buChar char="•"/>
            </a:pPr>
            <a:endParaRPr lang="en-AU" dirty="0">
              <a:solidFill>
                <a:srgbClr val="1F0D2D"/>
              </a:solidFill>
            </a:endParaRPr>
          </a:p>
          <a:p>
            <a:r>
              <a:rPr lang="en-AU" b="1" dirty="0">
                <a:solidFill>
                  <a:srgbClr val="1F0D2D"/>
                </a:solidFill>
              </a:rPr>
              <a:t>Folder</a:t>
            </a:r>
          </a:p>
          <a:p>
            <a:pPr marL="171431" indent="-171431">
              <a:buFont typeface="Arial" panose="020B0604020202020204" pitchFamily="34" charset="0"/>
              <a:buChar char="•"/>
            </a:pPr>
            <a:r>
              <a:rPr lang="en-AU" dirty="0">
                <a:solidFill>
                  <a:srgbClr val="1F0D2D"/>
                </a:solidFill>
              </a:rPr>
              <a:t>See several handouts in the folder and </a:t>
            </a:r>
            <a:r>
              <a:rPr lang="en-AU" dirty="0">
                <a:solidFill>
                  <a:srgbClr val="1F0D2D"/>
                </a:solidFill>
                <a:hlinkClick r:id="rId3"/>
              </a:rPr>
              <a:t>www.acna.gov.au</a:t>
            </a:r>
            <a:r>
              <a:rPr lang="en-AU" dirty="0">
                <a:solidFill>
                  <a:srgbClr val="1F0D2D"/>
                </a:solidFill>
              </a:rPr>
              <a:t>  has further information and fact sheets</a:t>
            </a:r>
          </a:p>
          <a:p>
            <a:endParaRPr lang="en-AU" b="1" dirty="0"/>
          </a:p>
          <a:p>
            <a:r>
              <a:rPr lang="en-AU" b="1" dirty="0"/>
              <a:t>Background  </a:t>
            </a:r>
          </a:p>
          <a:p>
            <a:r>
              <a:rPr lang="en-AU" b="1" dirty="0"/>
              <a:t>ACNC - Australian Charities and Not-for-profit Commission</a:t>
            </a:r>
          </a:p>
          <a:p>
            <a:pPr marL="171431" indent="-171431">
              <a:buFont typeface="Arial" panose="020B0604020202020204" pitchFamily="34" charset="0"/>
              <a:buChar char="•"/>
            </a:pPr>
            <a:r>
              <a:rPr lang="en-AU" b="0" dirty="0"/>
              <a:t>The</a:t>
            </a:r>
            <a:r>
              <a:rPr lang="en-AU" b="1" baseline="0" dirty="0"/>
              <a:t> </a:t>
            </a:r>
            <a:r>
              <a:rPr lang="en-AU" dirty="0"/>
              <a:t>ACNC commenced operation on 3 December 2012</a:t>
            </a:r>
          </a:p>
          <a:p>
            <a:pPr marL="171431" indent="-171431">
              <a:buFont typeface="Arial" panose="020B0604020202020204" pitchFamily="34" charset="0"/>
              <a:buChar char="•"/>
            </a:pPr>
            <a:r>
              <a:rPr lang="en-AU" dirty="0"/>
              <a:t>Kindergartens endorsed as charities with the ATO were automatically registered with the ACNC </a:t>
            </a:r>
            <a:r>
              <a:rPr lang="en-AU" dirty="0">
                <a:hlinkClick r:id="rId4"/>
              </a:rPr>
              <a:t>www.acnc.gov.au</a:t>
            </a:r>
            <a:endParaRPr lang="en-AU" dirty="0"/>
          </a:p>
          <a:p>
            <a:pPr marL="171431" indent="-171431">
              <a:buFont typeface="Arial" panose="020B0604020202020204" pitchFamily="34" charset="0"/>
              <a:buChar char="•"/>
            </a:pPr>
            <a:r>
              <a:rPr lang="en-AU" dirty="0"/>
              <a:t>To check if your service is a registered Charity</a:t>
            </a:r>
            <a:r>
              <a:rPr lang="en-AU" baseline="0" dirty="0"/>
              <a:t> go to www.acnc.gov.au</a:t>
            </a:r>
            <a:endParaRPr lang="en-AU" dirty="0"/>
          </a:p>
          <a:p>
            <a:pPr marL="171431" indent="-171431">
              <a:buFont typeface="Arial" panose="020B0604020202020204" pitchFamily="34" charset="0"/>
              <a:buChar char="•"/>
            </a:pPr>
            <a:endParaRPr lang="en-AU" dirty="0"/>
          </a:p>
          <a:p>
            <a:pPr defTabSz="914302">
              <a:defRPr/>
            </a:pPr>
            <a:r>
              <a:rPr lang="en-AU" dirty="0"/>
              <a:t>As a registered charity you must:</a:t>
            </a:r>
          </a:p>
          <a:p>
            <a:pPr marL="171431" indent="-171431" defTabSz="914302">
              <a:buFont typeface="Arial" panose="020B0604020202020204" pitchFamily="34" charset="0"/>
              <a:buChar char="•"/>
              <a:defRPr/>
            </a:pPr>
            <a:r>
              <a:rPr lang="en-AU" dirty="0"/>
              <a:t>Abide by governance standards</a:t>
            </a:r>
          </a:p>
          <a:p>
            <a:pPr marL="171431" indent="-171431" defTabSz="914302">
              <a:buFont typeface="Arial" panose="020B0604020202020204" pitchFamily="34" charset="0"/>
              <a:buChar char="•"/>
              <a:defRPr/>
            </a:pPr>
            <a:r>
              <a:rPr lang="en-AU" dirty="0"/>
              <a:t>Notify ACNC of changes</a:t>
            </a:r>
          </a:p>
          <a:p>
            <a:pPr marL="171431" indent="-171431" defTabSz="914302">
              <a:buFont typeface="Arial" panose="020B0604020202020204" pitchFamily="34" charset="0"/>
              <a:buChar char="•"/>
              <a:defRPr/>
            </a:pPr>
            <a:r>
              <a:rPr lang="en-AU" dirty="0"/>
              <a:t>Keep records</a:t>
            </a:r>
          </a:p>
          <a:p>
            <a:pPr marL="171431" indent="-171431" defTabSz="914302">
              <a:buFont typeface="Arial" panose="020B0604020202020204" pitchFamily="34" charset="0"/>
              <a:buChar char="•"/>
              <a:defRPr/>
            </a:pPr>
            <a:r>
              <a:rPr lang="en-AU" dirty="0"/>
              <a:t>Report to ACNC each year</a:t>
            </a:r>
          </a:p>
        </p:txBody>
      </p:sp>
    </p:spTree>
    <p:extLst>
      <p:ext uri="{BB962C8B-B14F-4D97-AF65-F5344CB8AC3E}">
        <p14:creationId xmlns:p14="http://schemas.microsoft.com/office/powerpoint/2010/main" val="2532233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 will pass on to my colleague Katrina will cover the second part of this presentation, which is what occurs after you have held your AGM.</a:t>
            </a:r>
          </a:p>
        </p:txBody>
      </p:sp>
      <p:sp>
        <p:nvSpPr>
          <p:cNvPr id="4" name="Slide Number Placeholder 3"/>
          <p:cNvSpPr>
            <a:spLocks noGrp="1"/>
          </p:cNvSpPr>
          <p:nvPr>
            <p:ph type="sldNum" sz="quarter" idx="10"/>
          </p:nvPr>
        </p:nvSpPr>
        <p:spPr/>
        <p:txBody>
          <a:bodyPr/>
          <a:lstStyle/>
          <a:p>
            <a:fld id="{DE6FB094-3390-402C-9532-5E8250B7F5B4}" type="slidenum">
              <a:rPr lang="en-AU" smtClean="0"/>
              <a:t>34</a:t>
            </a:fld>
            <a:endParaRPr lang="en-AU" dirty="0"/>
          </a:p>
        </p:txBody>
      </p:sp>
    </p:spTree>
    <p:extLst>
      <p:ext uri="{BB962C8B-B14F-4D97-AF65-F5344CB8AC3E}">
        <p14:creationId xmlns:p14="http://schemas.microsoft.com/office/powerpoint/2010/main" val="4253192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AU" b="1" i="0" dirty="0">
                <a:latin typeface="Arial" panose="020B0604020202020204" pitchFamily="34" charset="0"/>
                <a:cs typeface="Arial" panose="020B0604020202020204" pitchFamily="34" charset="0"/>
              </a:rPr>
              <a:t>POLL : How was your handover experience? </a:t>
            </a:r>
          </a:p>
          <a:p>
            <a:pPr>
              <a:defRPr/>
            </a:pPr>
            <a:endParaRPr lang="en-AU" b="1" i="0" dirty="0">
              <a:latin typeface="Arial" panose="020B0604020202020204" pitchFamily="34" charset="0"/>
              <a:cs typeface="Arial" panose="020B0604020202020204" pitchFamily="34" charset="0"/>
            </a:endParaRPr>
          </a:p>
          <a:p>
            <a:pPr>
              <a:defRPr/>
            </a:pPr>
            <a:r>
              <a:rPr lang="en-AU" b="1" i="0" dirty="0">
                <a:latin typeface="Arial" panose="020B0604020202020204" pitchFamily="34" charset="0"/>
                <a:cs typeface="Arial" panose="020B0604020202020204" pitchFamily="34" charset="0"/>
              </a:rPr>
              <a:t>Key messages</a:t>
            </a:r>
          </a:p>
          <a:p>
            <a:pPr>
              <a:defRPr/>
            </a:pPr>
            <a:endParaRPr lang="en-AU" b="1" i="0" dirty="0">
              <a:latin typeface="Arial" panose="020B0604020202020204" pitchFamily="34" charset="0"/>
              <a:cs typeface="Arial" panose="020B0604020202020204" pitchFamily="34" charset="0"/>
            </a:endParaRPr>
          </a:p>
          <a:p>
            <a:pPr marL="170815" indent="-170815">
              <a:buFont typeface="Arial" panose="020B0604020202020204" pitchFamily="34" charset="0"/>
              <a:buChar char="•"/>
              <a:defRPr/>
            </a:pPr>
            <a:r>
              <a:rPr lang="en-AU" b="0" i="0" dirty="0">
                <a:latin typeface="Arial"/>
                <a:cs typeface="Arial"/>
              </a:rPr>
              <a:t>Make</a:t>
            </a:r>
            <a:r>
              <a:rPr lang="en-AU" b="0" i="0" baseline="0" dirty="0">
                <a:latin typeface="Arial"/>
                <a:cs typeface="Arial"/>
              </a:rPr>
              <a:t> sure to check the Term of Office details in your </a:t>
            </a:r>
            <a:r>
              <a:rPr lang="en-AU" dirty="0">
                <a:latin typeface="Arial"/>
                <a:cs typeface="Arial"/>
              </a:rPr>
              <a:t>constitution as this may vary. For some it will be straight after the AGM, for others it may be at the commencement of the new year.</a:t>
            </a:r>
            <a:endParaRPr lang="en-AU" b="0" i="0" dirty="0">
              <a:latin typeface="Arial" panose="020B0604020202020204" pitchFamily="34" charset="0"/>
              <a:cs typeface="Arial" panose="020B0604020202020204" pitchFamily="34" charset="0"/>
            </a:endParaRPr>
          </a:p>
          <a:p>
            <a:pPr marL="171431" indent="-171431">
              <a:buFont typeface="Arial" panose="020B0604020202020204" pitchFamily="34" charset="0"/>
              <a:buChar char="•"/>
              <a:defRPr/>
            </a:pPr>
            <a:r>
              <a:rPr lang="en-AU" b="0" i="0" dirty="0">
                <a:latin typeface="Arial" panose="020B0604020202020204" pitchFamily="34" charset="0"/>
                <a:cs typeface="Arial" panose="020B0604020202020204" pitchFamily="34" charset="0"/>
              </a:rPr>
              <a:t>To ensure continuity of governance, it is important that there is a comprehensive and well planned handover from the outgoing</a:t>
            </a:r>
            <a:r>
              <a:rPr lang="en-AU" b="0" i="0" baseline="0" dirty="0">
                <a:latin typeface="Arial" panose="020B0604020202020204" pitchFamily="34" charset="0"/>
                <a:cs typeface="Arial" panose="020B0604020202020204" pitchFamily="34" charset="0"/>
              </a:rPr>
              <a:t> committee.</a:t>
            </a:r>
          </a:p>
          <a:p>
            <a:pPr marL="171431" indent="-171431">
              <a:buFont typeface="Arial" panose="020B0604020202020204" pitchFamily="34" charset="0"/>
              <a:buChar char="•"/>
              <a:defRPr/>
            </a:pPr>
            <a:r>
              <a:rPr lang="en-AU" b="0" i="0" baseline="0" dirty="0">
                <a:latin typeface="Arial" panose="020B0604020202020204" pitchFamily="34" charset="0"/>
                <a:cs typeface="Arial" panose="020B0604020202020204" pitchFamily="34" charset="0"/>
              </a:rPr>
              <a:t>A few members of the outgoing committee may also offer to continue working alongside the new committee for a short period of time as mentors.</a:t>
            </a:r>
          </a:p>
          <a:p>
            <a:pPr marL="171431" indent="-171431">
              <a:buFont typeface="Arial" panose="020B0604020202020204" pitchFamily="34" charset="0"/>
              <a:buChar char="•"/>
              <a:defRPr/>
            </a:pPr>
            <a:r>
              <a:rPr lang="en-AU" b="0" i="0" baseline="0" dirty="0">
                <a:latin typeface="Arial" panose="020B0604020202020204" pitchFamily="34" charset="0"/>
                <a:cs typeface="Arial" panose="020B0604020202020204" pitchFamily="34" charset="0"/>
              </a:rPr>
              <a:t>The success of any committee is enhanced by an effective handover of knowledge, skills and tasks from the previous committee.</a:t>
            </a:r>
          </a:p>
          <a:p>
            <a:pPr marL="171431" indent="-171431">
              <a:lnSpc>
                <a:spcPct val="170000"/>
              </a:lnSpc>
              <a:buFont typeface="Arial" panose="020B0604020202020204" pitchFamily="34" charset="0"/>
              <a:buChar char="•"/>
              <a:defRPr/>
            </a:pPr>
            <a:r>
              <a:rPr lang="en-AU" dirty="0">
                <a:latin typeface="Arial" pitchFamily="34" charset="0"/>
                <a:cs typeface="Arial" pitchFamily="34" charset="0"/>
              </a:rPr>
              <a:t>Ideally,</a:t>
            </a:r>
            <a:r>
              <a:rPr lang="en-AU" baseline="0" dirty="0">
                <a:latin typeface="Arial" pitchFamily="34" charset="0"/>
                <a:cs typeface="Arial" pitchFamily="34" charset="0"/>
              </a:rPr>
              <a:t> planning must commence well before both the AGM and the handover meeting.  This includes gathering documents that need to be signed.  The required documents will be discussed shortly.</a:t>
            </a:r>
          </a:p>
          <a:p>
            <a:pPr marL="171431" indent="-171431">
              <a:lnSpc>
                <a:spcPct val="170000"/>
              </a:lnSpc>
              <a:buFont typeface="Arial" panose="020B0604020202020204" pitchFamily="34" charset="0"/>
              <a:buChar char="•"/>
              <a:defRPr/>
            </a:pPr>
            <a:r>
              <a:rPr lang="en-AU" baseline="0" dirty="0">
                <a:latin typeface="Arial" pitchFamily="34" charset="0"/>
                <a:cs typeface="Arial" pitchFamily="34" charset="0"/>
              </a:rPr>
              <a:t>What worked well and what could be improved during your handover experience?</a:t>
            </a:r>
            <a:endParaRPr lang="en-AU" dirty="0">
              <a:latin typeface="Arial" pitchFamily="34" charset="0"/>
              <a:cs typeface="Arial" pitchFamily="34" charset="0"/>
            </a:endParaRPr>
          </a:p>
          <a:p>
            <a:pPr marL="171431" indent="-171431">
              <a:buFont typeface="Arial" panose="020B0604020202020204" pitchFamily="34" charset="0"/>
              <a:buChar char="•"/>
              <a:defRPr/>
            </a:pPr>
            <a:endParaRPr lang="en-AU" b="0" i="0" dirty="0">
              <a:latin typeface="Arial" panose="020B0604020202020204" pitchFamily="34" charset="0"/>
              <a:cs typeface="Arial" panose="020B0604020202020204" pitchFamily="34" charset="0"/>
            </a:endParaRPr>
          </a:p>
          <a:p>
            <a:pPr>
              <a:defRPr/>
            </a:pPr>
            <a:endParaRPr lang="en-AU" b="1" i="0" dirty="0">
              <a:latin typeface="Arial" panose="020B0604020202020204" pitchFamily="34" charset="0"/>
              <a:cs typeface="Arial" panose="020B0604020202020204" pitchFamily="34" charset="0"/>
            </a:endParaRPr>
          </a:p>
          <a:p>
            <a:pPr>
              <a:defRPr/>
            </a:pPr>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bwMode="auto">
          <a:xfrm>
            <a:off x="887413" y="431800"/>
            <a:ext cx="5089525" cy="3817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680389" y="5041678"/>
            <a:ext cx="4958438" cy="4158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2">
              <a:spcBef>
                <a:spcPct val="0"/>
              </a:spcBef>
              <a:defRPr/>
            </a:pPr>
            <a:r>
              <a:rPr lang="en-US" b="1" dirty="0">
                <a:latin typeface="Arial" pitchFamily="34" charset="0"/>
                <a:cs typeface="Arial" pitchFamily="34" charset="0"/>
              </a:rPr>
              <a:t>Key</a:t>
            </a:r>
            <a:r>
              <a:rPr lang="en-US" b="1" baseline="0" dirty="0">
                <a:latin typeface="Arial" pitchFamily="34" charset="0"/>
                <a:cs typeface="Arial" pitchFamily="34" charset="0"/>
              </a:rPr>
              <a:t> messages</a:t>
            </a:r>
          </a:p>
          <a:p>
            <a:pPr defTabSz="914302">
              <a:spcBef>
                <a:spcPct val="0"/>
              </a:spcBef>
              <a:defRPr/>
            </a:pPr>
            <a:endParaRPr lang="en-US" b="1" dirty="0">
              <a:latin typeface="Arial" pitchFamily="34" charset="0"/>
              <a:cs typeface="Arial" pitchFamily="34" charset="0"/>
            </a:endParaRPr>
          </a:p>
          <a:p>
            <a:pPr marL="171431" indent="-171431" defTabSz="914302">
              <a:spcBef>
                <a:spcPct val="0"/>
              </a:spcBef>
              <a:buFont typeface="Arial" panose="020B0604020202020204" pitchFamily="34" charset="0"/>
              <a:buChar char="•"/>
              <a:defRPr/>
            </a:pPr>
            <a:r>
              <a:rPr lang="en-US" b="0" dirty="0">
                <a:latin typeface="Arial" pitchFamily="34" charset="0"/>
                <a:cs typeface="Arial" pitchFamily="34" charset="0"/>
              </a:rPr>
              <a:t>Have </a:t>
            </a:r>
            <a:r>
              <a:rPr lang="en-US" b="0" i="1" dirty="0">
                <a:latin typeface="Arial" pitchFamily="34" charset="0"/>
                <a:cs typeface="Arial" pitchFamily="34" charset="0"/>
              </a:rPr>
              <a:t>a 1:1 </a:t>
            </a:r>
            <a:r>
              <a:rPr lang="en-US" b="0" dirty="0">
                <a:latin typeface="Arial" pitchFamily="34" charset="0"/>
                <a:cs typeface="Arial" pitchFamily="34" charset="0"/>
              </a:rPr>
              <a:t>time for individual</a:t>
            </a:r>
            <a:r>
              <a:rPr lang="en-US" b="0" baseline="0" dirty="0">
                <a:latin typeface="Arial" pitchFamily="34" charset="0"/>
                <a:cs typeface="Arial" pitchFamily="34" charset="0"/>
              </a:rPr>
              <a:t>s to hand over specific position information.</a:t>
            </a:r>
          </a:p>
          <a:p>
            <a:pPr marL="171431" indent="-171431" defTabSz="914302">
              <a:spcBef>
                <a:spcPct val="0"/>
              </a:spcBef>
              <a:buFont typeface="Arial" panose="020B0604020202020204" pitchFamily="34" charset="0"/>
              <a:buChar char="•"/>
              <a:defRPr/>
            </a:pPr>
            <a:r>
              <a:rPr lang="en-US" b="0" baseline="0" dirty="0">
                <a:latin typeface="Arial" pitchFamily="34" charset="0"/>
                <a:cs typeface="Arial" pitchFamily="34" charset="0"/>
              </a:rPr>
              <a:t>Outgoing committee members may act as a mentor or be available as a sounding board, if required.</a:t>
            </a:r>
          </a:p>
          <a:p>
            <a:pPr marL="171431" indent="-171431" defTabSz="914302">
              <a:spcBef>
                <a:spcPct val="0"/>
              </a:spcBef>
              <a:buFont typeface="Arial" panose="020B0604020202020204" pitchFamily="34" charset="0"/>
              <a:buChar char="•"/>
              <a:defRPr/>
            </a:pPr>
            <a:r>
              <a:rPr lang="en-US" b="1" baseline="0" dirty="0">
                <a:latin typeface="Arial" pitchFamily="34" charset="0"/>
                <a:cs typeface="Arial" pitchFamily="34" charset="0"/>
              </a:rPr>
              <a:t>Will this occur with break out rooms or another meeting at another time</a:t>
            </a:r>
            <a:endParaRPr lang="en-AU"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defRPr/>
            </a:pPr>
            <a:r>
              <a:rPr lang="en-AU" b="1" dirty="0">
                <a:latin typeface="Arial" panose="020B0604020202020204" pitchFamily="34" charset="0"/>
                <a:cs typeface="Arial" panose="020B0604020202020204" pitchFamily="34" charset="0"/>
              </a:rPr>
              <a:t>Key messages</a:t>
            </a:r>
          </a:p>
          <a:p>
            <a:pPr eaLnBrk="1" hangingPunct="1">
              <a:defRPr/>
            </a:pPr>
            <a:endParaRPr lang="en-AU" b="1" dirty="0">
              <a:latin typeface="Arial" panose="020B0604020202020204" pitchFamily="34" charset="0"/>
              <a:cs typeface="Arial" panose="020B0604020202020204" pitchFamily="34" charset="0"/>
            </a:endParaRPr>
          </a:p>
          <a:p>
            <a:pPr marL="171431" indent="-171431">
              <a:buFont typeface="Arial" panose="020B0604020202020204" pitchFamily="34" charset="0"/>
              <a:buChar char="•"/>
              <a:defRPr/>
            </a:pPr>
            <a:r>
              <a:rPr lang="en-AU" dirty="0">
                <a:latin typeface="Arial" panose="020B0604020202020204" pitchFamily="34" charset="0"/>
                <a:cs typeface="Arial" panose="020B0604020202020204" pitchFamily="34" charset="0"/>
              </a:rPr>
              <a:t>It is important that all members of the outgoing committee attend the handover</a:t>
            </a:r>
            <a:r>
              <a:rPr lang="en-AU" baseline="0" dirty="0">
                <a:latin typeface="Arial" panose="020B0604020202020204" pitchFamily="34" charset="0"/>
                <a:cs typeface="Arial" panose="020B0604020202020204" pitchFamily="34" charset="0"/>
              </a:rPr>
              <a:t> meeting to ensure that the incoming committee members feel welcomed.</a:t>
            </a:r>
          </a:p>
          <a:p>
            <a:pPr marL="171431" indent="-171431">
              <a:buFont typeface="Arial" panose="020B0604020202020204" pitchFamily="34" charset="0"/>
              <a:buChar char="•"/>
              <a:defRPr/>
            </a:pPr>
            <a:r>
              <a:rPr lang="en-AU" baseline="0" dirty="0">
                <a:latin typeface="Arial" panose="020B0604020202020204" pitchFamily="34" charset="0"/>
                <a:cs typeface="Arial" panose="020B0604020202020204" pitchFamily="34" charset="0"/>
              </a:rPr>
              <a:t>All new committee members should attend the handover meeting as it provides them with an opportunity to:</a:t>
            </a:r>
          </a:p>
          <a:p>
            <a:pPr marL="628582" lvl="1" indent="-171431">
              <a:buFont typeface="Arial" panose="020B0604020202020204" pitchFamily="34" charset="0"/>
              <a:buChar char="•"/>
              <a:defRPr/>
            </a:pPr>
            <a:r>
              <a:rPr lang="en-AU" baseline="0" dirty="0">
                <a:latin typeface="Arial" panose="020B0604020202020204" pitchFamily="34" charset="0"/>
                <a:cs typeface="Arial" panose="020B0604020202020204" pitchFamily="34" charset="0"/>
              </a:rPr>
              <a:t>experience and understand how committee meetings are operated</a:t>
            </a:r>
          </a:p>
          <a:p>
            <a:pPr marL="628582" lvl="1" indent="-171431">
              <a:buFont typeface="Arial" panose="020B0604020202020204" pitchFamily="34" charset="0"/>
              <a:buChar char="•"/>
              <a:defRPr/>
            </a:pPr>
            <a:r>
              <a:rPr lang="en-AU" baseline="0" dirty="0">
                <a:latin typeface="Arial" panose="020B0604020202020204" pitchFamily="34" charset="0"/>
                <a:cs typeface="Arial" panose="020B0604020202020204" pitchFamily="34" charset="0"/>
              </a:rPr>
              <a:t>seek clarification on any aspect of the business</a:t>
            </a:r>
          </a:p>
          <a:p>
            <a:pPr marL="628582" lvl="1" indent="-171431" defTabSz="914302">
              <a:buFont typeface="Arial" panose="020B0604020202020204" pitchFamily="34" charset="0"/>
              <a:buChar char="•"/>
              <a:defRPr/>
            </a:pPr>
            <a:r>
              <a:rPr lang="en-AU" baseline="0" dirty="0">
                <a:latin typeface="Arial" panose="020B0604020202020204" pitchFamily="34" charset="0"/>
                <a:cs typeface="Arial" panose="020B0604020202020204" pitchFamily="34" charset="0"/>
              </a:rPr>
              <a:t>discuss relevant matters.</a:t>
            </a:r>
          </a:p>
          <a:p>
            <a:pPr marL="628015" lvl="1" indent="-170815" defTabSz="914302">
              <a:buFont typeface="Arial" panose="020B0604020202020204" pitchFamily="34" charset="0"/>
              <a:buChar char="•"/>
              <a:defRPr/>
            </a:pPr>
            <a:r>
              <a:rPr lang="en-AU" b="1" baseline="0" dirty="0">
                <a:latin typeface="Arial"/>
                <a:cs typeface="Arial"/>
              </a:rPr>
              <a:t>Consider outgoing committee members make themselves available for a period after the handover to provide any clarification on decisions or processes</a:t>
            </a:r>
            <a:r>
              <a:rPr lang="en-AU" b="1" dirty="0">
                <a:latin typeface="Arial"/>
                <a:cs typeface="Arial"/>
              </a:rPr>
              <a:t>.</a:t>
            </a:r>
            <a:r>
              <a:rPr lang="en-AU" b="1" baseline="0" dirty="0">
                <a:latin typeface="Arial"/>
                <a:cs typeface="Arial"/>
              </a:rPr>
              <a:t> </a:t>
            </a:r>
            <a:r>
              <a:rPr lang="en-AU" b="1" dirty="0" err="1">
                <a:latin typeface="Arial"/>
                <a:cs typeface="Arial"/>
              </a:rPr>
              <a:t>THis</a:t>
            </a:r>
            <a:r>
              <a:rPr lang="en-AU" b="1" dirty="0">
                <a:latin typeface="Arial"/>
                <a:cs typeface="Arial"/>
              </a:rPr>
              <a:t> is recommended until the new year commences.</a:t>
            </a:r>
          </a:p>
          <a:p>
            <a:pPr marL="628015" lvl="1" indent="-170815" defTabSz="914302">
              <a:buFont typeface="Arial" panose="020B0604020202020204" pitchFamily="34" charset="0"/>
              <a:buChar char="•"/>
              <a:defRPr/>
            </a:pPr>
            <a:endParaRPr lang="en-AU" b="1" dirty="0">
              <a:latin typeface="Arial"/>
              <a:cs typeface="Arial"/>
            </a:endParaRPr>
          </a:p>
          <a:p>
            <a:pPr marL="628582" lvl="1" indent="-171431">
              <a:buFont typeface="Arial" panose="020B0604020202020204" pitchFamily="34" charset="0"/>
              <a:buChar char="•"/>
              <a:defRPr/>
            </a:pPr>
            <a:endParaRPr lang="en-AU" baseline="0" dirty="0">
              <a:latin typeface="Arial" panose="020B0604020202020204" pitchFamily="34" charset="0"/>
              <a:cs typeface="Arial" panose="020B0604020202020204" pitchFamily="34" charset="0"/>
            </a:endParaRPr>
          </a:p>
          <a:p>
            <a:pPr marL="1085734" lvl="2" indent="-171431">
              <a:buFont typeface="Arial" panose="020B0604020202020204" pitchFamily="34" charset="0"/>
              <a:buChar char="•"/>
              <a:defRPr/>
            </a:pPr>
            <a:endParaRPr lang="en-AU" baseline="0" dirty="0"/>
          </a:p>
          <a:p>
            <a:pPr marL="171431" indent="-171431">
              <a:buFont typeface="Arial" panose="020B0604020202020204" pitchFamily="34" charset="0"/>
              <a:buChar char="•"/>
              <a:defRPr/>
            </a:pPr>
            <a:endParaRPr lang="en-AU" baseline="0" dirty="0"/>
          </a:p>
          <a:p>
            <a:pPr marL="171431" indent="-171431">
              <a:buFont typeface="Arial" panose="020B0604020202020204" pitchFamily="34" charset="0"/>
              <a:buChar char="•"/>
              <a:defRPr/>
            </a:pPr>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bwMode="auto">
          <a:xfrm>
            <a:off x="523875" y="217488"/>
            <a:ext cx="5856288" cy="4392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401086" y="5041678"/>
            <a:ext cx="6074856" cy="46963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02">
              <a:spcBef>
                <a:spcPct val="0"/>
              </a:spcBef>
              <a:defRPr/>
            </a:pPr>
            <a:r>
              <a:rPr lang="en-AU" b="1" dirty="0">
                <a:latin typeface="Arial" pitchFamily="34" charset="0"/>
                <a:cs typeface="Arial" pitchFamily="34" charset="0"/>
              </a:rPr>
              <a:t>Key</a:t>
            </a:r>
            <a:r>
              <a:rPr lang="en-AU" b="1" baseline="0" dirty="0">
                <a:latin typeface="Arial" pitchFamily="34" charset="0"/>
                <a:cs typeface="Arial" pitchFamily="34" charset="0"/>
              </a:rPr>
              <a:t> messages</a:t>
            </a:r>
          </a:p>
          <a:p>
            <a:pPr defTabSz="914302">
              <a:spcBef>
                <a:spcPct val="0"/>
              </a:spcBef>
              <a:defRPr/>
            </a:pPr>
            <a:endParaRPr lang="en-AU" b="1" dirty="0">
              <a:latin typeface="Arial" pitchFamily="34" charset="0"/>
              <a:cs typeface="Arial" pitchFamily="34" charset="0"/>
            </a:endParaRPr>
          </a:p>
          <a:p>
            <a:pPr marL="171431" indent="-171431">
              <a:buFont typeface="Arial" panose="020B0604020202020204" pitchFamily="34" charset="0"/>
              <a:buChar char="•"/>
              <a:defRPr/>
            </a:pPr>
            <a:r>
              <a:rPr lang="en-AU" sz="1000" dirty="0">
                <a:latin typeface="Arial" panose="020B0604020202020204" pitchFamily="34" charset="0"/>
                <a:cs typeface="Arial" panose="020B0604020202020204" pitchFamily="34" charset="0"/>
              </a:rPr>
              <a:t>An agenda will ensure that discussion is kept to the topics and all necessary items are covered.</a:t>
            </a:r>
          </a:p>
          <a:p>
            <a:pPr marL="171431" indent="-171431">
              <a:buFont typeface="Arial" panose="020B0604020202020204" pitchFamily="34" charset="0"/>
              <a:buChar char="•"/>
              <a:defRPr/>
            </a:pPr>
            <a:r>
              <a:rPr lang="en-AU" sz="1000" dirty="0">
                <a:latin typeface="Arial" panose="020B0604020202020204" pitchFamily="34" charset="0"/>
                <a:cs typeface="Arial" panose="020B0604020202020204" pitchFamily="34" charset="0"/>
              </a:rPr>
              <a:t>The outgoing President can act as chair and demonstrate meeting procedures.</a:t>
            </a:r>
          </a:p>
          <a:p>
            <a:pPr marL="171431" indent="-171431" defTabSz="914302">
              <a:spcBef>
                <a:spcPct val="0"/>
              </a:spcBef>
              <a:buFont typeface="Arial" panose="020B0604020202020204" pitchFamily="34" charset="0"/>
              <a:buChar char="•"/>
              <a:defRPr/>
            </a:pPr>
            <a:r>
              <a:rPr lang="en-AU" sz="1000" dirty="0">
                <a:latin typeface="Arial" panose="020B0604020202020204" pitchFamily="34" charset="0"/>
                <a:cs typeface="Arial" panose="020B0604020202020204" pitchFamily="34" charset="0"/>
              </a:rPr>
              <a:t>Don’t forget the basic housekeeping such as – location of files and resources, keys, light switches, alarm systems, ELAA membership number.</a:t>
            </a:r>
          </a:p>
          <a:p>
            <a:pPr eaLnBrk="1" hangingPunct="1">
              <a:spcBef>
                <a:spcPct val="0"/>
              </a:spcBef>
            </a:pPr>
            <a:endParaRPr lang="en-AU" sz="1000" b="1" dirty="0">
              <a:latin typeface="Arial" pitchFamily="34" charset="0"/>
              <a:cs typeface="Arial" pitchFamily="34" charset="0"/>
            </a:endParaRPr>
          </a:p>
          <a:p>
            <a:pPr>
              <a:spcBef>
                <a:spcPct val="0"/>
              </a:spcBef>
            </a:pPr>
            <a:r>
              <a:rPr lang="en-AU" sz="1000" dirty="0">
                <a:latin typeface="Arial" pitchFamily="34" charset="0"/>
                <a:cs typeface="Arial" pitchFamily="34" charset="0"/>
              </a:rPr>
              <a:t>It is important for committees to also look beyond their term of office to ensure the sustainability and improvement of the centre.</a:t>
            </a:r>
          </a:p>
          <a:p>
            <a:pPr>
              <a:spcBef>
                <a:spcPct val="0"/>
              </a:spcBef>
            </a:pPr>
            <a:r>
              <a:rPr lang="en-AU" sz="1000" dirty="0">
                <a:latin typeface="Arial" pitchFamily="34" charset="0"/>
                <a:cs typeface="Arial" pitchFamily="34" charset="0"/>
              </a:rPr>
              <a:t>This may include passing on information about:</a:t>
            </a:r>
          </a:p>
          <a:p>
            <a:pPr marL="171431" indent="-171431">
              <a:spcBef>
                <a:spcPct val="0"/>
              </a:spcBef>
              <a:buFont typeface="Arial" pitchFamily="34" charset="0"/>
              <a:buChar char="•"/>
            </a:pPr>
            <a:r>
              <a:rPr lang="en-AU" sz="1000" dirty="0">
                <a:latin typeface="Arial" pitchFamily="34" charset="0"/>
                <a:cs typeface="Arial" pitchFamily="34" charset="0"/>
              </a:rPr>
              <a:t>Are your current and future users happy or are there things you need to review</a:t>
            </a:r>
          </a:p>
          <a:p>
            <a:pPr marL="171431" indent="-171431">
              <a:spcBef>
                <a:spcPct val="0"/>
              </a:spcBef>
              <a:buFont typeface="Arial" pitchFamily="34" charset="0"/>
              <a:buChar char="•"/>
            </a:pPr>
            <a:r>
              <a:rPr lang="en-AU" sz="1000" dirty="0">
                <a:latin typeface="Arial" pitchFamily="34" charset="0"/>
                <a:cs typeface="Arial" pitchFamily="34" charset="0"/>
              </a:rPr>
              <a:t>Is your budget viable, what plans do you have in place if there is a sudden decrease in income</a:t>
            </a:r>
          </a:p>
          <a:p>
            <a:pPr marL="171431" indent="-171431">
              <a:spcBef>
                <a:spcPct val="0"/>
              </a:spcBef>
              <a:buFont typeface="Arial" pitchFamily="34" charset="0"/>
              <a:buChar char="•"/>
            </a:pPr>
            <a:r>
              <a:rPr lang="en-AU" sz="1000" dirty="0">
                <a:latin typeface="Arial" pitchFamily="34" charset="0"/>
                <a:cs typeface="Arial" pitchFamily="34" charset="0"/>
              </a:rPr>
              <a:t>Is the program meeting the needs of your community, are you making the best use of your resources. </a:t>
            </a:r>
          </a:p>
          <a:p>
            <a:pPr marL="171431" indent="-171431">
              <a:spcBef>
                <a:spcPct val="0"/>
              </a:spcBef>
              <a:buFont typeface="Arial" pitchFamily="34" charset="0"/>
              <a:buChar char="•"/>
            </a:pPr>
            <a:r>
              <a:rPr lang="en-AU" sz="1000" dirty="0">
                <a:latin typeface="Arial" pitchFamily="34" charset="0"/>
                <a:cs typeface="Arial" pitchFamily="34" charset="0"/>
              </a:rPr>
              <a:t>Has your committee found this year particularly difficult or options for a new committee limited, have you considered Early Years Management, is it time to reconsider that option?</a:t>
            </a:r>
          </a:p>
          <a:p>
            <a:pPr marL="171431" indent="-171431">
              <a:spcBef>
                <a:spcPct val="0"/>
              </a:spcBef>
              <a:buFont typeface="Arial" pitchFamily="34" charset="0"/>
              <a:buChar char="•"/>
            </a:pPr>
            <a:r>
              <a:rPr lang="en-AU" sz="1000" dirty="0">
                <a:latin typeface="Arial" pitchFamily="34" charset="0"/>
                <a:cs typeface="Arial" pitchFamily="34" charset="0"/>
              </a:rPr>
              <a:t>Are you aware of the VECTEA and the new agreement. </a:t>
            </a:r>
          </a:p>
          <a:p>
            <a:pPr marL="171431" indent="-171431">
              <a:spcBef>
                <a:spcPct val="0"/>
              </a:spcBef>
              <a:buFont typeface="Arial" pitchFamily="34" charset="0"/>
              <a:buChar char="•"/>
            </a:pPr>
            <a:r>
              <a:rPr lang="en-AU" sz="1000" dirty="0">
                <a:latin typeface="Arial" pitchFamily="34" charset="0"/>
                <a:cs typeface="Arial" pitchFamily="34" charset="0"/>
              </a:rPr>
              <a:t>Are you aware of the NQF and assessment and rating process – have you started, make sure you hand over any information you have and also any documentation you have started especially in relation to your QIP</a:t>
            </a:r>
          </a:p>
          <a:p>
            <a:pPr marL="171431" indent="-171431">
              <a:spcBef>
                <a:spcPct val="0"/>
              </a:spcBef>
              <a:buFont typeface="Arial" pitchFamily="34" charset="0"/>
              <a:buChar char="•"/>
            </a:pPr>
            <a:r>
              <a:rPr lang="en-AU" sz="1000" dirty="0">
                <a:latin typeface="Arial" pitchFamily="34" charset="0"/>
                <a:cs typeface="Arial" pitchFamily="34" charset="0"/>
              </a:rPr>
              <a:t>Has your committee put any long term plans into place e.g. playground redevelopment,  what are they, is there a budget, are there options to meet any changes which may occur</a:t>
            </a:r>
          </a:p>
          <a:p>
            <a:pPr>
              <a:spcBef>
                <a:spcPct val="0"/>
              </a:spcBef>
            </a:pPr>
            <a:endParaRPr lang="en-AU" dirty="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bwMode="auto">
          <a:xfrm>
            <a:off x="628650" y="508000"/>
            <a:ext cx="5329238" cy="3998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470911" y="4681638"/>
            <a:ext cx="5861733" cy="4979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AU" b="1" dirty="0">
                <a:latin typeface="Arial" charset="0"/>
              </a:rPr>
              <a:t>Key messages</a:t>
            </a:r>
          </a:p>
          <a:p>
            <a:pPr eaLnBrk="1" hangingPunct="1">
              <a:lnSpc>
                <a:spcPct val="150000"/>
              </a:lnSpc>
              <a:spcBef>
                <a:spcPct val="0"/>
              </a:spcBef>
            </a:pPr>
            <a:endParaRPr lang="en-AU" b="1" dirty="0">
              <a:latin typeface="Arial" charset="0"/>
            </a:endParaRPr>
          </a:p>
          <a:p>
            <a:pPr marL="170815" indent="-170815">
              <a:lnSpc>
                <a:spcPct val="150000"/>
              </a:lnSpc>
              <a:spcBef>
                <a:spcPct val="0"/>
              </a:spcBef>
              <a:buFont typeface="Arial" panose="020B0604020202020204" pitchFamily="34" charset="0"/>
              <a:buChar char="•"/>
            </a:pPr>
            <a:r>
              <a:rPr lang="en-AU" sz="1000" dirty="0">
                <a:latin typeface="Arial"/>
                <a:cs typeface="Arial"/>
              </a:rPr>
              <a:t>A committee folder or handbook will be helpful to new committee members- this may be via a cloud based program such as </a:t>
            </a:r>
            <a:r>
              <a:rPr lang="en-AU" sz="1000" dirty="0" err="1">
                <a:latin typeface="Arial"/>
                <a:cs typeface="Arial"/>
              </a:rPr>
              <a:t>onedrive</a:t>
            </a:r>
            <a:r>
              <a:rPr lang="en-AU" sz="1000" dirty="0">
                <a:latin typeface="Arial"/>
                <a:cs typeface="Arial"/>
              </a:rPr>
              <a:t>, </a:t>
            </a:r>
            <a:r>
              <a:rPr lang="en-AU" sz="1000" dirty="0" err="1">
                <a:latin typeface="Arial"/>
                <a:cs typeface="Arial"/>
              </a:rPr>
              <a:t>sharepoint</a:t>
            </a:r>
            <a:r>
              <a:rPr lang="en-AU" sz="1000" dirty="0">
                <a:latin typeface="Arial"/>
                <a:cs typeface="Arial"/>
              </a:rPr>
              <a:t> or paper version</a:t>
            </a:r>
          </a:p>
          <a:p>
            <a:pPr marL="171431" indent="-171431">
              <a:lnSpc>
                <a:spcPct val="150000"/>
              </a:lnSpc>
              <a:spcBef>
                <a:spcPct val="0"/>
              </a:spcBef>
              <a:buFont typeface="Arial" panose="020B0604020202020204" pitchFamily="34" charset="0"/>
              <a:buChar char="•"/>
            </a:pPr>
            <a:r>
              <a:rPr lang="en-AU" sz="1000" dirty="0">
                <a:latin typeface="Arial" charset="0"/>
              </a:rPr>
              <a:t>It is helpful for the smooth operation of the committee if all committee members have access to and knowledge of critical documents.  </a:t>
            </a:r>
          </a:p>
          <a:p>
            <a:pPr marL="171431" indent="-171431">
              <a:lnSpc>
                <a:spcPct val="150000"/>
              </a:lnSpc>
              <a:spcBef>
                <a:spcPct val="0"/>
              </a:spcBef>
              <a:buFont typeface="Arial" panose="020B0604020202020204" pitchFamily="34" charset="0"/>
              <a:buChar char="•"/>
            </a:pPr>
            <a:r>
              <a:rPr lang="en-AU" sz="1000" dirty="0">
                <a:latin typeface="Arial" charset="0"/>
              </a:rPr>
              <a:t>A shared knowledge of these documents allows for more informed committee communication and functioning. </a:t>
            </a:r>
          </a:p>
          <a:p>
            <a:pPr marL="171431" indent="-171431">
              <a:lnSpc>
                <a:spcPct val="150000"/>
              </a:lnSpc>
              <a:spcBef>
                <a:spcPct val="0"/>
              </a:spcBef>
              <a:buFont typeface="Arial" panose="020B0604020202020204" pitchFamily="34" charset="0"/>
              <a:buChar char="•"/>
            </a:pPr>
            <a:r>
              <a:rPr lang="en-AU" sz="1000" dirty="0">
                <a:latin typeface="Arial" charset="0"/>
              </a:rPr>
              <a:t>The ELAA Early Childhood  Management Manual contains a comprehensive list of suggested material to include in the folder or handbook.</a:t>
            </a:r>
          </a:p>
          <a:p>
            <a:pPr>
              <a:lnSpc>
                <a:spcPct val="150000"/>
              </a:lnSpc>
              <a:spcBef>
                <a:spcPct val="0"/>
              </a:spcBef>
            </a:pPr>
            <a:endParaRPr lang="en-AU" sz="1000" dirty="0">
              <a:latin typeface="Arial"/>
              <a:cs typeface="Arial"/>
            </a:endParaRPr>
          </a:p>
          <a:p>
            <a:pPr>
              <a:lnSpc>
                <a:spcPct val="150000"/>
              </a:lnSpc>
              <a:spcBef>
                <a:spcPct val="0"/>
              </a:spcBef>
            </a:pPr>
            <a:r>
              <a:rPr lang="en-AU" sz="1000" dirty="0">
                <a:latin typeface="Arial"/>
                <a:cs typeface="Arial"/>
              </a:rPr>
              <a:t>The points on these two slide are a starting point.</a:t>
            </a:r>
          </a:p>
          <a:p>
            <a:pPr marL="171431" indent="-171431" defTabSz="914302">
              <a:lnSpc>
                <a:spcPct val="150000"/>
              </a:lnSpc>
              <a:spcBef>
                <a:spcPct val="0"/>
              </a:spcBef>
              <a:buFont typeface="Arial" panose="020B0604020202020204" pitchFamily="34" charset="0"/>
              <a:buChar char="•"/>
              <a:defRPr/>
            </a:pPr>
            <a:r>
              <a:rPr lang="en-AU" sz="1000" dirty="0">
                <a:latin typeface="Arial" charset="0"/>
              </a:rPr>
              <a:t>If you are not the employer or approved provider some of the information may not be required. </a:t>
            </a:r>
          </a:p>
          <a:p>
            <a:pPr marL="171431" indent="-171431" defTabSz="914302">
              <a:lnSpc>
                <a:spcPct val="150000"/>
              </a:lnSpc>
              <a:spcBef>
                <a:spcPct val="0"/>
              </a:spcBef>
              <a:buFont typeface="Arial" panose="020B0604020202020204" pitchFamily="34" charset="0"/>
              <a:buChar char="•"/>
              <a:defRPr/>
            </a:pPr>
            <a:r>
              <a:rPr lang="en-AU" sz="1000" dirty="0">
                <a:latin typeface="Arial" charset="0"/>
              </a:rPr>
              <a:t>Where is specific information kept at the centre? Who has authorisation to access the information? </a:t>
            </a:r>
          </a:p>
          <a:p>
            <a:pPr eaLnBrk="1" hangingPunct="1">
              <a:lnSpc>
                <a:spcPct val="150000"/>
              </a:lnSpc>
              <a:spcBef>
                <a:spcPct val="0"/>
              </a:spcBef>
            </a:pPr>
            <a:endParaRPr lang="en-AU" dirty="0">
              <a:latin typeface="Arial" charset="0"/>
            </a:endParaRPr>
          </a:p>
          <a:p>
            <a:pPr eaLnBrk="1" hangingPunct="1">
              <a:lnSpc>
                <a:spcPct val="150000"/>
              </a:lnSpc>
              <a:spcBef>
                <a:spcPct val="0"/>
              </a:spcBef>
            </a:pPr>
            <a:r>
              <a:rPr lang="en-AU" sz="1000" dirty="0">
                <a:latin typeface="Arial" charset="0"/>
              </a:rPr>
              <a:t>Some documents such as the </a:t>
            </a:r>
          </a:p>
          <a:p>
            <a:pPr marL="171431" indent="-171431">
              <a:lnSpc>
                <a:spcPct val="150000"/>
              </a:lnSpc>
              <a:spcBef>
                <a:spcPct val="0"/>
              </a:spcBef>
              <a:buFont typeface="Arial" panose="020B0604020202020204" pitchFamily="34" charset="0"/>
              <a:buChar char="•"/>
            </a:pPr>
            <a:r>
              <a:rPr lang="en-AU" sz="1000" dirty="0">
                <a:latin typeface="Arial" charset="0"/>
              </a:rPr>
              <a:t>Relevant legislation</a:t>
            </a:r>
          </a:p>
          <a:p>
            <a:pPr marL="171431" indent="-171431">
              <a:lnSpc>
                <a:spcPct val="150000"/>
              </a:lnSpc>
              <a:spcBef>
                <a:spcPct val="0"/>
              </a:spcBef>
              <a:buFont typeface="Arial" panose="020B0604020202020204" pitchFamily="34" charset="0"/>
              <a:buChar char="•"/>
            </a:pPr>
            <a:r>
              <a:rPr lang="en-AU" sz="1000" dirty="0">
                <a:latin typeface="Arial" charset="0"/>
              </a:rPr>
              <a:t>Constitution </a:t>
            </a:r>
          </a:p>
          <a:p>
            <a:pPr marL="171431" indent="-171431">
              <a:lnSpc>
                <a:spcPct val="150000"/>
              </a:lnSpc>
              <a:spcBef>
                <a:spcPct val="0"/>
              </a:spcBef>
              <a:buFont typeface="Arial" panose="020B0604020202020204" pitchFamily="34" charset="0"/>
              <a:buChar char="•"/>
            </a:pPr>
            <a:r>
              <a:rPr lang="en-AU" sz="1000" dirty="0">
                <a:latin typeface="Arial" charset="0"/>
              </a:rPr>
              <a:t>Service policies could be provided on a USB</a:t>
            </a:r>
          </a:p>
          <a:p>
            <a:pPr eaLnBrk="1" hangingPunct="1">
              <a:lnSpc>
                <a:spcPct val="150000"/>
              </a:lnSpc>
              <a:spcBef>
                <a:spcPct val="0"/>
              </a:spcBef>
            </a:pPr>
            <a:r>
              <a:rPr lang="en-AU" sz="1000" dirty="0">
                <a:latin typeface="Arial" charset="0"/>
              </a:rPr>
              <a:t>	</a:t>
            </a:r>
          </a:p>
          <a:p>
            <a:pPr eaLnBrk="1" hangingPunct="1">
              <a:lnSpc>
                <a:spcPct val="150000"/>
              </a:lnSpc>
              <a:spcBef>
                <a:spcPct val="0"/>
              </a:spcBef>
            </a:pPr>
            <a:r>
              <a:rPr lang="en-AU" sz="1000" dirty="0">
                <a:latin typeface="Arial" charset="0"/>
              </a:rPr>
              <a:t>Other information which should be included are: minutes, action sheets, budget/financial reports, program timetable, contact details, staff rosters, roles and responsibilities, meeting dates,</a:t>
            </a:r>
          </a:p>
          <a:p>
            <a:pPr>
              <a:lnSpc>
                <a:spcPct val="150000"/>
              </a:lnSpc>
              <a:spcBef>
                <a:spcPct val="0"/>
              </a:spcBef>
            </a:pPr>
            <a:r>
              <a:rPr lang="en-AU" dirty="0"/>
              <a:t>It is also recommended to have kinder based emails so new committee have access to the past and not be required to re-invent </a:t>
            </a:r>
          </a:p>
          <a:p>
            <a:pPr>
              <a:lnSpc>
                <a:spcPct val="150000"/>
              </a:lnSpc>
              <a:spcBef>
                <a:spcPct val="0"/>
              </a:spcBef>
            </a:pPr>
            <a:endParaRPr lang="en-AU" dirty="0"/>
          </a:p>
          <a:p>
            <a:pPr>
              <a:lnSpc>
                <a:spcPct val="150000"/>
              </a:lnSpc>
              <a:spcBef>
                <a:spcPct val="0"/>
              </a:spcBef>
            </a:pPr>
            <a:endParaRPr lang="en-AU" sz="1000" dirty="0">
              <a:latin typeface="Arial" charset="0"/>
              <a:cs typeface="Arial"/>
            </a:endParaRPr>
          </a:p>
          <a:p>
            <a:pPr>
              <a:lnSpc>
                <a:spcPct val="150000"/>
              </a:lnSpc>
              <a:spcBef>
                <a:spcPct val="0"/>
              </a:spcBef>
            </a:pPr>
            <a:endParaRPr lang="en-AU" sz="1000" dirty="0">
              <a:latin typeface="Arial" charset="0"/>
              <a:cs typeface="Arial"/>
            </a:endParaRPr>
          </a:p>
          <a:p>
            <a:pPr>
              <a:lnSpc>
                <a:spcPct val="150000"/>
              </a:lnSpc>
              <a:spcBef>
                <a:spcPct val="0"/>
              </a:spcBef>
            </a:pPr>
            <a:r>
              <a:rPr lang="en-AU" b="1" dirty="0">
                <a:latin typeface="Arial" charset="0"/>
              </a:rPr>
              <a:t>In folder – Handover checklist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latin typeface="Arial" pitchFamily="34" charset="0"/>
                <a:cs typeface="Arial" pitchFamily="34" charset="0"/>
              </a:rPr>
              <a:t>Key messages</a:t>
            </a:r>
          </a:p>
          <a:p>
            <a:endParaRPr lang="en-US" b="1" dirty="0">
              <a:solidFill>
                <a:srgbClr val="1F0D2D"/>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This in one of a few sessions ELAA runs in conjunction with DET. ELAA also offers training on  the following topics “Governance information”, “Employee Management and Development” and “Financial management” – some information does cross over with each of the other topics, but attending each of the sessions can provide you a great overview of the many hats you were managing a children’s education and care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latin typeface="Arial" panose="020B0604020202020204" pitchFamily="34" charset="0"/>
                <a:cs typeface="Arial" panose="020B0604020202020204" pitchFamily="34" charset="0"/>
              </a:rPr>
              <a:t>ELAA thanks DET for funding these sessions so we can support Committees and service leaders with managing these complex responsibilities</a:t>
            </a:r>
            <a:endParaRPr lang="en-US" b="1" dirty="0">
              <a:solidFill>
                <a:srgbClr val="1F0D2D"/>
              </a:solidFill>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session aims to increase your understanding of the requirements when planning and conducting your Annual General Meeting to ensure sound governance and a successful smooth transition from the current committee to the new committee.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latin typeface="Arial" panose="020B0604020202020204" pitchFamily="34" charset="0"/>
              <a:cs typeface="Arial" panose="020B0604020202020204" pitchFamily="34" charset="0"/>
            </a:endParaRPr>
          </a:p>
          <a:p>
            <a:r>
              <a:rPr lang="en-US" b="1" dirty="0">
                <a:solidFill>
                  <a:srgbClr val="1F0D2D"/>
                </a:solidFill>
                <a:latin typeface="Arial" pitchFamily="34" charset="0"/>
                <a:cs typeface="Arial" pitchFamily="34" charset="0"/>
              </a:rPr>
              <a:t>Succession planning in the handover notes. For example the importance of documenting  the events/tasks/projects etc throughout the year.</a:t>
            </a:r>
            <a:endParaRPr lang="en-AU" b="1" dirty="0">
              <a:solidFill>
                <a:srgbClr val="1F0D2D"/>
              </a:solidFill>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 folder – Link to VMIA Kinder Quick reference guide and VMIA website as well as list of important legislation and support agencies</a:t>
            </a:r>
          </a:p>
        </p:txBody>
      </p:sp>
      <p:sp>
        <p:nvSpPr>
          <p:cNvPr id="4" name="Slide Number Placeholder 3"/>
          <p:cNvSpPr>
            <a:spLocks noGrp="1"/>
          </p:cNvSpPr>
          <p:nvPr>
            <p:ph type="sldNum" sz="quarter" idx="10"/>
          </p:nvPr>
        </p:nvSpPr>
        <p:spPr/>
        <p:txBody>
          <a:bodyPr/>
          <a:lstStyle/>
          <a:p>
            <a:fld id="{DE6FB094-3390-402C-9532-5E8250B7F5B4}" type="slidenum">
              <a:rPr lang="en-AU" smtClean="0"/>
              <a:t>40</a:t>
            </a:fld>
            <a:endParaRPr lang="en-AU" dirty="0"/>
          </a:p>
        </p:txBody>
      </p:sp>
    </p:spTree>
    <p:extLst>
      <p:ext uri="{BB962C8B-B14F-4D97-AF65-F5344CB8AC3E}">
        <p14:creationId xmlns:p14="http://schemas.microsoft.com/office/powerpoint/2010/main" val="2045211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through handover will ensure that the </a:t>
            </a:r>
            <a:r>
              <a:rPr lang="en-US" dirty="0" err="1"/>
              <a:t>organisation</a:t>
            </a:r>
            <a:r>
              <a:rPr lang="en-US" dirty="0"/>
              <a:t> will continue to operate with minimal disruptions or change when a new committee commences. This will also ensure that any projects, goals </a:t>
            </a:r>
            <a:r>
              <a:rPr lang="en-US" dirty="0" err="1"/>
              <a:t>etc</a:t>
            </a:r>
            <a:r>
              <a:rPr lang="en-US" dirty="0"/>
              <a:t> will continue.</a:t>
            </a:r>
          </a:p>
          <a:p>
            <a:endParaRPr lang="en-US" dirty="0"/>
          </a:p>
          <a:p>
            <a:r>
              <a:rPr lang="en-US" dirty="0">
                <a:cs typeface="Calibri"/>
              </a:rPr>
              <a:t>One strategy to assist with the handover is to develop a summary of any key achievements, projects or considerations. This slide shows an example on how to do this. </a:t>
            </a:r>
          </a:p>
          <a:p>
            <a:r>
              <a:rPr lang="en-US" dirty="0">
                <a:cs typeface="Calibri"/>
              </a:rPr>
              <a:t>It will be a 1-2 page document and is a guide to where committee can provide further information in the minutes. This is very useful for committees that are searching for information about something that occurred a few years ago.</a:t>
            </a:r>
          </a:p>
          <a:p>
            <a:endParaRPr lang="en-US">
              <a:cs typeface="Calibri"/>
            </a:endParaRPr>
          </a:p>
          <a:p>
            <a:r>
              <a:rPr lang="en-US" dirty="0">
                <a:cs typeface="Calibri"/>
              </a:rPr>
              <a:t>The secretary would complete this each month.</a:t>
            </a:r>
          </a:p>
          <a:p>
            <a:endParaRPr lang="en-US"/>
          </a:p>
          <a:p>
            <a:r>
              <a:rPr lang="en-US" dirty="0"/>
              <a:t>For example</a:t>
            </a:r>
            <a:endParaRPr lang="en-US" dirty="0" err="1">
              <a:cs typeface="Calibri"/>
            </a:endParaRPr>
          </a:p>
          <a:p>
            <a:r>
              <a:rPr lang="en-US" dirty="0"/>
              <a:t>- in December 2021 there was the appointment of ECTs – this information is important to the new committee as they will be required to conduct probation meetings, appoint permanently </a:t>
            </a:r>
            <a:endParaRPr lang="en-US" dirty="0">
              <a:cs typeface="Calibri"/>
            </a:endParaRPr>
          </a:p>
          <a:p>
            <a:r>
              <a:rPr lang="en-US" dirty="0">
                <a:cs typeface="Calibri"/>
              </a:rPr>
              <a:t>- Feb- </a:t>
            </a:r>
            <a:r>
              <a:rPr lang="en-US" dirty="0"/>
              <a:t>Building expansion</a:t>
            </a:r>
            <a:endParaRPr lang="en-US" dirty="0">
              <a:cs typeface="Calibri"/>
            </a:endParaRPr>
          </a:p>
          <a:p>
            <a:pPr marL="171450" indent="-171450">
              <a:buFontTx/>
              <a:buChar char="-"/>
            </a:pPr>
            <a:r>
              <a:rPr lang="en-US" dirty="0"/>
              <a:t>What preparation is involved and the handover will be a summary of how this research has done. And note the date of the com meeting with the minutes </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t>41</a:t>
            </a:fld>
            <a:endParaRPr lang="en-AU" dirty="0"/>
          </a:p>
        </p:txBody>
      </p:sp>
    </p:spTree>
    <p:extLst>
      <p:ext uri="{BB962C8B-B14F-4D97-AF65-F5344CB8AC3E}">
        <p14:creationId xmlns:p14="http://schemas.microsoft.com/office/powerpoint/2010/main" val="662517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Sample Committee Declaration in folder.</a:t>
            </a:r>
          </a:p>
        </p:txBody>
      </p:sp>
    </p:spTree>
    <p:extLst>
      <p:ext uri="{BB962C8B-B14F-4D97-AF65-F5344CB8AC3E}">
        <p14:creationId xmlns:p14="http://schemas.microsoft.com/office/powerpoint/2010/main" val="275506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r>
              <a:rPr lang="en-AU" b="1" dirty="0"/>
              <a:t>Key messages</a:t>
            </a:r>
          </a:p>
          <a:p>
            <a:endParaRPr lang="en-AU" b="1" dirty="0"/>
          </a:p>
          <a:p>
            <a:pPr marL="171431" indent="-171431">
              <a:buFont typeface="Arial" panose="020B0604020202020204" pitchFamily="34" charset="0"/>
              <a:buChar char="•"/>
            </a:pPr>
            <a:r>
              <a:rPr lang="en-AU" b="0" dirty="0"/>
              <a:t>New committee members should become familiar</a:t>
            </a:r>
            <a:r>
              <a:rPr lang="en-AU" b="0" baseline="0" dirty="0"/>
              <a:t> with as many documents, as possible, in preparation for their first committee meeting.</a:t>
            </a:r>
            <a:endParaRPr lang="en-AU" b="0" dirty="0"/>
          </a:p>
          <a:p>
            <a:endParaRPr lang="en-AU" b="1" dirty="0"/>
          </a:p>
        </p:txBody>
      </p:sp>
    </p:spTree>
    <p:extLst>
      <p:ext uri="{BB962C8B-B14F-4D97-AF65-F5344CB8AC3E}">
        <p14:creationId xmlns:p14="http://schemas.microsoft.com/office/powerpoint/2010/main" val="345446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bwMode="auto">
          <a:xfrm>
            <a:off x="919163"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06778" y="4721186"/>
            <a:ext cx="4993649" cy="4472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b="1" dirty="0"/>
              <a:t>Key messages</a:t>
            </a:r>
          </a:p>
          <a:p>
            <a:pPr eaLnBrk="1" hangingPunct="1">
              <a:spcBef>
                <a:spcPct val="0"/>
              </a:spcBef>
            </a:pPr>
            <a:endParaRPr lang="en-AU" b="1" dirty="0"/>
          </a:p>
          <a:p>
            <a:pPr marL="171431" indent="-171431">
              <a:spcBef>
                <a:spcPct val="0"/>
              </a:spcBef>
              <a:buFont typeface="Arial" panose="020B0604020202020204" pitchFamily="34" charset="0"/>
              <a:buChar char="•"/>
            </a:pPr>
            <a:r>
              <a:rPr lang="en-AU" b="0" dirty="0"/>
              <a:t>Refer to your constitution</a:t>
            </a:r>
            <a:r>
              <a:rPr lang="en-AU" b="0" baseline="0" dirty="0"/>
              <a:t> to ensure you hold your first meeting of the incoming committee by the required time.</a:t>
            </a:r>
          </a:p>
          <a:p>
            <a:pPr marL="171431" indent="-171431">
              <a:spcBef>
                <a:spcPct val="0"/>
              </a:spcBef>
              <a:buFont typeface="Arial" panose="020B0604020202020204" pitchFamily="34" charset="0"/>
              <a:buChar char="•"/>
            </a:pPr>
            <a:r>
              <a:rPr lang="en-AU" b="0" baseline="0" dirty="0"/>
              <a:t>In the absence of a specific provision, it is normal practice of have a meeting within 4 – 6 weeks of the AGM.</a:t>
            </a:r>
          </a:p>
          <a:p>
            <a:pPr marL="171431" indent="-171431">
              <a:spcBef>
                <a:spcPct val="0"/>
              </a:spcBef>
              <a:buFont typeface="Arial" panose="020B0604020202020204" pitchFamily="34" charset="0"/>
              <a:buChar char="•"/>
            </a:pPr>
            <a:r>
              <a:rPr lang="en-AU" b="0" baseline="0" dirty="0"/>
              <a:t>Meeting should be used to undertake any important outstanding business from the previous committee</a:t>
            </a:r>
            <a:endParaRPr lang="en-AU" b="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2A17C6F-070B-451B-9D23-0C1DAD1CCD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E36CF66C-BAD7-475E-B491-BF872306DA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b="1" dirty="0"/>
              <a:t>Folder - A list of these and other useful weblinks and governance resources is included in the folder.</a:t>
            </a:r>
          </a:p>
        </p:txBody>
      </p:sp>
      <p:sp>
        <p:nvSpPr>
          <p:cNvPr id="93188" name="Slide Number Placeholder 3">
            <a:extLst>
              <a:ext uri="{FF2B5EF4-FFF2-40B4-BE49-F238E27FC236}">
                <a16:creationId xmlns:a16="http://schemas.microsoft.com/office/drawing/2014/main" id="{0F730F67-B076-4D8F-92AD-9FB79187EB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1B2AFB31-82B6-45FA-873E-05B5A80C49A0}" type="slidenum">
              <a:rPr lang="en-AU" altLang="en-US">
                <a:latin typeface="Calibri" panose="020F0502020204030204" pitchFamily="34" charset="0"/>
              </a:rPr>
              <a:pPr fontAlgn="base">
                <a:spcBef>
                  <a:spcPct val="0"/>
                </a:spcBef>
                <a:spcAft>
                  <a:spcPct val="0"/>
                </a:spcAft>
              </a:pPr>
              <a:t>45</a:t>
            </a:fld>
            <a:endParaRPr lang="en-AU"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r>
              <a:rPr lang="en-US" b="0" dirty="0"/>
              <a:t>Member services team is a small one and we field about 500 emails/calls every week. We endeavor to provide holistic support to our members which includes the development of variety of resources to support and enable you to be successful in your roles. </a:t>
            </a:r>
          </a:p>
          <a:p>
            <a:endParaRPr lang="en-AU"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Early</a:t>
            </a:r>
            <a:r>
              <a:rPr lang="en-AU" sz="1200" b="1" kern="1200" baseline="0" dirty="0">
                <a:solidFill>
                  <a:schemeClr val="tx1"/>
                </a:solidFill>
                <a:effectLst/>
                <a:latin typeface="+mn-lt"/>
                <a:ea typeface="+mn-ea"/>
                <a:cs typeface="+mn-cs"/>
              </a:rPr>
              <a:t> Childhood Management Manual / </a:t>
            </a:r>
            <a:r>
              <a:rPr lang="en-AU" sz="1200" b="1" kern="1200" baseline="0" dirty="0" err="1">
                <a:solidFill>
                  <a:schemeClr val="tx1"/>
                </a:solidFill>
                <a:effectLst/>
                <a:latin typeface="+mn-lt"/>
                <a:ea typeface="+mn-ea"/>
                <a:cs typeface="+mn-cs"/>
              </a:rPr>
              <a:t>PolicyWorks</a:t>
            </a:r>
            <a:endParaRPr lang="en-AU" sz="1200" b="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ECMM v3 – Updated 2019 is now available for purchase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t>
            </a:r>
            <a:r>
              <a:rPr lang="en-AU" sz="1200" kern="1200" dirty="0" err="1">
                <a:solidFill>
                  <a:schemeClr val="tx1"/>
                </a:solidFill>
                <a:effectLst/>
                <a:latin typeface="+mn-lt"/>
                <a:ea typeface="+mn-ea"/>
                <a:cs typeface="+mn-cs"/>
              </a:rPr>
              <a:t>olicy</a:t>
            </a:r>
            <a:r>
              <a:rPr lang="en-AU" sz="1200" kern="1200" dirty="0">
                <a:solidFill>
                  <a:schemeClr val="tx1"/>
                </a:solidFill>
                <a:effectLst/>
                <a:latin typeface="+mn-lt"/>
                <a:ea typeface="+mn-ea"/>
                <a:cs typeface="+mn-cs"/>
              </a:rPr>
              <a:t> Works currently being reviewed and minor adjustments to regulations are being updated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Information on the ELAA website under ‘Shop Resources’. Good discount on manuals for members.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mn-lt"/>
                <a:ea typeface="+mn-ea"/>
                <a:cs typeface="+mn-cs"/>
              </a:rPr>
              <a:t>B</a:t>
            </a:r>
            <a:r>
              <a:rPr lang="en-AU" sz="1200" b="1" kern="1200" baseline="0" dirty="0" err="1">
                <a:solidFill>
                  <a:schemeClr val="tx1"/>
                </a:solidFill>
                <a:effectLst/>
                <a:latin typeface="+mn-lt"/>
                <a:ea typeface="+mn-ea"/>
                <a:cs typeface="+mn-cs"/>
              </a:rPr>
              <a:t>udget</a:t>
            </a:r>
            <a:r>
              <a:rPr lang="en-AU" sz="1200" b="1" kern="1200" baseline="0" dirty="0">
                <a:solidFill>
                  <a:schemeClr val="tx1"/>
                </a:solidFill>
                <a:effectLst/>
                <a:latin typeface="+mn-lt"/>
                <a:ea typeface="+mn-ea"/>
                <a:cs typeface="+mn-cs"/>
              </a:rPr>
              <a:t> Works and Model Works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a:solidFill>
                  <a:schemeClr val="tx1"/>
                </a:solidFill>
                <a:effectLst/>
                <a:latin typeface="+mn-lt"/>
                <a:ea typeface="+mn-ea"/>
                <a:cs typeface="+mn-cs"/>
              </a:rPr>
              <a:t>soon to be released – will assist services of different sizes and make up with the planning and implementation of timetable design/delivery and staffing and budgeting of delivering programs.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mn-lt"/>
                <a:ea typeface="+mn-ea"/>
                <a:cs typeface="+mn-cs"/>
              </a:rPr>
              <a:t>Webinars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Committee as an employer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Financial management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Occupational health and safety in early learning services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Budget and fees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Incorporated associations: Roles and responsibilities for committees of management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Employee Management in a Crisis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mn-lt"/>
                <a:ea typeface="+mn-ea"/>
                <a:cs typeface="+mn-cs"/>
              </a:rPr>
              <a:t>Training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Variety of sessions to assist COM with understanding the roles and responsibilities that come with managing an early childhood education and care service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mn-lt"/>
                <a:ea typeface="+mn-ea"/>
                <a:cs typeface="+mn-cs"/>
              </a:rPr>
              <a:t>Consultancy service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ELAA understands some responsibilities or tasks can be difficult, COM may not have the skills or time to conduct. Consultancy service can used for such situations at a cost. Visit website for more information and to complete the request form and scoping fee.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ELAA’s renewal period is upon us – if you’re an ELAA member, we encourage you get onto the renewal as soon as possible!!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E6FB094-3390-402C-9532-5E8250B7F5B4}" type="slidenum">
              <a:rPr lang="en-AU" smtClean="0"/>
              <a:pPr/>
              <a:t>46</a:t>
            </a:fld>
            <a:endParaRPr lang="en-AU" dirty="0"/>
          </a:p>
        </p:txBody>
      </p:sp>
    </p:spTree>
    <p:extLst>
      <p:ext uri="{BB962C8B-B14F-4D97-AF65-F5344CB8AC3E}">
        <p14:creationId xmlns:p14="http://schemas.microsoft.com/office/powerpoint/2010/main" val="2901408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6FB094-3390-402C-9532-5E8250B7F5B4}" type="slidenum">
              <a:rPr lang="en-AU" smtClean="0"/>
              <a:pPr/>
              <a:t>47</a:t>
            </a:fld>
            <a:endParaRPr lang="en-AU" dirty="0"/>
          </a:p>
        </p:txBody>
      </p:sp>
    </p:spTree>
    <p:extLst>
      <p:ext uri="{BB962C8B-B14F-4D97-AF65-F5344CB8AC3E}">
        <p14:creationId xmlns:p14="http://schemas.microsoft.com/office/powerpoint/2010/main" val="2904651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a:p>
            <a:r>
              <a:rPr lang="en-AU" b="1" dirty="0"/>
              <a:t>Please register on our website if you are interested in attending </a:t>
            </a:r>
          </a:p>
          <a:p>
            <a:r>
              <a:rPr lang="en-AU" b="1" dirty="0" err="1"/>
              <a:t>ELAAvate</a:t>
            </a:r>
            <a:r>
              <a:rPr lang="en-AU" b="1" dirty="0"/>
              <a:t> will also remind members of upcoming events</a:t>
            </a:r>
          </a:p>
          <a:p>
            <a:endParaRPr lang="en-AU" b="1" dirty="0"/>
          </a:p>
          <a:p>
            <a:r>
              <a:rPr lang="en-AU" b="1" dirty="0"/>
              <a:t>Self paced modules can also be accessed on our website and of course in 2022, free training opportunities  continue each term and new LB2L sessions will be scheduled. </a:t>
            </a:r>
          </a:p>
          <a:p>
            <a:endParaRPr lang="en-AU" b="1" dirty="0"/>
          </a:p>
          <a:p>
            <a:endParaRPr lang="en-AU" b="1" dirty="0"/>
          </a:p>
        </p:txBody>
      </p:sp>
      <p:sp>
        <p:nvSpPr>
          <p:cNvPr id="4" name="Slide Number Placeholder 3"/>
          <p:cNvSpPr>
            <a:spLocks noGrp="1"/>
          </p:cNvSpPr>
          <p:nvPr>
            <p:ph type="sldNum" sz="quarter" idx="5"/>
          </p:nvPr>
        </p:nvSpPr>
        <p:spPr/>
        <p:txBody>
          <a:bodyPr/>
          <a:lstStyle/>
          <a:p>
            <a:fld id="{C431A925-3188-4202-A954-D1AFE2E3FF9F}" type="slidenum">
              <a:rPr lang="en-AU" smtClean="0"/>
              <a:t>48</a:t>
            </a:fld>
            <a:endParaRPr lang="en-AU"/>
          </a:p>
        </p:txBody>
      </p:sp>
    </p:spTree>
    <p:extLst>
      <p:ext uri="{BB962C8B-B14F-4D97-AF65-F5344CB8AC3E}">
        <p14:creationId xmlns:p14="http://schemas.microsoft.com/office/powerpoint/2010/main" val="273775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32484B3-1D65-4150-96A9-78D253D1A1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DE754B-26EE-432A-A339-F6067AEB3BBE}"/>
              </a:ext>
            </a:extLst>
          </p:cNvPr>
          <p:cNvSpPr>
            <a:spLocks noGrp="1"/>
          </p:cNvSpPr>
          <p:nvPr>
            <p:ph type="body" idx="1"/>
          </p:nvPr>
        </p:nvSpPr>
        <p:spPr/>
        <p:txBody>
          <a:bodyPr/>
          <a:lstStyle/>
          <a:p>
            <a:pPr>
              <a:lnSpc>
                <a:spcPct val="150000"/>
              </a:lnSpc>
              <a:spcBef>
                <a:spcPct val="0"/>
              </a:spcBef>
            </a:pPr>
            <a:r>
              <a:rPr lang="en-AU" b="1" dirty="0">
                <a:latin typeface="Arial" pitchFamily="34" charset="0"/>
                <a:cs typeface="Arial" pitchFamily="34" charset="0"/>
              </a:rPr>
              <a:t>Key Messages</a:t>
            </a:r>
          </a:p>
          <a:p>
            <a:pPr marL="171450" indent="-171450">
              <a:lnSpc>
                <a:spcPct val="150000"/>
              </a:lnSpc>
              <a:spcBef>
                <a:spcPct val="0"/>
              </a:spcBef>
              <a:buFont typeface="Arial" panose="020B0604020202020204" pitchFamily="34" charset="0"/>
              <a:buChar char="•"/>
            </a:pPr>
            <a:r>
              <a:rPr lang="en-AU" dirty="0">
                <a:latin typeface="Arial" pitchFamily="34" charset="0"/>
                <a:cs typeface="Arial" pitchFamily="34" charset="0"/>
              </a:rPr>
              <a:t>The hours for accessing phone service is from 10am -3pm </a:t>
            </a:r>
          </a:p>
          <a:p>
            <a:pPr marL="171450" indent="-171450">
              <a:lnSpc>
                <a:spcPct val="150000"/>
              </a:lnSpc>
              <a:spcBef>
                <a:spcPct val="0"/>
              </a:spcBef>
              <a:buFont typeface="Arial" panose="020B0604020202020204" pitchFamily="34" charset="0"/>
              <a:buChar char="•"/>
            </a:pPr>
            <a:r>
              <a:rPr lang="en-AU" dirty="0">
                <a:latin typeface="Arial" pitchFamily="34" charset="0"/>
                <a:cs typeface="Arial" pitchFamily="34" charset="0"/>
              </a:rPr>
              <a:t>The ELAA website provides a range of information, including free</a:t>
            </a:r>
            <a:r>
              <a:rPr lang="en-AU" baseline="0" dirty="0">
                <a:latin typeface="Arial" pitchFamily="34" charset="0"/>
                <a:cs typeface="Arial" pitchFamily="34" charset="0"/>
              </a:rPr>
              <a:t> resources, professional development and training information.</a:t>
            </a:r>
          </a:p>
          <a:p>
            <a:pPr marL="171450" indent="-171450">
              <a:lnSpc>
                <a:spcPct val="150000"/>
              </a:lnSpc>
              <a:spcBef>
                <a:spcPct val="0"/>
              </a:spcBef>
              <a:buFont typeface="Arial" panose="020B0604020202020204" pitchFamily="34" charset="0"/>
              <a:buChar char="•"/>
            </a:pPr>
            <a:r>
              <a:rPr lang="en-AU" baseline="0" dirty="0">
                <a:latin typeface="Arial" pitchFamily="34" charset="0"/>
                <a:cs typeface="Arial" pitchFamily="34" charset="0"/>
              </a:rPr>
              <a:t>If you subscribe from the ELAA home page you can nominate an email address that suits you.  If you log in using your member number and subscribe from your service page, e-News will be sent to the service email address.</a:t>
            </a:r>
            <a:endParaRPr lang="en-US" dirty="0">
              <a:latin typeface="Arial" pitchFamily="34" charset="0"/>
              <a:cs typeface="Arial" pitchFamily="34" charset="0"/>
            </a:endParaRPr>
          </a:p>
          <a:p>
            <a:pPr fontAlgn="auto">
              <a:spcBef>
                <a:spcPts val="0"/>
              </a:spcBef>
              <a:spcAft>
                <a:spcPts val="0"/>
              </a:spcAft>
              <a:defRPr/>
            </a:pPr>
            <a:endParaRPr lang="en-AU" dirty="0"/>
          </a:p>
        </p:txBody>
      </p:sp>
      <p:sp>
        <p:nvSpPr>
          <p:cNvPr id="106500" name="Slide Number Placeholder 3">
            <a:extLst>
              <a:ext uri="{FF2B5EF4-FFF2-40B4-BE49-F238E27FC236}">
                <a16:creationId xmlns:a16="http://schemas.microsoft.com/office/drawing/2014/main" id="{3016D30E-4DFF-489E-98A3-269578E2F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C347F28D-B5A9-4684-B912-BA5CC55D2A6D}" type="slidenum">
              <a:rPr lang="en-AU" altLang="en-US">
                <a:latin typeface="Calibri" panose="020F0502020204030204" pitchFamily="34" charset="0"/>
              </a:rPr>
              <a:pPr fontAlgn="base">
                <a:spcBef>
                  <a:spcPct val="0"/>
                </a:spcBef>
                <a:spcAft>
                  <a:spcPct val="0"/>
                </a:spcAft>
              </a:pPr>
              <a:t>49</a:t>
            </a:fld>
            <a:endParaRPr lang="en-AU"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489C662-D5D8-470E-9633-DC628571B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A38D8F-6F43-4438-984F-FE916A434A3D}"/>
              </a:ext>
            </a:extLst>
          </p:cNvPr>
          <p:cNvSpPr>
            <a:spLocks noGrp="1"/>
          </p:cNvSpPr>
          <p:nvPr>
            <p:ph type="body" idx="1"/>
          </p:nvPr>
        </p:nvSpPr>
        <p:spPr/>
        <p:txBody>
          <a:bodyPr/>
          <a:lstStyle/>
          <a:p>
            <a:pPr marL="176285" indent="-176285">
              <a:buFontTx/>
              <a:buChar char="-"/>
            </a:pPr>
            <a:r>
              <a:rPr lang="en-AU" sz="1100" b="1" dirty="0">
                <a:latin typeface="Arial" panose="020B0604020202020204" pitchFamily="34" charset="0"/>
                <a:cs typeface="Arial" panose="020B0604020202020204" pitchFamily="34" charset="0"/>
              </a:rPr>
              <a:t>ELAA is a not-for-profit, incorporated association governed by a board. </a:t>
            </a:r>
          </a:p>
          <a:p>
            <a:pPr marL="176285" indent="-176285">
              <a:buFontTx/>
              <a:buChar char="-"/>
            </a:pPr>
            <a:r>
              <a:rPr lang="en-AU" sz="1100" b="1" dirty="0">
                <a:latin typeface="Arial" panose="020B0604020202020204" pitchFamily="34" charset="0"/>
                <a:cs typeface="Arial" panose="020B0604020202020204" pitchFamily="34" charset="0"/>
              </a:rPr>
              <a:t>We are an organisation that supports our members and the wider sector manage their early childhood service and have been doing so for the last 30 years</a:t>
            </a:r>
          </a:p>
          <a:p>
            <a:pPr marL="176285" indent="-176285">
              <a:buFontTx/>
              <a:buChar char="-"/>
            </a:pPr>
            <a:r>
              <a:rPr lang="en-AU" sz="1100" b="1" dirty="0">
                <a:latin typeface="Arial" panose="020B0604020202020204" pitchFamily="34" charset="0"/>
                <a:cs typeface="Arial" panose="020B0604020202020204" pitchFamily="34" charset="0"/>
              </a:rPr>
              <a:t>We are a member organisation, and we engage in </a:t>
            </a:r>
          </a:p>
          <a:p>
            <a:pPr marL="611676" lvl="1" indent="-352570"/>
            <a:r>
              <a:rPr lang="en-AU" dirty="0"/>
              <a:t>-Training, representation, support and advisory service to early childhood committees of management, early years managers &amp; local government. Our member solutions team provides advice via the phone or email but we are not a regulatory body </a:t>
            </a:r>
          </a:p>
          <a:p>
            <a:pPr marL="611676" lvl="1" indent="-352570"/>
            <a:endParaRPr lang="en-AU" dirty="0"/>
          </a:p>
          <a:p>
            <a:pPr marL="611676" lvl="1" indent="-352570"/>
            <a:r>
              <a:rPr lang="en-AU" dirty="0"/>
              <a:t>We are a Peak body championing for excellence in early learning for children across Australia and supports parents and service providers</a:t>
            </a:r>
          </a:p>
          <a:p>
            <a:pPr marL="611676" lvl="1" indent="-352570"/>
            <a:r>
              <a:rPr lang="en-AU" dirty="0"/>
              <a:t>We have a Road Safety Education program and offer OHS training and inspections.</a:t>
            </a:r>
          </a:p>
          <a:p>
            <a:pPr marL="611676" lvl="1" indent="-352570"/>
            <a:r>
              <a:rPr lang="en-AU" dirty="0"/>
              <a:t>We are also </a:t>
            </a:r>
            <a:r>
              <a:rPr lang="en-AU" dirty="0" err="1"/>
              <a:t>activitly</a:t>
            </a:r>
            <a:r>
              <a:rPr lang="en-AU" dirty="0"/>
              <a:t> involved in DET’s 3YO Kindergarten Expansion Projects</a:t>
            </a:r>
          </a:p>
          <a:p>
            <a:pPr marL="611676" lvl="1" indent="-352570"/>
            <a:r>
              <a:rPr lang="en-AU" dirty="0"/>
              <a:t>ELAA’s professional development program called “Learning Brought to Life” provides professional development for a range of audiences. Please visit the ELAA website for more information </a:t>
            </a:r>
          </a:p>
          <a:p>
            <a:pPr marL="611676" lvl="1" indent="-352570"/>
            <a:r>
              <a:rPr lang="en-AU" dirty="0"/>
              <a:t>ELAA also participates in early childhood events and forums</a:t>
            </a:r>
          </a:p>
          <a:p>
            <a:endParaRPr lang="en-AU" sz="1100" b="1" dirty="0">
              <a:latin typeface="Arial" panose="020B0604020202020204" pitchFamily="34" charset="0"/>
              <a:cs typeface="Arial" panose="020B0604020202020204" pitchFamily="34" charset="0"/>
            </a:endParaRPr>
          </a:p>
          <a:p>
            <a:pPr fontAlgn="auto">
              <a:spcBef>
                <a:spcPts val="0"/>
              </a:spcBef>
              <a:spcAft>
                <a:spcPts val="0"/>
              </a:spcAft>
              <a:defRPr/>
            </a:pPr>
            <a:endParaRPr lang="en-AU" dirty="0">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3DD856BA-AAB8-45F1-A081-7866C8A88E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63901" indent="-293808">
              <a:defRPr>
                <a:solidFill>
                  <a:schemeClr val="tx1"/>
                </a:solidFill>
                <a:latin typeface="Corbel" panose="020B0503020204020204" pitchFamily="34" charset="0"/>
              </a:defRPr>
            </a:lvl2pPr>
            <a:lvl3pPr marL="1175233" indent="-235047">
              <a:defRPr>
                <a:solidFill>
                  <a:schemeClr val="tx1"/>
                </a:solidFill>
                <a:latin typeface="Corbel" panose="020B0503020204020204" pitchFamily="34" charset="0"/>
              </a:defRPr>
            </a:lvl3pPr>
            <a:lvl4pPr marL="1645326" indent="-235047">
              <a:defRPr>
                <a:solidFill>
                  <a:schemeClr val="tx1"/>
                </a:solidFill>
                <a:latin typeface="Corbel" panose="020B0503020204020204" pitchFamily="34" charset="0"/>
              </a:defRPr>
            </a:lvl4pPr>
            <a:lvl5pPr marL="2115419" indent="-235047">
              <a:defRPr>
                <a:solidFill>
                  <a:schemeClr val="tx1"/>
                </a:solidFill>
                <a:latin typeface="Corbel" panose="020B0503020204020204" pitchFamily="34" charset="0"/>
              </a:defRPr>
            </a:lvl5pPr>
            <a:lvl6pPr marL="2585512" indent="-235047" fontAlgn="base">
              <a:spcBef>
                <a:spcPct val="0"/>
              </a:spcBef>
              <a:spcAft>
                <a:spcPct val="0"/>
              </a:spcAft>
              <a:defRPr>
                <a:solidFill>
                  <a:schemeClr val="tx1"/>
                </a:solidFill>
                <a:latin typeface="Corbel" panose="020B0503020204020204" pitchFamily="34" charset="0"/>
              </a:defRPr>
            </a:lvl6pPr>
            <a:lvl7pPr marL="3055605" indent="-235047" fontAlgn="base">
              <a:spcBef>
                <a:spcPct val="0"/>
              </a:spcBef>
              <a:spcAft>
                <a:spcPct val="0"/>
              </a:spcAft>
              <a:defRPr>
                <a:solidFill>
                  <a:schemeClr val="tx1"/>
                </a:solidFill>
                <a:latin typeface="Corbel" panose="020B0503020204020204" pitchFamily="34" charset="0"/>
              </a:defRPr>
            </a:lvl7pPr>
            <a:lvl8pPr marL="3525698" indent="-235047" fontAlgn="base">
              <a:spcBef>
                <a:spcPct val="0"/>
              </a:spcBef>
              <a:spcAft>
                <a:spcPct val="0"/>
              </a:spcAft>
              <a:defRPr>
                <a:solidFill>
                  <a:schemeClr val="tx1"/>
                </a:solidFill>
                <a:latin typeface="Corbel" panose="020B0503020204020204" pitchFamily="34" charset="0"/>
              </a:defRPr>
            </a:lvl8pPr>
            <a:lvl9pPr marL="3995791" indent="-235047" fontAlgn="base">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482280B-1545-4202-A03B-38BD9106A584}" type="slidenum">
              <a:rPr lang="en-AU" altLang="en-US">
                <a:latin typeface="Calibri" panose="020F0502020204030204" pitchFamily="34" charset="0"/>
              </a:rPr>
              <a:pPr fontAlgn="base">
                <a:spcBef>
                  <a:spcPct val="0"/>
                </a:spcBef>
                <a:spcAft>
                  <a:spcPct val="0"/>
                </a:spcAft>
              </a:pPr>
              <a:t>5</a:t>
            </a:fld>
            <a:endParaRPr lang="en-AU"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endParaRPr lang="en-US" b="1" dirty="0"/>
          </a:p>
          <a:p>
            <a:r>
              <a:rPr lang="en-US" b="0" dirty="0"/>
              <a:t>If time permits answer any questions not yet covered?</a:t>
            </a:r>
          </a:p>
          <a:p>
            <a:endParaRPr lang="en-US" b="0" dirty="0"/>
          </a:p>
          <a:p>
            <a:r>
              <a:rPr lang="en-US" b="0" dirty="0"/>
              <a:t>You will be directed to the evaluation form once you leave this webinar. Please spend a few minutes to provide us your feedback as it is extremely valuable. </a:t>
            </a:r>
          </a:p>
          <a:p>
            <a:endParaRPr lang="en-US" b="0" dirty="0"/>
          </a:p>
          <a:p>
            <a:r>
              <a:rPr lang="en-US" b="0" dirty="0"/>
              <a:t>Thank participants.</a:t>
            </a:r>
          </a:p>
          <a:p>
            <a:endParaRPr lang="en-US" b="0" dirty="0"/>
          </a:p>
          <a:p>
            <a:endParaRPr lang="en-AU" b="0" dirty="0"/>
          </a:p>
        </p:txBody>
      </p:sp>
    </p:spTree>
    <p:extLst>
      <p:ext uri="{BB962C8B-B14F-4D97-AF65-F5344CB8AC3E}">
        <p14:creationId xmlns:p14="http://schemas.microsoft.com/office/powerpoint/2010/main" val="313430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55675" y="720725"/>
            <a:ext cx="4964113" cy="3724275"/>
          </a:xfrm>
          <a:ln/>
        </p:spPr>
      </p:sp>
      <p:sp>
        <p:nvSpPr>
          <p:cNvPr id="24579" name="Rectangle 3"/>
          <p:cNvSpPr>
            <a:spLocks noGrp="1" noChangeArrowheads="1"/>
          </p:cNvSpPr>
          <p:nvPr>
            <p:ph type="body" idx="1"/>
          </p:nvPr>
        </p:nvSpPr>
        <p:spPr>
          <a:xfrm>
            <a:off x="331260" y="4721186"/>
            <a:ext cx="5935205" cy="5016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AU" b="1" dirty="0">
                <a:latin typeface="Arial" pitchFamily="34" charset="0"/>
                <a:cs typeface="Arial" pitchFamily="34" charset="0"/>
              </a:rPr>
              <a:t>Key messages</a:t>
            </a:r>
          </a:p>
          <a:p>
            <a:pPr marL="171431" indent="-171431">
              <a:buFont typeface="Arial" panose="020B0604020202020204" pitchFamily="34" charset="0"/>
              <a:buChar char="•"/>
            </a:pPr>
            <a:r>
              <a:rPr lang="en-AU" dirty="0">
                <a:latin typeface="Arial" pitchFamily="34" charset="0"/>
                <a:cs typeface="Arial" pitchFamily="34" charset="0"/>
              </a:rPr>
              <a:t>Content in this presentation is aligned to Quality Area 7 of the National Quality Standards.</a:t>
            </a:r>
          </a:p>
          <a:p>
            <a:pPr marL="171431" indent="-171431">
              <a:buFont typeface="Arial" panose="020B0604020202020204" pitchFamily="34" charset="0"/>
              <a:buChar char="•"/>
            </a:pPr>
            <a:r>
              <a:rPr lang="en-AU" dirty="0">
                <a:latin typeface="Arial" pitchFamily="34" charset="0"/>
                <a:cs typeface="Arial" pitchFamily="34" charset="0"/>
              </a:rPr>
              <a:t>We have aligned the content to the elements 7.1.2, 7.1.3 and 7.2.1</a:t>
            </a:r>
          </a:p>
          <a:p>
            <a:pPr marL="171431" indent="-171431">
              <a:buFont typeface="Arial" panose="020B0604020202020204" pitchFamily="34" charset="0"/>
              <a:buChar char="•"/>
            </a:pPr>
            <a:r>
              <a:rPr lang="en-US" b="1" dirty="0">
                <a:latin typeface="Arial" pitchFamily="34" charset="0"/>
                <a:cs typeface="Arial" pitchFamily="34" charset="0"/>
              </a:rPr>
              <a:t>E</a:t>
            </a:r>
            <a:r>
              <a:rPr lang="en-AU" b="1" dirty="0">
                <a:latin typeface="Arial" pitchFamily="34" charset="0"/>
                <a:cs typeface="Arial" pitchFamily="34" charset="0"/>
              </a:rPr>
              <a:t>LAA encourage services to include tonight's attendance in the services QIP, under QA7. This shows DET the commitment AP have to continuous improvement with governance practices within the service. </a:t>
            </a:r>
          </a:p>
          <a:p>
            <a:endParaRPr lang="en-AU"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pitchFamily="34" charset="0"/>
                <a:cs typeface="Arial" pitchFamily="34" charset="0"/>
              </a:rPr>
              <a:t>Key messages</a:t>
            </a:r>
          </a:p>
          <a:p>
            <a:pPr marL="171431" indent="-171431">
              <a:spcBef>
                <a:spcPct val="0"/>
              </a:spcBef>
              <a:buFont typeface="Arial" panose="020B0604020202020204" pitchFamily="34" charset="0"/>
              <a:buChar char="•"/>
            </a:pPr>
            <a:r>
              <a:rPr lang="en-US" b="0" dirty="0">
                <a:latin typeface="Arial" pitchFamily="34" charset="0"/>
                <a:cs typeface="Arial" pitchFamily="34" charset="0"/>
              </a:rPr>
              <a:t>Preparation is the key to success</a:t>
            </a:r>
          </a:p>
          <a:p>
            <a:pPr marL="171431" indent="-171431">
              <a:spcBef>
                <a:spcPct val="0"/>
              </a:spcBef>
              <a:buFont typeface="Arial" panose="020B0604020202020204" pitchFamily="34" charset="0"/>
              <a:buChar char="•"/>
            </a:pPr>
            <a:r>
              <a:rPr lang="en-US" b="0" dirty="0">
                <a:latin typeface="Arial" pitchFamily="34" charset="0"/>
                <a:cs typeface="Arial" pitchFamily="34" charset="0"/>
              </a:rPr>
              <a:t>No planning can lead to risks</a:t>
            </a:r>
          </a:p>
          <a:p>
            <a:pPr eaLnBrk="1" hangingPunct="1">
              <a:spcBef>
                <a:spcPct val="0"/>
              </a:spcBef>
            </a:pPr>
            <a:endParaRPr lang="en-US" b="1"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itchFamily="34" charset="0"/>
                <a:cs typeface="Arial" pitchFamily="34" charset="0"/>
              </a:rPr>
              <a:t>Key messages</a:t>
            </a:r>
          </a:p>
          <a:p>
            <a:pPr marL="171431" indent="-171431" defTabSz="914302">
              <a:buFont typeface="Arial" panose="020B0604020202020204" pitchFamily="34" charset="0"/>
              <a:buChar char="•"/>
              <a:defRPr/>
            </a:pPr>
            <a:r>
              <a:rPr lang="en-US" b="0" dirty="0">
                <a:latin typeface="Arial" pitchFamily="34" charset="0"/>
                <a:cs typeface="Arial" pitchFamily="34" charset="0"/>
              </a:rPr>
              <a:t>Understanding legal requirements according to your constitution, having clear documented planning, running well managed meetings and preparing an effective handover process are all indicators of quality governance and leadership.</a:t>
            </a:r>
          </a:p>
          <a:p>
            <a:pPr marL="0" indent="0" defTabSz="914302">
              <a:buFont typeface="Arial" panose="020B0604020202020204" pitchFamily="34" charset="0"/>
              <a:buNone/>
              <a:defRPr/>
            </a:pPr>
            <a:endParaRPr lang="en-US" b="0" dirty="0">
              <a:latin typeface="Arial" pitchFamily="34" charset="0"/>
              <a:cs typeface="Arial" pitchFamily="34" charset="0"/>
            </a:endParaRPr>
          </a:p>
          <a:p>
            <a:pPr marL="0" indent="0" defTabSz="914302">
              <a:buFont typeface="Arial" panose="020B0604020202020204" pitchFamily="34" charset="0"/>
              <a:buNone/>
              <a:defRPr/>
            </a:pPr>
            <a:r>
              <a:rPr lang="en-US" b="1" i="1" dirty="0">
                <a:latin typeface="Arial" pitchFamily="34" charset="0"/>
                <a:cs typeface="Arial" pitchFamily="34" charset="0"/>
              </a:rPr>
              <a:t>ALL meetings must meet </a:t>
            </a:r>
            <a:r>
              <a:rPr lang="en-US" b="1" i="1" dirty="0" err="1">
                <a:latin typeface="Arial" pitchFamily="34" charset="0"/>
                <a:cs typeface="Arial" pitchFamily="34" charset="0"/>
              </a:rPr>
              <a:t>COVIDSafe</a:t>
            </a:r>
            <a:r>
              <a:rPr lang="en-US" b="1" i="1" dirty="0">
                <a:latin typeface="Arial" pitchFamily="34" charset="0"/>
                <a:cs typeface="Arial" pitchFamily="34" charset="0"/>
              </a:rPr>
              <a:t> Settings. Government directives can and do change often, important to plan the AGM in advance, safest option is via online platform - https://www.coronavirus.vic.gov.au/coronavirus-covidsafe-settings</a:t>
            </a:r>
          </a:p>
          <a:p>
            <a:pPr marL="0" indent="0" defTabSz="914302">
              <a:buFont typeface="Arial" panose="020B0604020202020204" pitchFamily="34" charset="0"/>
              <a:buNone/>
              <a:defRPr/>
            </a:pPr>
            <a:r>
              <a:rPr lang="en-US" b="1" i="1" dirty="0">
                <a:latin typeface="Arial" pitchFamily="34" charset="0"/>
                <a:cs typeface="Arial" pitchFamily="34" charset="0"/>
              </a:rPr>
              <a:t>-</a:t>
            </a:r>
            <a:r>
              <a:rPr lang="en-US" b="0" i="1" dirty="0">
                <a:latin typeface="Arial" pitchFamily="34" charset="0"/>
                <a:cs typeface="Arial" pitchFamily="34" charset="0"/>
              </a:rPr>
              <a:t>use a teleconference, videoconference or other means of electronic communication</a:t>
            </a:r>
          </a:p>
          <a:p>
            <a:pPr marL="0" indent="0" defTabSz="914302">
              <a:buFont typeface="Arial" panose="020B0604020202020204" pitchFamily="34" charset="0"/>
              <a:buNone/>
              <a:defRPr/>
            </a:pPr>
            <a:r>
              <a:rPr lang="en-US" sz="1200" b="0" i="1" kern="1200" dirty="0">
                <a:solidFill>
                  <a:schemeClr val="tx1"/>
                </a:solidFill>
                <a:effectLst/>
                <a:latin typeface="Arial" pitchFamily="34" charset="0"/>
                <a:ea typeface="+mn-ea"/>
                <a:cs typeface="Arial" pitchFamily="34" charset="0"/>
              </a:rPr>
              <a:t>T</a:t>
            </a:r>
            <a:r>
              <a:rPr lang="en-US" sz="1200" b="0" i="0" kern="1200" dirty="0">
                <a:solidFill>
                  <a:schemeClr val="tx1"/>
                </a:solidFill>
                <a:effectLst/>
                <a:latin typeface="+mn-lt"/>
                <a:ea typeface="+mn-ea"/>
                <a:cs typeface="+mn-cs"/>
              </a:rPr>
              <a:t>he </a:t>
            </a:r>
            <a:r>
              <a:rPr lang="en-US" sz="1200" b="0" i="1" kern="1200" dirty="0">
                <a:solidFill>
                  <a:schemeClr val="tx1"/>
                </a:solidFill>
                <a:effectLst/>
                <a:latin typeface="+mn-lt"/>
                <a:ea typeface="+mn-ea"/>
                <a:cs typeface="+mn-cs"/>
              </a:rPr>
              <a:t>Associations Incorporation Reform Act 2012</a:t>
            </a:r>
            <a:r>
              <a:rPr lang="en-US" sz="1200" b="0" i="0" kern="1200" dirty="0">
                <a:solidFill>
                  <a:schemeClr val="tx1"/>
                </a:solidFill>
                <a:effectLst/>
                <a:latin typeface="+mn-lt"/>
                <a:ea typeface="+mn-ea"/>
                <a:cs typeface="+mn-cs"/>
              </a:rPr>
              <a:t> (the Act) permits members to take part in general meetings by using technology that allows members to clearly and simultaneously communicate with each other. The Act also permits meetings of the committee of an incorporated association to be conducted by use of technology that allows members to clearly and simultaneously communicate with each other.</a:t>
            </a:r>
          </a:p>
          <a:p>
            <a:pPr marL="0" indent="0" defTabSz="914302">
              <a:buFont typeface="Arial" panose="020B0604020202020204" pitchFamily="34" charset="0"/>
              <a:buNone/>
              <a:defRPr/>
            </a:pPr>
            <a:endParaRPr lang="en-US" b="0" i="1" dirty="0">
              <a:latin typeface="Arial" pitchFamily="34" charset="0"/>
              <a:cs typeface="Arial" pitchFamily="34" charset="0"/>
            </a:endParaRPr>
          </a:p>
          <a:p>
            <a:pPr marL="0" indent="0" defTabSz="914302">
              <a:buFont typeface="Arial" panose="020B0604020202020204" pitchFamily="34" charset="0"/>
              <a:buNone/>
              <a:defRPr/>
            </a:pPr>
            <a:r>
              <a:rPr lang="en-US" b="1" dirty="0"/>
              <a:t>Free video conferencing tools: </a:t>
            </a:r>
          </a:p>
          <a:p>
            <a:pPr marL="0" indent="0" defTabSz="914302">
              <a:buFont typeface="Arial" panose="020B0604020202020204" pitchFamily="34" charset="0"/>
              <a:buNone/>
              <a:defRPr/>
            </a:pPr>
            <a:r>
              <a:rPr lang="en-US" dirty="0"/>
              <a:t>Zoom – up to 100 individuals for up to 40 mins (free subscription – more options for paid subscription)</a:t>
            </a:r>
          </a:p>
          <a:p>
            <a:pPr marL="0" indent="0" defTabSz="914302">
              <a:buFont typeface="Arial" panose="020B0604020202020204" pitchFamily="34" charset="0"/>
              <a:buNone/>
              <a:defRPr/>
            </a:pPr>
            <a:r>
              <a:rPr lang="en-US" dirty="0"/>
              <a:t>Skype – up to 50 individuals </a:t>
            </a:r>
          </a:p>
          <a:p>
            <a:pPr marL="0" indent="0" defTabSz="914302">
              <a:buFont typeface="Arial" panose="020B0604020202020204" pitchFamily="34" charset="0"/>
              <a:buNone/>
              <a:defRPr/>
            </a:pPr>
            <a:r>
              <a:rPr lang="en-US" b="1" dirty="0"/>
              <a:t>Video &amp; voice calling with instant text communication </a:t>
            </a:r>
          </a:p>
          <a:p>
            <a:pPr marL="0" indent="0" defTabSz="914302">
              <a:buFont typeface="Arial" panose="020B0604020202020204" pitchFamily="34" charset="0"/>
              <a:buNone/>
              <a:defRPr/>
            </a:pPr>
            <a:r>
              <a:rPr lang="en-US" dirty="0"/>
              <a:t>Slack </a:t>
            </a:r>
          </a:p>
          <a:p>
            <a:pPr marL="0" indent="0" defTabSz="914302">
              <a:buFont typeface="Arial" panose="020B0604020202020204" pitchFamily="34" charset="0"/>
              <a:buNone/>
              <a:defRPr/>
            </a:pPr>
            <a:r>
              <a:rPr lang="en-US" dirty="0"/>
              <a:t>Microsoft teams </a:t>
            </a:r>
          </a:p>
          <a:p>
            <a:pPr marL="0" indent="0" defTabSz="914302">
              <a:buFont typeface="Arial" panose="020B0604020202020204" pitchFamily="34" charset="0"/>
              <a:buNone/>
              <a:defRPr/>
            </a:pPr>
            <a:r>
              <a:rPr lang="en-US" b="1" dirty="0" err="1"/>
              <a:t>GoToWebinar</a:t>
            </a:r>
            <a:r>
              <a:rPr lang="en-US" b="1" dirty="0"/>
              <a:t> </a:t>
            </a:r>
            <a:r>
              <a:rPr lang="en-US" dirty="0"/>
              <a:t>For larger groups and more control over participation, as well as more record keeping, chat recording and data collection tools</a:t>
            </a:r>
          </a:p>
          <a:p>
            <a:pPr marL="0" indent="0" defTabSz="914302">
              <a:buFont typeface="Arial" panose="020B0604020202020204" pitchFamily="34" charset="0"/>
              <a:buNone/>
              <a:defRPr/>
            </a:pPr>
            <a:endParaRPr lang="en-US" b="0" i="1" dirty="0">
              <a:latin typeface="Arial" pitchFamily="34" charset="0"/>
              <a:cs typeface="Arial" pitchFamily="34" charset="0"/>
            </a:endParaRPr>
          </a:p>
          <a:p>
            <a:pPr marL="0" indent="0" defTabSz="914302">
              <a:buFont typeface="Arial" panose="020B0604020202020204" pitchFamily="34" charset="0"/>
              <a:buNone/>
              <a:defRPr/>
            </a:pPr>
            <a:r>
              <a:rPr lang="en-US" b="1" i="0" dirty="0">
                <a:latin typeface="Arial" pitchFamily="34" charset="0"/>
                <a:cs typeface="Arial" pitchFamily="34" charset="0"/>
              </a:rPr>
              <a:t>Most people have become pretty savvy and comfortable with the use of technology during the last 20 months of lockdown so running an online AGM will be successful.</a:t>
            </a:r>
          </a:p>
          <a:p>
            <a:pPr marL="0" indent="0" defTabSz="914302">
              <a:buFont typeface="Arial" panose="020B0604020202020204" pitchFamily="34" charset="0"/>
              <a:buNone/>
              <a:defRPr/>
            </a:pPr>
            <a:endParaRPr lang="en-US" b="0" i="1" dirty="0">
              <a:latin typeface="Arial" pitchFamily="34" charset="0"/>
              <a:cs typeface="Arial" pitchFamily="34" charset="0"/>
            </a:endParaRPr>
          </a:p>
          <a:p>
            <a:pPr marL="0" indent="0" defTabSz="914302">
              <a:buFont typeface="Arial" panose="020B0604020202020204" pitchFamily="34" charset="0"/>
              <a:buNone/>
              <a:defRPr/>
            </a:pPr>
            <a:r>
              <a:rPr lang="en-US" b="1" dirty="0"/>
              <a:t>What about people who don’t have Internet access? </a:t>
            </a:r>
          </a:p>
          <a:p>
            <a:pPr marL="0" indent="0" defTabSz="914302">
              <a:buFont typeface="Arial" panose="020B0604020202020204" pitchFamily="34" charset="0"/>
              <a:buNone/>
              <a:defRPr/>
            </a:pPr>
            <a:r>
              <a:rPr lang="en-US" dirty="0"/>
              <a:t>If your membership is not online or really isn’t technology literate, you may offer the alternative of proxy voting by mail. Make sure you allow a decent amount of time for people to receive their papers and respond to them.</a:t>
            </a:r>
            <a:endParaRPr lang="en-US" sz="1200" b="0" i="0" kern="1200" dirty="0">
              <a:solidFill>
                <a:schemeClr val="tx1"/>
              </a:solidFill>
              <a:effectLst/>
              <a:latin typeface="+mn-lt"/>
              <a:ea typeface="+mn-ea"/>
              <a:cs typeface="+mn-cs"/>
            </a:endParaRPr>
          </a:p>
          <a:p>
            <a:pPr marL="0" indent="0" defTabSz="914302">
              <a:buFont typeface="Arial" panose="020B0604020202020204" pitchFamily="34" charset="0"/>
              <a:buNone/>
              <a:defRPr/>
            </a:pPr>
            <a:r>
              <a:rPr lang="en-US" sz="1200" b="0" i="0" kern="1200" dirty="0">
                <a:solidFill>
                  <a:schemeClr val="tx1"/>
                </a:solidFill>
                <a:effectLst/>
                <a:latin typeface="+mn-lt"/>
                <a:ea typeface="+mn-ea"/>
                <a:cs typeface="+mn-cs"/>
              </a:rPr>
              <a:t>You must use a standard form to proxy vote if the rules of the incorporated association require you to do so. A person acting as a proxy must act honestly and in good faith and exercise due care and diligence.</a:t>
            </a:r>
            <a:endParaRPr lang="en-US" b="1" i="1" dirty="0">
              <a:latin typeface="Arial" pitchFamily="34" charset="0"/>
              <a:cs typeface="Arial" pitchFamily="34" charset="0"/>
            </a:endParaRPr>
          </a:p>
          <a:p>
            <a:pPr marL="0" indent="0" defTabSz="914302">
              <a:buFont typeface="Arial" panose="020B0604020202020204" pitchFamily="34" charset="0"/>
              <a:buNone/>
              <a:defRPr/>
            </a:pPr>
            <a:endParaRPr lang="en-US" sz="1200" b="0" i="0" kern="1200" dirty="0">
              <a:solidFill>
                <a:schemeClr val="tx1"/>
              </a:solidFill>
              <a:effectLst/>
              <a:latin typeface="+mn-lt"/>
              <a:ea typeface="+mn-ea"/>
              <a:cs typeface="+mn-cs"/>
            </a:endParaRPr>
          </a:p>
          <a:p>
            <a:pPr marL="0" indent="0" defTabSz="914302">
              <a:buFont typeface="Arial" panose="020B0604020202020204" pitchFamily="34" charset="0"/>
              <a:buNone/>
              <a:defRPr/>
            </a:pPr>
            <a:r>
              <a:rPr lang="en-US" sz="1200" b="1" i="0" kern="1200" dirty="0">
                <a:solidFill>
                  <a:schemeClr val="tx1"/>
                </a:solidFill>
                <a:effectLst/>
                <a:latin typeface="+mn-lt"/>
                <a:ea typeface="+mn-ea"/>
                <a:cs typeface="+mn-cs"/>
              </a:rPr>
              <a:t>If you cannot run your AGM via online platform or there is a delay completing your financial statement in time due to COVID19, you can postpone the AGM.</a:t>
            </a:r>
          </a:p>
          <a:p>
            <a:r>
              <a:rPr lang="en-US" sz="1200" b="1" i="1" kern="1200" dirty="0">
                <a:solidFill>
                  <a:schemeClr val="tx1"/>
                </a:solidFill>
                <a:effectLst/>
                <a:latin typeface="+mn-lt"/>
                <a:ea typeface="+mn-ea"/>
                <a:cs typeface="+mn-cs"/>
              </a:rPr>
              <a:t>The application form to request extension is still available through CAV.</a:t>
            </a:r>
          </a:p>
          <a:p>
            <a:endParaRPr lang="en-US" sz="1200" b="0" i="0"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In Folder:</a:t>
            </a:r>
          </a:p>
          <a:p>
            <a:r>
              <a:rPr lang="en-US" sz="1200" b="1" i="0" u="sng" kern="1200" dirty="0">
                <a:solidFill>
                  <a:schemeClr val="tx1"/>
                </a:solidFill>
                <a:effectLst/>
                <a:latin typeface="+mn-lt"/>
                <a:ea typeface="+mn-ea"/>
                <a:cs typeface="+mn-cs"/>
              </a:rPr>
              <a:t>Consumer Affairs: </a:t>
            </a:r>
            <a:r>
              <a:rPr lang="en-US" sz="1200" b="0" i="0" kern="1200" dirty="0">
                <a:solidFill>
                  <a:schemeClr val="tx1"/>
                </a:solidFill>
                <a:effectLst/>
                <a:latin typeface="+mn-lt"/>
                <a:ea typeface="+mn-ea"/>
                <a:cs typeface="+mn-cs"/>
              </a:rPr>
              <a:t>apply for an extension of time to hold the AGM. The Registrar is currently granting three-month extensions and waiving the usual fee. To seek an extension, complete our </a:t>
            </a:r>
            <a:r>
              <a:rPr lang="en-US" sz="1200" b="0" i="0" u="sng" kern="1200" dirty="0">
                <a:solidFill>
                  <a:schemeClr val="tx1"/>
                </a:solidFill>
                <a:effectLst/>
                <a:latin typeface="+mn-lt"/>
                <a:ea typeface="+mn-ea"/>
                <a:cs typeface="+mn-cs"/>
                <a:hlinkClick r:id="rId3"/>
              </a:rPr>
              <a:t>Extension of time to hold an AGM or lodge financial statements form (Word, 97 KB)</a:t>
            </a:r>
            <a:r>
              <a:rPr lang="en-US" sz="1200" b="0" i="0" kern="1200" dirty="0">
                <a:solidFill>
                  <a:schemeClr val="tx1"/>
                </a:solidFill>
                <a:effectLst/>
                <a:latin typeface="+mn-lt"/>
                <a:ea typeface="+mn-ea"/>
                <a:cs typeface="+mn-cs"/>
              </a:rPr>
              <a:t> and send it to </a:t>
            </a:r>
            <a:r>
              <a:rPr lang="en-US" sz="1200" b="0" i="0" u="sng" kern="1200" dirty="0">
                <a:solidFill>
                  <a:schemeClr val="tx1"/>
                </a:solidFill>
                <a:effectLst/>
                <a:latin typeface="+mn-lt"/>
                <a:ea typeface="+mn-ea"/>
                <a:cs typeface="+mn-cs"/>
                <a:hlinkClick r:id="rId4"/>
              </a:rPr>
              <a:t>cav.registration@justice.vic.gov.au</a:t>
            </a:r>
            <a:r>
              <a:rPr lang="en-US" sz="1200" b="0" i="0"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pPr latinLnBrk="0"/>
            <a:endParaRPr lang="en-US" sz="1200" b="0" i="0" u="none" strike="noStrike" kern="1200" dirty="0">
              <a:solidFill>
                <a:schemeClr val="tx1"/>
              </a:solidFill>
              <a:effectLst/>
              <a:latin typeface="+mn-lt"/>
              <a:ea typeface="+mn-ea"/>
              <a:cs typeface="+mn-cs"/>
              <a:hlinkClick r:id="rId5"/>
            </a:endParaRPr>
          </a:p>
          <a:p>
            <a:pPr latinLnBrk="0"/>
            <a:r>
              <a:rPr lang="en-US" sz="1200" b="0" i="0" u="none" strike="noStrike" kern="1200" dirty="0">
                <a:solidFill>
                  <a:schemeClr val="tx1"/>
                </a:solidFill>
                <a:effectLst/>
                <a:latin typeface="+mn-lt"/>
                <a:ea typeface="+mn-ea"/>
                <a:cs typeface="+mn-cs"/>
                <a:hlinkClick r:id="rId5"/>
              </a:rPr>
              <a:t>the ACNC</a:t>
            </a:r>
            <a:r>
              <a:rPr lang="en-US" sz="1200" b="0" i="0" kern="1200" dirty="0">
                <a:solidFill>
                  <a:schemeClr val="tx1"/>
                </a:solidFill>
                <a:effectLst/>
                <a:latin typeface="+mn-lt"/>
                <a:ea typeface="+mn-ea"/>
                <a:cs typeface="+mn-cs"/>
              </a:rPr>
              <a:t> has advised that AGMs of registered charities can be postponed if they can’t be conducted safely and they will not take action unless there is evidence of wider non-compliance. </a:t>
            </a:r>
            <a:r>
              <a:rPr lang="en-US" sz="1200" b="1" i="0" kern="1200" dirty="0">
                <a:solidFill>
                  <a:schemeClr val="tx1"/>
                </a:solidFill>
                <a:effectLst/>
                <a:latin typeface="+mn-lt"/>
                <a:ea typeface="+mn-ea"/>
                <a:cs typeface="+mn-cs"/>
              </a:rPr>
              <a:t>Flowchart in folder.</a:t>
            </a:r>
          </a:p>
          <a:p>
            <a:pPr latinLnBrk="0"/>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CHO directive the EC sector be mandatory vaccinated, this requirement extends to </a:t>
            </a:r>
            <a:r>
              <a:rPr lang="en-US" sz="1200" b="1" i="0" kern="1200" dirty="0" err="1">
                <a:solidFill>
                  <a:schemeClr val="tx1"/>
                </a:solidFill>
                <a:effectLst/>
                <a:latin typeface="+mn-lt"/>
                <a:ea typeface="+mn-ea"/>
                <a:cs typeface="+mn-cs"/>
              </a:rPr>
              <a:t>CoM</a:t>
            </a:r>
            <a:r>
              <a:rPr lang="en-US" sz="1200" b="1" i="0" kern="1200" dirty="0">
                <a:solidFill>
                  <a:schemeClr val="tx1"/>
                </a:solidFill>
                <a:effectLst/>
                <a:latin typeface="+mn-lt"/>
                <a:ea typeface="+mn-ea"/>
                <a:cs typeface="+mn-cs"/>
              </a:rPr>
              <a:t> as you are volunteers of the service. If you choose not to get vaccinated, that doesn’t automatically mean you cannot continue to sit on the </a:t>
            </a:r>
            <a:r>
              <a:rPr lang="en-US" sz="1200" b="1" i="0" kern="1200" dirty="0" err="1">
                <a:solidFill>
                  <a:schemeClr val="tx1"/>
                </a:solidFill>
                <a:effectLst/>
                <a:latin typeface="+mn-lt"/>
                <a:ea typeface="+mn-ea"/>
                <a:cs typeface="+mn-cs"/>
              </a:rPr>
              <a:t>CoM.</a:t>
            </a:r>
            <a:r>
              <a:rPr lang="en-US" sz="1200" b="1" i="0" kern="1200" dirty="0">
                <a:solidFill>
                  <a:schemeClr val="tx1"/>
                </a:solidFill>
                <a:effectLst/>
                <a:latin typeface="+mn-lt"/>
                <a:ea typeface="+mn-ea"/>
                <a:cs typeface="+mn-cs"/>
              </a:rPr>
              <a:t> But what that means is you cannot be on the premises from October 18</a:t>
            </a:r>
            <a:r>
              <a:rPr lang="en-US" sz="1200" b="1" i="0" kern="1200" baseline="30000" dirty="0">
                <a:solidFill>
                  <a:schemeClr val="tx1"/>
                </a:solidFill>
                <a:effectLst/>
                <a:latin typeface="+mn-lt"/>
                <a:ea typeface="+mn-ea"/>
                <a:cs typeface="+mn-cs"/>
              </a:rPr>
              <a:t>th</a:t>
            </a:r>
            <a:r>
              <a:rPr lang="en-US" sz="1200" b="1" i="0" kern="1200" dirty="0">
                <a:solidFill>
                  <a:schemeClr val="tx1"/>
                </a:solidFill>
                <a:effectLst/>
                <a:latin typeface="+mn-lt"/>
                <a:ea typeface="+mn-ea"/>
                <a:cs typeface="+mn-cs"/>
              </a:rPr>
              <a:t> and all of your involvement will be remotely, including all meetings via online platform. More information about the CHO directive will be available in the Forum being held tomorrow night, Sage will include the link in the chat for your reference.</a:t>
            </a:r>
          </a:p>
          <a:p>
            <a:pPr marL="0" indent="0" defTabSz="914302">
              <a:buFont typeface="Arial" panose="020B0604020202020204" pitchFamily="34" charset="0"/>
              <a:buNone/>
              <a:defRPr/>
            </a:pPr>
            <a:endParaRPr lang="en-US" b="0" dirty="0">
              <a:latin typeface="Arial" pitchFamily="34" charset="0"/>
              <a:cs typeface="Arial" pitchFamily="34" charset="0"/>
            </a:endParaRPr>
          </a:p>
          <a:p>
            <a:pPr defTabSz="914302">
              <a:defRPr/>
            </a:pPr>
            <a:endParaRPr lang="en-US" b="0" dirty="0">
              <a:latin typeface="Arial" pitchFamily="34" charset="0"/>
              <a:cs typeface="Arial" pitchFamily="34" charset="0"/>
            </a:endParaRPr>
          </a:p>
        </p:txBody>
      </p:sp>
    </p:spTree>
    <p:extLst>
      <p:ext uri="{BB962C8B-B14F-4D97-AF65-F5344CB8AC3E}">
        <p14:creationId xmlns:p14="http://schemas.microsoft.com/office/powerpoint/2010/main" val="40045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720725"/>
            <a:ext cx="4964113" cy="3724275"/>
          </a:xfrm>
        </p:spPr>
      </p:sp>
      <p:sp>
        <p:nvSpPr>
          <p:cNvPr id="3" name="Notes Placeholder 2"/>
          <p:cNvSpPr>
            <a:spLocks noGrp="1"/>
          </p:cNvSpPr>
          <p:nvPr>
            <p:ph type="body" idx="1"/>
          </p:nvPr>
        </p:nvSpPr>
        <p:spPr/>
        <p:txBody>
          <a:bodyPr/>
          <a:lstStyle/>
          <a:p>
            <a:pPr defTabSz="914302">
              <a:buClr>
                <a:srgbClr val="00B050"/>
              </a:buClr>
              <a:defRPr/>
            </a:pPr>
            <a:r>
              <a:rPr lang="en-AU" b="1" dirty="0">
                <a:latin typeface="Arial" pitchFamily="34" charset="0"/>
                <a:cs typeface="Arial" pitchFamily="34" charset="0"/>
              </a:rPr>
              <a:t>Key messages</a:t>
            </a:r>
          </a:p>
          <a:p>
            <a:pPr marL="171431" indent="-171431" defTabSz="914302">
              <a:buClr>
                <a:srgbClr val="00B050"/>
              </a:buClr>
              <a:buFont typeface="Arial" pitchFamily="34" charset="0"/>
              <a:buChar char="•"/>
              <a:defRPr/>
            </a:pPr>
            <a:r>
              <a:rPr lang="en-AU" b="0" dirty="0">
                <a:latin typeface="Arial" pitchFamily="34" charset="0"/>
                <a:cs typeface="Arial" pitchFamily="34" charset="0"/>
              </a:rPr>
              <a:t>Ask Participants to refer to their constitution. </a:t>
            </a:r>
            <a:r>
              <a:rPr lang="en-AU" b="0" baseline="0" dirty="0">
                <a:latin typeface="Arial" pitchFamily="34" charset="0"/>
                <a:cs typeface="Arial" pitchFamily="34" charset="0"/>
              </a:rPr>
              <a:t>Participants should check their financial year and any information that relates to the timing of the AGM.</a:t>
            </a:r>
          </a:p>
          <a:p>
            <a:pPr defTabSz="914302">
              <a:buClr>
                <a:srgbClr val="00B050"/>
              </a:buClr>
              <a:defRPr/>
            </a:pPr>
            <a:endParaRPr lang="en-AU" dirty="0">
              <a:latin typeface="Arial" pitchFamily="34" charset="0"/>
              <a:cs typeface="Arial" pitchFamily="34" charset="0"/>
            </a:endParaRPr>
          </a:p>
          <a:p>
            <a:pPr defTabSz="914302">
              <a:buClr>
                <a:srgbClr val="00B050"/>
              </a:buClr>
              <a:defRPr/>
            </a:pPr>
            <a:r>
              <a:rPr lang="en-AU" dirty="0">
                <a:latin typeface="Arial" pitchFamily="34" charset="0"/>
                <a:cs typeface="Arial" pitchFamily="34" charset="0"/>
              </a:rPr>
              <a:t>Key information includes:</a:t>
            </a:r>
          </a:p>
          <a:p>
            <a:pPr marL="457151" indent="-457151">
              <a:buClr>
                <a:srgbClr val="00B050"/>
              </a:buClr>
              <a:buFont typeface="Arial" pitchFamily="34" charset="0"/>
              <a:buChar char="•"/>
            </a:pPr>
            <a:r>
              <a:rPr lang="en-AU" dirty="0">
                <a:latin typeface="Arial" pitchFamily="34" charset="0"/>
                <a:cs typeface="Arial" pitchFamily="34" charset="0"/>
              </a:rPr>
              <a:t>Definition of membership</a:t>
            </a:r>
          </a:p>
          <a:p>
            <a:pPr marL="457151" indent="-457151">
              <a:buClr>
                <a:srgbClr val="00B050"/>
              </a:buClr>
              <a:buFont typeface="Arial" pitchFamily="34" charset="0"/>
              <a:buChar char="•"/>
            </a:pPr>
            <a:r>
              <a:rPr lang="en-AU" dirty="0">
                <a:latin typeface="Arial" pitchFamily="34" charset="0"/>
                <a:cs typeface="Arial" pitchFamily="34" charset="0"/>
              </a:rPr>
              <a:t>Financial year date (Annual General Meetings must be held within 5 months of the end of the financial year)</a:t>
            </a:r>
          </a:p>
          <a:p>
            <a:pPr marL="457151" indent="-457151">
              <a:buClr>
                <a:srgbClr val="00B050"/>
              </a:buClr>
              <a:buFont typeface="Arial" pitchFamily="34" charset="0"/>
              <a:buChar char="•"/>
            </a:pPr>
            <a:r>
              <a:rPr lang="en-AU" dirty="0">
                <a:latin typeface="Arial" pitchFamily="34" charset="0"/>
                <a:cs typeface="Arial" pitchFamily="34" charset="0"/>
              </a:rPr>
              <a:t>Notification and advertising of your Annual General Meeting</a:t>
            </a:r>
          </a:p>
          <a:p>
            <a:pPr marL="457151" indent="-457151">
              <a:buClr>
                <a:srgbClr val="00B050"/>
              </a:buClr>
              <a:buFont typeface="Arial" pitchFamily="34" charset="0"/>
              <a:buChar char="•"/>
            </a:pPr>
            <a:r>
              <a:rPr lang="en-AU" dirty="0">
                <a:latin typeface="Arial" pitchFamily="34" charset="0"/>
                <a:cs typeface="Arial" pitchFamily="34" charset="0"/>
              </a:rPr>
              <a:t>Who can attend the meeting, i.e. members of the Association</a:t>
            </a:r>
          </a:p>
          <a:p>
            <a:pPr marL="457151" indent="-457151">
              <a:buClr>
                <a:srgbClr val="00B050"/>
              </a:buClr>
              <a:buFont typeface="Arial" pitchFamily="34" charset="0"/>
              <a:buChar char="•"/>
            </a:pPr>
            <a:r>
              <a:rPr lang="en-AU" dirty="0">
                <a:latin typeface="Arial" pitchFamily="34" charset="0"/>
                <a:cs typeface="Arial" pitchFamily="34" charset="0"/>
              </a:rPr>
              <a:t>Required quorum and the procedure to follow if the quorum is not met</a:t>
            </a:r>
          </a:p>
          <a:p>
            <a:pPr marL="457151" indent="-457151">
              <a:buClr>
                <a:srgbClr val="00B050"/>
              </a:buClr>
              <a:buFont typeface="Arial" pitchFamily="34" charset="0"/>
              <a:buChar char="•"/>
            </a:pPr>
            <a:r>
              <a:rPr lang="en-AU" dirty="0">
                <a:latin typeface="Arial" pitchFamily="34" charset="0"/>
                <a:cs typeface="Arial" pitchFamily="34" charset="0"/>
              </a:rPr>
              <a:t>Make up of the committee,  i.e. number of members including office bearers and any specific roles</a:t>
            </a:r>
          </a:p>
          <a:p>
            <a:pPr marL="457151" indent="-457151">
              <a:buClr>
                <a:srgbClr val="00B050"/>
              </a:buClr>
              <a:buFont typeface="Arial" pitchFamily="34" charset="0"/>
              <a:buChar char="•"/>
            </a:pPr>
            <a:r>
              <a:rPr lang="en-AU" dirty="0">
                <a:latin typeface="Arial" pitchFamily="34" charset="0"/>
                <a:cs typeface="Arial" pitchFamily="34" charset="0"/>
              </a:rPr>
              <a:t>Term of office to determine when the newly elected committee officially takes over e.g. on the night or on the date specified in the constitution.</a:t>
            </a:r>
          </a:p>
          <a:p>
            <a:pPr marL="457151" indent="-457151">
              <a:buClr>
                <a:srgbClr val="00B050"/>
              </a:buClr>
              <a:buFont typeface="Arial" pitchFamily="34" charset="0"/>
              <a:buChar char="•"/>
            </a:pPr>
            <a:r>
              <a:rPr lang="en-AU" b="1" dirty="0">
                <a:latin typeface="Arial" pitchFamily="34" charset="0"/>
                <a:cs typeface="Arial" pitchFamily="34" charset="0"/>
              </a:rPr>
              <a:t>Check constitution for ruling which allows use of technology, proxies. (option to run via zoom(or the like) meeting or limited numbers in social gathering). In ELAA sample Constitution refer to clauses 31 – Proxies and 32 Use of Technology. </a:t>
            </a:r>
          </a:p>
          <a:p>
            <a:pPr marL="457151" indent="-457151">
              <a:buClr>
                <a:srgbClr val="00B050"/>
              </a:buClr>
              <a:buFont typeface="Arial" pitchFamily="34" charset="0"/>
              <a:buChar char="•"/>
            </a:pPr>
            <a:r>
              <a:rPr lang="en-US" b="1" dirty="0">
                <a:latin typeface="Arial" pitchFamily="34" charset="0"/>
                <a:cs typeface="Arial" pitchFamily="34" charset="0"/>
              </a:rPr>
              <a:t>I</a:t>
            </a:r>
            <a:r>
              <a:rPr lang="en-AU" b="1" dirty="0">
                <a:latin typeface="Arial" pitchFamily="34" charset="0"/>
                <a:cs typeface="Arial" pitchFamily="34" charset="0"/>
              </a:rPr>
              <a:t>f no mention revert back to Associations Incorporations Act which does allow use for both clause 60 – Proxies and 62 Use of Technology.</a:t>
            </a:r>
          </a:p>
          <a:p>
            <a:pPr marL="457151" indent="-457151">
              <a:buClr>
                <a:srgbClr val="00B050"/>
              </a:buClr>
              <a:buFont typeface="Arial" pitchFamily="34" charset="0"/>
              <a:buChar char="•"/>
            </a:pPr>
            <a:r>
              <a:rPr lang="en-AU" b="1" dirty="0">
                <a:latin typeface="Arial" pitchFamily="34" charset="0"/>
                <a:cs typeface="Arial" pitchFamily="34" charset="0"/>
              </a:rPr>
              <a:t>If there is specific ruling detailed in your Constitution you MUST follow that.</a:t>
            </a:r>
            <a:r>
              <a:rPr lang="en-US" b="1" dirty="0">
                <a:latin typeface="Arial" pitchFamily="34" charset="0"/>
                <a:cs typeface="Arial" pitchFamily="34" charset="0"/>
              </a:rPr>
              <a:t> If no mention, "silent", then revert to ACT otherwise follow rules.</a:t>
            </a:r>
            <a:endParaRPr lang="en-AU" b="1" dirty="0">
              <a:latin typeface="Arial" pitchFamily="34" charset="0"/>
              <a:cs typeface="Arial" pitchFamily="34" charset="0"/>
            </a:endParaRPr>
          </a:p>
          <a:p>
            <a:endParaRPr lang="en-AU" dirty="0"/>
          </a:p>
        </p:txBody>
      </p:sp>
    </p:spTree>
    <p:extLst>
      <p:ext uri="{BB962C8B-B14F-4D97-AF65-F5344CB8AC3E}">
        <p14:creationId xmlns:p14="http://schemas.microsoft.com/office/powerpoint/2010/main" val="2518025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0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539552" y="4891608"/>
            <a:ext cx="4899725" cy="48160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a:xfrm>
            <a:off x="539552" y="5930127"/>
            <a:ext cx="2133600" cy="365125"/>
          </a:xfrm>
          <a:prstGeom prst="rect">
            <a:avLst/>
          </a:prstGeom>
        </p:spPr>
        <p:txBody>
          <a:bodyPr/>
          <a:lstStyle>
            <a:lvl1pPr algn="l">
              <a:defRPr sz="1800" b="1">
                <a:solidFill>
                  <a:srgbClr val="FFFFFF"/>
                </a:solidFill>
              </a:defRPr>
            </a:lvl1pPr>
          </a:lstStyle>
          <a:p>
            <a:r>
              <a:rPr lang="en-US" dirty="0"/>
              <a:t>20 November 2014</a:t>
            </a:r>
            <a:endParaRPr lang="en-AU" dirty="0"/>
          </a:p>
        </p:txBody>
      </p:sp>
    </p:spTree>
    <p:extLst>
      <p:ext uri="{BB962C8B-B14F-4D97-AF65-F5344CB8AC3E}">
        <p14:creationId xmlns:p14="http://schemas.microsoft.com/office/powerpoint/2010/main" val="538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2pPr>
              <a:buClrTx/>
              <a:defRPr/>
            </a:lvl2pPr>
            <a:lvl3pPr indent="-216000">
              <a:buClrTx/>
              <a:buSzPct val="100000"/>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0128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2"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0" y="6115199"/>
            <a:ext cx="9144000" cy="741213"/>
          </a:xfrm>
          <a:prstGeom prst="rect">
            <a:avLst/>
          </a:prstGeom>
          <a:gradFill>
            <a:gsLst>
              <a:gs pos="0">
                <a:schemeClr val="tx1">
                  <a:lumMod val="60000"/>
                  <a:lumOff val="40000"/>
                </a:schemeClr>
              </a:gs>
              <a:gs pos="12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03" b="-1"/>
          <a:stretch/>
        </p:blipFill>
        <p:spPr>
          <a:xfrm>
            <a:off x="7367786" y="6285846"/>
            <a:ext cx="1620000" cy="502478"/>
          </a:xfrm>
          <a:prstGeom prst="rect">
            <a:avLst/>
          </a:prstGeom>
        </p:spPr>
      </p:pic>
      <p:sp>
        <p:nvSpPr>
          <p:cNvPr id="6" name="Title 1"/>
          <p:cNvSpPr>
            <a:spLocks noGrp="1"/>
          </p:cNvSpPr>
          <p:nvPr>
            <p:ph type="ctrTitle"/>
          </p:nvPr>
        </p:nvSpPr>
        <p:spPr>
          <a:xfrm>
            <a:off x="539651" y="3645024"/>
            <a:ext cx="4896445" cy="1080000"/>
          </a:xfrm>
        </p:spPr>
        <p:txBody>
          <a:bodyPr anchor="t">
            <a:noAutofit/>
          </a:bodyPr>
          <a:lstStyle>
            <a:lvl1pPr algn="l">
              <a:lnSpc>
                <a:spcPct val="90000"/>
              </a:lnSpc>
              <a:defRPr sz="4000" b="0">
                <a:solidFill>
                  <a:srgbClr val="FFFFFF"/>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63424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dirty="0"/>
              <a:t>Click to edit Master title style</a:t>
            </a:r>
            <a:endParaRPr lang="en-AU" dirty="0"/>
          </a:p>
        </p:txBody>
      </p:sp>
      <p:sp>
        <p:nvSpPr>
          <p:cNvPr id="6" name="Content Placeholder 2"/>
          <p:cNvSpPr>
            <a:spLocks noGrp="1"/>
          </p:cNvSpPr>
          <p:nvPr>
            <p:ph sz="half" idx="1"/>
          </p:nvPr>
        </p:nvSpPr>
        <p:spPr>
          <a:xfrm>
            <a:off x="395288" y="980728"/>
            <a:ext cx="5472856" cy="5145435"/>
          </a:xfrm>
        </p:spPr>
        <p:txBody>
          <a:bodyPr>
            <a:normAutofit/>
          </a:bodyPr>
          <a:lstStyle>
            <a:lvl1pPr>
              <a:defRPr sz="2000"/>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Picture Placeholder 8"/>
          <p:cNvSpPr>
            <a:spLocks noGrp="1"/>
          </p:cNvSpPr>
          <p:nvPr>
            <p:ph type="pic" sz="quarter" idx="13"/>
          </p:nvPr>
        </p:nvSpPr>
        <p:spPr>
          <a:xfrm>
            <a:off x="5940152" y="1484313"/>
            <a:ext cx="2879998" cy="2881312"/>
          </a:xfrm>
          <a:prstGeom prst="round2DiagRect">
            <a:avLst>
              <a:gd name="adj1" fmla="val 6898"/>
              <a:gd name="adj2" fmla="val 0"/>
            </a:avLst>
          </a:prstGeom>
          <a:ln w="38100">
            <a:noFill/>
          </a:ln>
        </p:spPr>
        <p:txBody>
          <a:bodyPr/>
          <a:lstStyle/>
          <a:p>
            <a:r>
              <a:rPr lang="en-US" dirty="0"/>
              <a:t>Drag picture to placeholder or click icon to add</a:t>
            </a:r>
            <a:endParaRPr lang="en-AU" dirty="0"/>
          </a:p>
        </p:txBody>
      </p:sp>
    </p:spTree>
    <p:extLst>
      <p:ext uri="{BB962C8B-B14F-4D97-AF65-F5344CB8AC3E}">
        <p14:creationId xmlns:p14="http://schemas.microsoft.com/office/powerpoint/2010/main" val="119735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395288" y="980728"/>
            <a:ext cx="4100512" cy="5145435"/>
          </a:xfrm>
        </p:spPr>
        <p:txBody>
          <a:bodyPr>
            <a:normAutofit/>
          </a:bodyPr>
          <a:lstStyle>
            <a:lvl1pPr>
              <a:defRPr sz="2000"/>
            </a:lvl1pPr>
            <a:lvl2pPr>
              <a:buClrTx/>
              <a:defRPr sz="1800"/>
            </a:lvl2pPr>
            <a:lvl3pPr>
              <a:buClrTx/>
              <a:defRPr sz="1600"/>
            </a:lvl3pPr>
            <a:lvl4pPr>
              <a:buClrTx/>
              <a:defRPr sz="1400"/>
            </a:lvl4pPr>
            <a:lvl5pPr>
              <a:buClrTx/>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586288" y="980728"/>
            <a:ext cx="4100512"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1521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0084"/>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82728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0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115199"/>
            <a:ext cx="9144000" cy="741213"/>
          </a:xfrm>
          <a:prstGeom prst="rect">
            <a:avLst/>
          </a:prstGeom>
          <a:gradFill>
            <a:gsLst>
              <a:gs pos="0">
                <a:schemeClr val="tx1">
                  <a:lumMod val="60000"/>
                  <a:lumOff val="40000"/>
                </a:schemeClr>
              </a:gs>
              <a:gs pos="12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374848" y="332656"/>
            <a:ext cx="8388000" cy="648072"/>
          </a:xfrm>
          <a:prstGeom prst="rect">
            <a:avLst/>
          </a:prstGeom>
        </p:spPr>
        <p:txBody>
          <a:bodyPr vert="horz" lIns="91440" tIns="45720" rIns="91440" bIns="45720" rtlCol="0" anchor="ctr">
            <a:normAutofit/>
          </a:bodyPr>
          <a:lstStyle/>
          <a:p>
            <a:r>
              <a:rPr lang="en-US" dirty="0"/>
              <a:t>Click to edit Master title style</a:t>
            </a:r>
            <a:endParaRPr lang="en-AU" dirty="0"/>
          </a:p>
        </p:txBody>
      </p:sp>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12503" b="-1"/>
          <a:stretch/>
        </p:blipFill>
        <p:spPr>
          <a:xfrm>
            <a:off x="7367786" y="6285846"/>
            <a:ext cx="1620000" cy="502478"/>
          </a:xfrm>
          <a:prstGeom prst="rect">
            <a:avLst/>
          </a:prstGeom>
        </p:spPr>
      </p:pic>
      <p:sp>
        <p:nvSpPr>
          <p:cNvPr id="3" name="Text Placeholder 2"/>
          <p:cNvSpPr>
            <a:spLocks noGrp="1"/>
          </p:cNvSpPr>
          <p:nvPr>
            <p:ph type="body" idx="1"/>
          </p:nvPr>
        </p:nvSpPr>
        <p:spPr>
          <a:xfrm>
            <a:off x="374848" y="980728"/>
            <a:ext cx="8388000" cy="51454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3835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4" r:id="rId6"/>
    <p:sldLayoutId id="2147483655" r:id="rId7"/>
  </p:sldLayoutIdLst>
  <p:hf hdr="0"/>
  <p:txStyles>
    <p:titleStyle>
      <a:lvl1pPr algn="l" defTabSz="914400" rtl="0" eaLnBrk="1" latinLnBrk="0" hangingPunct="1">
        <a:spcBef>
          <a:spcPct val="0"/>
        </a:spcBef>
        <a:buNone/>
        <a:defRPr sz="2800" b="1" kern="1200">
          <a:solidFill>
            <a:srgbClr val="A40084"/>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tx2"/>
          </a:solidFill>
          <a:latin typeface="+mn-lt"/>
          <a:ea typeface="+mn-ea"/>
          <a:cs typeface="+mn-cs"/>
        </a:defRPr>
      </a:lvl1pPr>
      <a:lvl2pPr marL="252000" indent="-252000" algn="l" defTabSz="914400" rtl="0" eaLnBrk="1" latinLnBrk="0" hangingPunct="1">
        <a:spcBef>
          <a:spcPts val="450"/>
        </a:spcBef>
        <a:buClrTx/>
        <a:buFont typeface="Arial" pitchFamily="34" charset="0"/>
        <a:buChar char="•"/>
        <a:defRPr sz="2000" b="0" kern="1200">
          <a:solidFill>
            <a:schemeClr val="tx1"/>
          </a:solidFill>
          <a:latin typeface="+mn-lt"/>
          <a:ea typeface="+mn-ea"/>
          <a:cs typeface="+mn-cs"/>
        </a:defRPr>
      </a:lvl2pPr>
      <a:lvl3pPr marL="504000" indent="-252000" algn="l" defTabSz="914400" rtl="0" eaLnBrk="1" latinLnBrk="0" hangingPunct="1">
        <a:spcBef>
          <a:spcPts val="450"/>
        </a:spcBef>
        <a:buClrTx/>
        <a:buSzPct val="80000"/>
        <a:buFont typeface="Arial" pitchFamily="34" charset="0"/>
        <a:buChar char="•"/>
        <a:defRPr sz="1800" b="0" kern="1200">
          <a:solidFill>
            <a:schemeClr val="tx1"/>
          </a:solidFill>
          <a:latin typeface="+mn-lt"/>
          <a:ea typeface="+mn-ea"/>
          <a:cs typeface="+mn-cs"/>
        </a:defRPr>
      </a:lvl3pPr>
      <a:lvl4pPr marL="1008000" indent="-144000" algn="l" defTabSz="914400" rtl="0" eaLnBrk="1" latinLnBrk="0" hangingPunct="1">
        <a:spcBef>
          <a:spcPts val="450"/>
        </a:spcBef>
        <a:buClrTx/>
        <a:buFont typeface="Arial" pitchFamily="34" charset="0"/>
        <a:buChar char="-"/>
        <a:defRPr sz="1600" b="0" kern="1200">
          <a:solidFill>
            <a:schemeClr val="tx1"/>
          </a:solidFill>
          <a:latin typeface="+mn-lt"/>
          <a:ea typeface="+mn-ea"/>
          <a:cs typeface="+mn-cs"/>
        </a:defRPr>
      </a:lvl4pPr>
      <a:lvl5pPr marL="1512000" indent="-144000" algn="l" defTabSz="914400" rtl="0" eaLnBrk="1" latinLnBrk="0" hangingPunct="1">
        <a:spcBef>
          <a:spcPts val="450"/>
        </a:spcBef>
        <a:buClrTx/>
        <a:buFont typeface="Arial" pitchFamily="34" charset="0"/>
        <a:buChar char="-"/>
        <a:defRPr sz="14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hyperlink" Target="about:blank" TargetMode="External"/><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pixabay.com/en/calligraphy-pen-thanks-thank-you-265850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laa.org.au/resourc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elaa.org.au/resources/consultancy-services/" TargetMode="External"/><Relationship Id="rId5" Type="http://schemas.openxmlformats.org/officeDocument/2006/relationships/hyperlink" Target="https://elaa.org.au/learningbrought2life/program/professional-development/?jet-smart-filters=jet-engine/default&amp;_tax_query_learn_mode%5B%5D=199" TargetMode="External"/><Relationship Id="rId4" Type="http://schemas.openxmlformats.org/officeDocument/2006/relationships/hyperlink" Target="https://elaa.org.au/accoun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laa.org.au/learningbrought2life/progra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5.png"/><Relationship Id="rId4" Type="http://schemas.openxmlformats.org/officeDocument/2006/relationships/hyperlink" Target="https://elaa.org.au/learningbrought2life/program/professional-development/?jet-smart-filters=jet-engine/default&amp;_tax_query_learn_mode%5B%5D=199"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laa.org.au/media-news/elaa-e-new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20" y="1052736"/>
            <a:ext cx="5544338" cy="1257424"/>
          </a:xfrm>
        </p:spPr>
        <p:txBody>
          <a:bodyPr/>
          <a:lstStyle/>
          <a:p>
            <a:br>
              <a:rPr lang="en-AU" sz="3600" dirty="0"/>
            </a:br>
            <a:endParaRPr lang="en-AU" sz="3600" dirty="0"/>
          </a:p>
        </p:txBody>
      </p:sp>
      <p:sp>
        <p:nvSpPr>
          <p:cNvPr id="5" name="TextBox 4"/>
          <p:cNvSpPr txBox="1"/>
          <p:nvPr/>
        </p:nvSpPr>
        <p:spPr>
          <a:xfrm>
            <a:off x="251520" y="3212977"/>
            <a:ext cx="5410742" cy="3016210"/>
          </a:xfrm>
          <a:prstGeom prst="rect">
            <a:avLst/>
          </a:prstGeom>
          <a:noFill/>
        </p:spPr>
        <p:txBody>
          <a:bodyPr wrap="square" lIns="91440" tIns="45720" rIns="91440" bIns="45720" rtlCol="0" anchor="t">
            <a:spAutoFit/>
          </a:bodyPr>
          <a:lstStyle/>
          <a:p>
            <a:pPr algn="ctr"/>
            <a:r>
              <a:rPr lang="en-AU" sz="5400" b="1" dirty="0">
                <a:solidFill>
                  <a:schemeClr val="bg1"/>
                </a:solidFill>
                <a:latin typeface="Arial" pitchFamily="34" charset="0"/>
                <a:cs typeface="Arial" pitchFamily="34" charset="0"/>
              </a:rPr>
              <a:t> </a:t>
            </a:r>
            <a:r>
              <a:rPr lang="en-AU" sz="3200" b="1" dirty="0">
                <a:solidFill>
                  <a:schemeClr val="bg1"/>
                </a:solidFill>
                <a:latin typeface="+mj-lt"/>
                <a:cs typeface="Arial" pitchFamily="34" charset="0"/>
              </a:rPr>
              <a:t>Ending the year on a high: </a:t>
            </a:r>
            <a:r>
              <a:rPr lang="en-AU" sz="3200" b="1" i="1" dirty="0">
                <a:solidFill>
                  <a:schemeClr val="bg1"/>
                </a:solidFill>
                <a:latin typeface="+mj-lt"/>
                <a:cs typeface="Arial" pitchFamily="34" charset="0"/>
              </a:rPr>
              <a:t>Planning your AGM and successful handover to the new committee </a:t>
            </a:r>
          </a:p>
          <a:p>
            <a:pPr algn="ctr"/>
            <a:endParaRPr lang="en-AU" sz="2000" b="1" dirty="0">
              <a:solidFill>
                <a:schemeClr val="bg1"/>
              </a:solidFill>
              <a:latin typeface="+mj-lt"/>
              <a:cs typeface="Arial" pitchFamily="34" charset="0"/>
            </a:endParaRPr>
          </a:p>
          <a:p>
            <a:r>
              <a:rPr lang="en-US" sz="2000" b="1" dirty="0">
                <a:solidFill>
                  <a:schemeClr val="bg1"/>
                </a:solidFill>
                <a:latin typeface="+mj-lt"/>
                <a:cs typeface="Arial"/>
              </a:rPr>
              <a:t>Term 3 2022</a:t>
            </a:r>
            <a:endParaRPr lang="en-AU" sz="2000" b="1" dirty="0">
              <a:solidFill>
                <a:schemeClr val="bg1"/>
              </a:solidFill>
              <a:latin typeface="+mj-lt"/>
              <a:cs typeface="Arial"/>
            </a:endParaRPr>
          </a:p>
        </p:txBody>
      </p:sp>
      <p:pic>
        <p:nvPicPr>
          <p:cNvPr id="6" name="Picture 5">
            <a:extLst>
              <a:ext uri="{FF2B5EF4-FFF2-40B4-BE49-F238E27FC236}">
                <a16:creationId xmlns:a16="http://schemas.microsoft.com/office/drawing/2014/main" id="{6DF6BC80-1E55-4092-AC87-6CA568ED56A6}"/>
              </a:ext>
            </a:extLst>
          </p:cNvPr>
          <p:cNvPicPr>
            <a:picLocks noChangeAspect="1"/>
          </p:cNvPicPr>
          <p:nvPr/>
        </p:nvPicPr>
        <p:blipFill>
          <a:blip r:embed="rId3"/>
          <a:stretch>
            <a:fillRect/>
          </a:stretch>
        </p:blipFill>
        <p:spPr>
          <a:xfrm>
            <a:off x="140794" y="0"/>
            <a:ext cx="2847079" cy="1268078"/>
          </a:xfrm>
          <a:prstGeom prst="rect">
            <a:avLst/>
          </a:prstGeom>
        </p:spPr>
      </p:pic>
    </p:spTree>
    <p:extLst>
      <p:ext uri="{BB962C8B-B14F-4D97-AF65-F5344CB8AC3E}">
        <p14:creationId xmlns:p14="http://schemas.microsoft.com/office/powerpoint/2010/main" val="41179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ts4.mm.bing.net/th?id=I4912442479281075&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04664"/>
            <a:ext cx="2016224" cy="1964525"/>
          </a:xfrm>
          <a:prstGeom prst="rect">
            <a:avLst/>
          </a:prstGeom>
          <a:noFill/>
          <a:extLst>
            <a:ext uri="{909E8E84-426E-40DD-AFC4-6F175D3DCCD1}">
              <a14:hiddenFill xmlns:a14="http://schemas.microsoft.com/office/drawing/2010/main">
                <a:solidFill>
                  <a:srgbClr val="FFFFFF"/>
                </a:solidFill>
              </a14:hiddenFill>
            </a:ext>
          </a:extLst>
        </p:spPr>
      </p:pic>
      <p:sp>
        <p:nvSpPr>
          <p:cNvPr id="23554" name="Title 1"/>
          <p:cNvSpPr>
            <a:spLocks noGrp="1"/>
          </p:cNvSpPr>
          <p:nvPr>
            <p:ph type="title"/>
          </p:nvPr>
        </p:nvSpPr>
        <p:spPr>
          <a:xfrm>
            <a:off x="395536" y="332656"/>
            <a:ext cx="8367312" cy="792088"/>
          </a:xfrm>
        </p:spPr>
        <p:txBody>
          <a:bodyPr>
            <a:normAutofit/>
          </a:bodyPr>
          <a:lstStyle/>
          <a:p>
            <a:pPr eaLnBrk="1" hangingPunct="1"/>
            <a:r>
              <a:rPr lang="en-AU" sz="3600" b="1" dirty="0">
                <a:ea typeface="Geneva"/>
                <a:cs typeface="Arial" pitchFamily="34" charset="0"/>
              </a:rPr>
              <a:t>AGM preparation</a:t>
            </a:r>
          </a:p>
        </p:txBody>
      </p:sp>
      <p:sp>
        <p:nvSpPr>
          <p:cNvPr id="3" name="Content Placeholder 2"/>
          <p:cNvSpPr>
            <a:spLocks noGrp="1"/>
          </p:cNvSpPr>
          <p:nvPr>
            <p:ph idx="1"/>
          </p:nvPr>
        </p:nvSpPr>
        <p:spPr>
          <a:xfrm>
            <a:off x="251520" y="1556792"/>
            <a:ext cx="8640960" cy="4608512"/>
          </a:xfrm>
        </p:spPr>
        <p:txBody>
          <a:bodyPr>
            <a:normAutofit/>
          </a:bodyPr>
          <a:lstStyle/>
          <a:p>
            <a:pPr eaLnBrk="1" hangingPunct="1">
              <a:buFontTx/>
              <a:buNone/>
              <a:defRPr/>
            </a:pPr>
            <a:r>
              <a:rPr lang="en-AU" sz="3600" kern="1200" dirty="0">
                <a:solidFill>
                  <a:srgbClr val="1F0D2D"/>
                </a:solidFill>
                <a:cs typeface="+mn-cs"/>
              </a:rPr>
              <a:t>Consider the following…</a:t>
            </a:r>
          </a:p>
          <a:p>
            <a:pPr eaLnBrk="1" hangingPunct="1">
              <a:buFontTx/>
              <a:buNone/>
              <a:defRPr/>
            </a:pPr>
            <a:r>
              <a:rPr lang="en-AU" sz="2800" b="0" dirty="0">
                <a:solidFill>
                  <a:srgbClr val="7030A0"/>
                </a:solidFill>
              </a:rPr>
              <a:t>Will the meeting </a:t>
            </a:r>
            <a:endParaRPr lang="en-AU" sz="2800" b="0" kern="1200" dirty="0">
              <a:solidFill>
                <a:srgbClr val="7030A0"/>
              </a:solidFill>
              <a:cs typeface="+mn-cs"/>
            </a:endParaRPr>
          </a:p>
          <a:p>
            <a:pPr marL="457200" indent="-457200" eaLnBrk="1" hangingPunct="1">
              <a:buClr>
                <a:schemeClr val="bg2">
                  <a:lumMod val="75000"/>
                </a:schemeClr>
              </a:buClr>
              <a:buFont typeface="Arial" pitchFamily="34" charset="0"/>
              <a:buChar char="•"/>
              <a:defRPr/>
            </a:pPr>
            <a:r>
              <a:rPr lang="en-AU" sz="2800" b="0" kern="1200" dirty="0">
                <a:solidFill>
                  <a:srgbClr val="7030A0"/>
                </a:solidFill>
              </a:rPr>
              <a:t>only be the AGM? </a:t>
            </a:r>
          </a:p>
          <a:p>
            <a:pPr marL="457200" indent="-457200" eaLnBrk="1" hangingPunct="1">
              <a:buClr>
                <a:schemeClr val="bg2">
                  <a:lumMod val="75000"/>
                </a:schemeClr>
              </a:buClr>
              <a:buFont typeface="Arial" pitchFamily="34" charset="0"/>
              <a:buChar char="•"/>
              <a:defRPr/>
            </a:pPr>
            <a:r>
              <a:rPr lang="en-AU" sz="2800" b="0" kern="1200" dirty="0">
                <a:solidFill>
                  <a:srgbClr val="7030A0"/>
                </a:solidFill>
              </a:rPr>
              <a:t>be combined with a social event?</a:t>
            </a:r>
          </a:p>
          <a:p>
            <a:pPr marL="457200" indent="-457200" eaLnBrk="1" hangingPunct="1">
              <a:buClr>
                <a:schemeClr val="bg2">
                  <a:lumMod val="75000"/>
                </a:schemeClr>
              </a:buClr>
              <a:buFont typeface="Arial" pitchFamily="34" charset="0"/>
              <a:buChar char="•"/>
              <a:defRPr/>
            </a:pPr>
            <a:r>
              <a:rPr lang="en-AU" sz="2800" b="0" kern="1200" dirty="0">
                <a:solidFill>
                  <a:srgbClr val="7030A0"/>
                </a:solidFill>
              </a:rPr>
              <a:t>be a parent information night?</a:t>
            </a:r>
          </a:p>
          <a:p>
            <a:pPr marL="457200" indent="-457200" eaLnBrk="1" hangingPunct="1">
              <a:buClr>
                <a:schemeClr val="bg2">
                  <a:lumMod val="75000"/>
                </a:schemeClr>
              </a:buClr>
              <a:buFont typeface="Arial" pitchFamily="34" charset="0"/>
              <a:buChar char="•"/>
              <a:defRPr/>
            </a:pPr>
            <a:r>
              <a:rPr lang="en-AU" sz="2800" b="0" dirty="0">
                <a:solidFill>
                  <a:srgbClr val="7030A0"/>
                </a:solidFill>
              </a:rPr>
              <a:t>include a </a:t>
            </a:r>
            <a:r>
              <a:rPr lang="en-AU" sz="2800" b="0" kern="1200" dirty="0">
                <a:solidFill>
                  <a:srgbClr val="7030A0"/>
                </a:solidFill>
              </a:rPr>
              <a:t>guest speaker?</a:t>
            </a:r>
          </a:p>
          <a:p>
            <a:pPr marL="457200" indent="-457200" eaLnBrk="1" hangingPunct="1">
              <a:buClr>
                <a:schemeClr val="bg2">
                  <a:lumMod val="75000"/>
                </a:schemeClr>
              </a:buClr>
              <a:buFont typeface="Arial" pitchFamily="34" charset="0"/>
              <a:buChar char="•"/>
              <a:defRPr/>
            </a:pPr>
            <a:r>
              <a:rPr lang="en-AU" sz="2800" b="0" kern="1200" dirty="0">
                <a:solidFill>
                  <a:srgbClr val="7030A0"/>
                </a:solidFill>
              </a:rPr>
              <a:t>who will chair the election?</a:t>
            </a:r>
          </a:p>
          <a:p>
            <a:pPr marL="457200" indent="-457200" eaLnBrk="1" hangingPunct="1">
              <a:buClr>
                <a:srgbClr val="00B050"/>
              </a:buClr>
              <a:buFont typeface="Arial" pitchFamily="34" charset="0"/>
              <a:buChar char="•"/>
              <a:defRPr/>
            </a:pPr>
            <a:endParaRPr lang="en-AU" sz="2400" kern="1200" dirty="0">
              <a:cs typeface="+mn-cs"/>
            </a:endParaRPr>
          </a:p>
          <a:p>
            <a:pPr eaLnBrk="1" hangingPunct="1">
              <a:buFontTx/>
              <a:buNone/>
              <a:defRPr/>
            </a:pPr>
            <a:endParaRPr lang="en-AU" sz="2400" kern="1200"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9512" y="1412776"/>
            <a:ext cx="8607743" cy="4752528"/>
          </a:xfrm>
        </p:spPr>
        <p:txBody>
          <a:bodyPr>
            <a:normAutofit/>
          </a:bodyPr>
          <a:lstStyle/>
          <a:p>
            <a:pPr marL="342900" indent="-342900">
              <a:spcBef>
                <a:spcPts val="675"/>
              </a:spcBef>
              <a:buClr>
                <a:schemeClr val="bg2">
                  <a:lumMod val="75000"/>
                </a:schemeClr>
              </a:buClr>
              <a:buFont typeface="Arial" pitchFamily="34" charset="0"/>
              <a:buChar char="•"/>
              <a:defRPr/>
            </a:pPr>
            <a:r>
              <a:rPr lang="en-AU" b="0" dirty="0">
                <a:solidFill>
                  <a:srgbClr val="7030A0"/>
                </a:solidFill>
              </a:rPr>
              <a:t>checking constitution for AGM requirements</a:t>
            </a:r>
          </a:p>
          <a:p>
            <a:pPr marL="342900" indent="-342900" eaLnBrk="1" hangingPunct="1">
              <a:spcBef>
                <a:spcPts val="675"/>
              </a:spcBef>
              <a:buClr>
                <a:schemeClr val="bg2">
                  <a:lumMod val="75000"/>
                </a:schemeClr>
              </a:buClr>
              <a:buFont typeface="Arial" pitchFamily="34" charset="0"/>
              <a:buChar char="•"/>
              <a:defRPr/>
            </a:pPr>
            <a:r>
              <a:rPr lang="en-AU" b="0" dirty="0">
                <a:solidFill>
                  <a:srgbClr val="7030A0"/>
                </a:solidFill>
                <a:ea typeface="Geneva"/>
              </a:rPr>
              <a:t>organising advertising and invitations</a:t>
            </a:r>
          </a:p>
          <a:p>
            <a:pPr marL="342900" indent="-342900">
              <a:spcBef>
                <a:spcPts val="675"/>
              </a:spcBef>
              <a:buClr>
                <a:schemeClr val="bg2">
                  <a:lumMod val="75000"/>
                </a:schemeClr>
              </a:buClr>
              <a:buFont typeface="Arial" pitchFamily="34" charset="0"/>
              <a:buChar char="•"/>
              <a:defRPr/>
            </a:pPr>
            <a:r>
              <a:rPr lang="en-AU" b="0" dirty="0">
                <a:solidFill>
                  <a:srgbClr val="7030A0"/>
                </a:solidFill>
                <a:ea typeface="Geneva"/>
              </a:rPr>
              <a:t>collecting and collating reports (committee, staff, financial)</a:t>
            </a:r>
          </a:p>
          <a:p>
            <a:pPr marL="342900" indent="-342900">
              <a:spcBef>
                <a:spcPts val="675"/>
              </a:spcBef>
              <a:buClr>
                <a:schemeClr val="bg2">
                  <a:lumMod val="75000"/>
                </a:schemeClr>
              </a:buClr>
              <a:buFont typeface="Arial" pitchFamily="34" charset="0"/>
              <a:buChar char="•"/>
              <a:defRPr/>
            </a:pPr>
            <a:r>
              <a:rPr lang="en-AU" b="0" dirty="0">
                <a:solidFill>
                  <a:srgbClr val="7030A0"/>
                </a:solidFill>
                <a:ea typeface="Geneva"/>
              </a:rPr>
              <a:t>gathering any forms that need to be signed</a:t>
            </a:r>
          </a:p>
          <a:p>
            <a:pPr marL="342900" indent="-342900">
              <a:spcBef>
                <a:spcPts val="675"/>
              </a:spcBef>
              <a:buClr>
                <a:schemeClr val="bg2">
                  <a:lumMod val="75000"/>
                </a:schemeClr>
              </a:buClr>
              <a:buFont typeface="Arial" pitchFamily="34" charset="0"/>
              <a:buChar char="•"/>
              <a:defRPr/>
            </a:pPr>
            <a:r>
              <a:rPr lang="en-AU" b="0" dirty="0">
                <a:solidFill>
                  <a:srgbClr val="7030A0"/>
                </a:solidFill>
                <a:ea typeface="Geneva"/>
              </a:rPr>
              <a:t>ensuring copies of documents are made</a:t>
            </a:r>
          </a:p>
          <a:p>
            <a:pPr marL="594900" lvl="1" indent="-342900">
              <a:spcBef>
                <a:spcPts val="675"/>
              </a:spcBef>
              <a:buClr>
                <a:schemeClr val="bg2">
                  <a:lumMod val="75000"/>
                </a:schemeClr>
              </a:buClr>
              <a:defRPr/>
            </a:pPr>
            <a:r>
              <a:rPr lang="en-AU" b="0" dirty="0">
                <a:solidFill>
                  <a:srgbClr val="7030A0"/>
                </a:solidFill>
                <a:ea typeface="Geneva"/>
              </a:rPr>
              <a:t>minutes from the last AGM </a:t>
            </a:r>
          </a:p>
          <a:p>
            <a:pPr marL="594900" lvl="1" indent="-342900">
              <a:spcBef>
                <a:spcPts val="675"/>
              </a:spcBef>
              <a:buClr>
                <a:schemeClr val="bg2">
                  <a:lumMod val="75000"/>
                </a:schemeClr>
              </a:buClr>
              <a:defRPr/>
            </a:pPr>
            <a:r>
              <a:rPr lang="en-AU" dirty="0">
                <a:solidFill>
                  <a:srgbClr val="7030A0"/>
                </a:solidFill>
                <a:ea typeface="Geneva"/>
              </a:rPr>
              <a:t>m</a:t>
            </a:r>
            <a:r>
              <a:rPr lang="en-AU" b="0" dirty="0">
                <a:solidFill>
                  <a:srgbClr val="7030A0"/>
                </a:solidFill>
                <a:ea typeface="Geneva"/>
              </a:rPr>
              <a:t>inutes of any SGM held since the previous AGM </a:t>
            </a:r>
          </a:p>
          <a:p>
            <a:pPr marL="594900" lvl="1" indent="-342900">
              <a:spcBef>
                <a:spcPts val="675"/>
              </a:spcBef>
              <a:buClr>
                <a:schemeClr val="bg2">
                  <a:lumMod val="75000"/>
                </a:schemeClr>
              </a:buClr>
              <a:defRPr/>
            </a:pPr>
            <a:r>
              <a:rPr lang="en-AU" dirty="0">
                <a:solidFill>
                  <a:srgbClr val="7030A0"/>
                </a:solidFill>
                <a:cs typeface="Arial" pitchFamily="34" charset="0"/>
              </a:rPr>
              <a:t>spare nomination forms</a:t>
            </a:r>
            <a:endParaRPr lang="en-AU" b="0" dirty="0">
              <a:solidFill>
                <a:srgbClr val="7030A0"/>
              </a:solidFill>
              <a:ea typeface="Geneva"/>
            </a:endParaRPr>
          </a:p>
          <a:p>
            <a:pPr>
              <a:spcBef>
                <a:spcPts val="675"/>
              </a:spcBef>
              <a:defRPr/>
            </a:pPr>
            <a:endParaRPr lang="en-AU" sz="2000" dirty="0">
              <a:ea typeface="Geneva"/>
            </a:endParaRPr>
          </a:p>
          <a:p>
            <a:pPr eaLnBrk="1" hangingPunct="1">
              <a:spcBef>
                <a:spcPts val="675"/>
              </a:spcBef>
              <a:defRPr/>
            </a:pPr>
            <a:endParaRPr lang="en-AU" sz="2800" dirty="0">
              <a:ea typeface="Geneva"/>
            </a:endParaRPr>
          </a:p>
          <a:p>
            <a:pPr eaLnBrk="1" hangingPunct="1">
              <a:spcBef>
                <a:spcPts val="675"/>
              </a:spcBef>
              <a:buFontTx/>
              <a:buNone/>
              <a:defRPr/>
            </a:pPr>
            <a:endParaRPr lang="en-AU" sz="1200" dirty="0">
              <a:ea typeface="Geneva"/>
            </a:endParaRPr>
          </a:p>
        </p:txBody>
      </p:sp>
      <p:sp>
        <p:nvSpPr>
          <p:cNvPr id="4" name="Rectangle 3"/>
          <p:cNvSpPr/>
          <p:nvPr/>
        </p:nvSpPr>
        <p:spPr>
          <a:xfrm>
            <a:off x="107504" y="44624"/>
            <a:ext cx="8712968" cy="1166986"/>
          </a:xfrm>
          <a:prstGeom prst="rect">
            <a:avLst/>
          </a:prstGeom>
        </p:spPr>
        <p:txBody>
          <a:bodyPr wrap="square">
            <a:spAutoFit/>
          </a:bodyPr>
          <a:lstStyle/>
          <a:p>
            <a:pPr>
              <a:spcBef>
                <a:spcPts val="675"/>
              </a:spcBef>
              <a:defRPr/>
            </a:pPr>
            <a:r>
              <a:rPr lang="en-AU" sz="3600" b="1" dirty="0">
                <a:solidFill>
                  <a:srgbClr val="A40084"/>
                </a:solidFill>
                <a:ea typeface="Geneva"/>
              </a:rPr>
              <a:t>Preparation</a:t>
            </a:r>
          </a:p>
          <a:p>
            <a:pPr>
              <a:spcBef>
                <a:spcPts val="675"/>
              </a:spcBef>
              <a:defRPr/>
            </a:pPr>
            <a:r>
              <a:rPr lang="en-AU" sz="2800" b="1" dirty="0">
                <a:solidFill>
                  <a:schemeClr val="bg1">
                    <a:lumMod val="65000"/>
                  </a:schemeClr>
                </a:solidFill>
                <a:ea typeface="Geneva"/>
              </a:rPr>
              <a:t>Appoint a subcommittee to be responsible for:</a:t>
            </a:r>
          </a:p>
        </p:txBody>
      </p:sp>
      <p:sp>
        <p:nvSpPr>
          <p:cNvPr id="5" name="Rectangle 4">
            <a:extLst>
              <a:ext uri="{FF2B5EF4-FFF2-40B4-BE49-F238E27FC236}">
                <a16:creationId xmlns:a16="http://schemas.microsoft.com/office/drawing/2014/main" id="{4FFDD885-A079-FED1-21B1-1B090DBAC62F}"/>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5544616"/>
          </a:xfrm>
        </p:spPr>
        <p:txBody>
          <a:bodyPr>
            <a:normAutofit/>
          </a:bodyPr>
          <a:lstStyle/>
          <a:p>
            <a:pPr>
              <a:spcBef>
                <a:spcPts val="675"/>
              </a:spcBef>
              <a:defRPr/>
            </a:pPr>
            <a:endParaRPr lang="en-AU" sz="2800" dirty="0">
              <a:solidFill>
                <a:schemeClr val="bg1">
                  <a:lumMod val="65000"/>
                </a:schemeClr>
              </a:solidFill>
              <a:ea typeface="Geneva"/>
            </a:endParaRPr>
          </a:p>
          <a:p>
            <a:pPr>
              <a:spcBef>
                <a:spcPts val="675"/>
              </a:spcBef>
              <a:defRPr/>
            </a:pPr>
            <a:r>
              <a:rPr lang="en-AU" sz="2800" dirty="0">
                <a:solidFill>
                  <a:schemeClr val="bg1">
                    <a:lumMod val="65000"/>
                  </a:schemeClr>
                </a:solidFill>
                <a:ea typeface="Geneva"/>
              </a:rPr>
              <a:t>Appoint a subcommittee to be responsible for:</a:t>
            </a:r>
            <a:endParaRPr lang="en-AU" sz="2800" b="0" dirty="0">
              <a:solidFill>
                <a:srgbClr val="7030A0"/>
              </a:solidFill>
              <a:ea typeface="Geneva"/>
            </a:endParaRPr>
          </a:p>
          <a:p>
            <a:pPr marL="457200" indent="-457200">
              <a:spcBef>
                <a:spcPts val="675"/>
              </a:spcBef>
              <a:buClr>
                <a:srgbClr val="00B050"/>
              </a:buClr>
              <a:buFont typeface="Arial" pitchFamily="34" charset="0"/>
              <a:buChar char="•"/>
              <a:defRPr/>
            </a:pPr>
            <a:r>
              <a:rPr lang="en-AU" b="0" dirty="0">
                <a:solidFill>
                  <a:srgbClr val="7030A0"/>
                </a:solidFill>
                <a:ea typeface="Geneva"/>
              </a:rPr>
              <a:t>reviewing and preparing a register of current members </a:t>
            </a:r>
          </a:p>
          <a:p>
            <a:pPr marL="457200" indent="-457200">
              <a:spcBef>
                <a:spcPts val="675"/>
              </a:spcBef>
              <a:buClr>
                <a:srgbClr val="00B050"/>
              </a:buClr>
              <a:buFont typeface="Arial" pitchFamily="34" charset="0"/>
              <a:buChar char="•"/>
              <a:defRPr/>
            </a:pPr>
            <a:r>
              <a:rPr lang="en-AU" b="0" dirty="0">
                <a:solidFill>
                  <a:srgbClr val="7030A0"/>
                </a:solidFill>
              </a:rPr>
              <a:t>managing the committee recruitment process</a:t>
            </a:r>
            <a:endParaRPr lang="en-AU" b="0" dirty="0">
              <a:solidFill>
                <a:srgbClr val="7030A0"/>
              </a:solidFill>
              <a:ea typeface="Geneva"/>
            </a:endParaRPr>
          </a:p>
          <a:p>
            <a:pPr marL="457200" indent="-457200">
              <a:spcBef>
                <a:spcPts val="675"/>
              </a:spcBef>
              <a:buClr>
                <a:srgbClr val="00B050"/>
              </a:buClr>
              <a:buFont typeface="Arial" pitchFamily="34" charset="0"/>
              <a:buChar char="•"/>
              <a:defRPr/>
            </a:pPr>
            <a:r>
              <a:rPr lang="en-AU" b="0" dirty="0">
                <a:solidFill>
                  <a:srgbClr val="7030A0"/>
                </a:solidFill>
              </a:rPr>
              <a:t>preparing the technology support to run an online meeting </a:t>
            </a:r>
          </a:p>
          <a:p>
            <a:pPr>
              <a:spcBef>
                <a:spcPts val="675"/>
              </a:spcBef>
              <a:buClr>
                <a:srgbClr val="00B050"/>
              </a:buClr>
              <a:defRPr/>
            </a:pPr>
            <a:endParaRPr lang="en-AU" b="0" dirty="0">
              <a:solidFill>
                <a:srgbClr val="7030A0"/>
              </a:solidFill>
              <a:highlight>
                <a:srgbClr val="FFFF00"/>
              </a:highlight>
            </a:endParaRPr>
          </a:p>
          <a:p>
            <a:pPr>
              <a:spcBef>
                <a:spcPts val="675"/>
              </a:spcBef>
              <a:buClr>
                <a:srgbClr val="00B050"/>
              </a:buClr>
              <a:defRPr/>
            </a:pPr>
            <a:endParaRPr lang="en-AU" dirty="0"/>
          </a:p>
        </p:txBody>
      </p:sp>
      <p:pic>
        <p:nvPicPr>
          <p:cNvPr id="4" name="Picture 3">
            <a:extLst>
              <a:ext uri="{FF2B5EF4-FFF2-40B4-BE49-F238E27FC236}">
                <a16:creationId xmlns:a16="http://schemas.microsoft.com/office/drawing/2014/main" id="{F04A3DC7-1DA3-48D1-A992-ACD762180D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92778" y="3284984"/>
            <a:ext cx="4086436" cy="2678527"/>
          </a:xfrm>
          <a:prstGeom prst="rect">
            <a:avLst/>
          </a:prstGeom>
        </p:spPr>
      </p:pic>
    </p:spTree>
    <p:extLst>
      <p:ext uri="{BB962C8B-B14F-4D97-AF65-F5344CB8AC3E}">
        <p14:creationId xmlns:p14="http://schemas.microsoft.com/office/powerpoint/2010/main" val="346733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404664"/>
            <a:ext cx="8640960" cy="648072"/>
          </a:xfrm>
        </p:spPr>
        <p:txBody>
          <a:bodyPr>
            <a:normAutofit/>
          </a:bodyPr>
          <a:lstStyle/>
          <a:p>
            <a:pPr eaLnBrk="1" hangingPunct="1"/>
            <a:r>
              <a:rPr lang="en-AU" b="1" dirty="0">
                <a:solidFill>
                  <a:schemeClr val="bg1">
                    <a:lumMod val="65000"/>
                  </a:schemeClr>
                </a:solidFill>
                <a:ea typeface="Geneva"/>
                <a:cs typeface="Arial" pitchFamily="34" charset="0"/>
              </a:rPr>
              <a:t>Advertising the AGM &amp; notifying members</a:t>
            </a:r>
          </a:p>
        </p:txBody>
      </p:sp>
      <p:sp>
        <p:nvSpPr>
          <p:cNvPr id="3" name="Content Placeholder 2"/>
          <p:cNvSpPr>
            <a:spLocks noGrp="1"/>
          </p:cNvSpPr>
          <p:nvPr>
            <p:ph idx="1"/>
          </p:nvPr>
        </p:nvSpPr>
        <p:spPr>
          <a:xfrm>
            <a:off x="3779912" y="1052736"/>
            <a:ext cx="4837006" cy="4824536"/>
          </a:xfrm>
        </p:spPr>
        <p:txBody>
          <a:bodyPr>
            <a:normAutofit fontScale="70000" lnSpcReduction="20000"/>
          </a:bodyPr>
          <a:lstStyle/>
          <a:p>
            <a:pPr eaLnBrk="1" hangingPunct="1">
              <a:spcBef>
                <a:spcPts val="672"/>
              </a:spcBef>
              <a:buFontTx/>
              <a:buNone/>
              <a:defRPr/>
            </a:pPr>
            <a:r>
              <a:rPr lang="en-AU" sz="3300" kern="1200" dirty="0">
                <a:solidFill>
                  <a:srgbClr val="7030A0"/>
                </a:solidFill>
                <a:cs typeface="Arial" pitchFamily="34" charset="0"/>
              </a:rPr>
              <a:t>Notify members</a:t>
            </a:r>
          </a:p>
          <a:p>
            <a:pPr marL="457200" indent="-457200" eaLnBrk="1" hangingPunct="1">
              <a:spcBef>
                <a:spcPts val="672"/>
              </a:spcBef>
              <a:buFont typeface="Arial" panose="020B0604020202020204" pitchFamily="34" charset="0"/>
              <a:buChar char="•"/>
              <a:defRPr/>
            </a:pPr>
            <a:r>
              <a:rPr lang="en-AU" sz="2900" b="0" kern="1200" dirty="0">
                <a:solidFill>
                  <a:srgbClr val="7030A0"/>
                </a:solidFill>
                <a:cs typeface="Arial" pitchFamily="34" charset="0"/>
              </a:rPr>
              <a:t>check your constitution</a:t>
            </a:r>
          </a:p>
          <a:p>
            <a:pPr marL="457200" indent="-457200" eaLnBrk="1" hangingPunct="1">
              <a:spcBef>
                <a:spcPts val="672"/>
              </a:spcBef>
              <a:buFont typeface="Arial" panose="020B0604020202020204" pitchFamily="34" charset="0"/>
              <a:buChar char="•"/>
              <a:defRPr/>
            </a:pPr>
            <a:r>
              <a:rPr lang="en-AU" sz="2900" b="0" dirty="0">
                <a:solidFill>
                  <a:srgbClr val="7030A0"/>
                </a:solidFill>
                <a:cs typeface="Arial" pitchFamily="34" charset="0"/>
              </a:rPr>
              <a:t>includes families who have children enrolled for the following year </a:t>
            </a:r>
            <a:r>
              <a:rPr lang="en-AU" sz="2900" b="0" kern="1200" dirty="0">
                <a:solidFill>
                  <a:srgbClr val="7030A0"/>
                </a:solidFill>
                <a:cs typeface="Arial" pitchFamily="34" charset="0"/>
              </a:rPr>
              <a:t> </a:t>
            </a:r>
          </a:p>
          <a:p>
            <a:pPr marL="457200" indent="-457200" eaLnBrk="1" hangingPunct="1">
              <a:spcBef>
                <a:spcPts val="672"/>
              </a:spcBef>
              <a:buFont typeface="Arial" panose="020B0604020202020204" pitchFamily="34" charset="0"/>
              <a:buChar char="•"/>
              <a:defRPr/>
            </a:pPr>
            <a:r>
              <a:rPr lang="en-AU" sz="2900" b="0" kern="1200" dirty="0">
                <a:solidFill>
                  <a:srgbClr val="7030A0"/>
                </a:solidFill>
                <a:cs typeface="Arial" pitchFamily="34" charset="0"/>
              </a:rPr>
              <a:t>electronic means</a:t>
            </a:r>
          </a:p>
          <a:p>
            <a:pPr eaLnBrk="1" hangingPunct="1">
              <a:spcBef>
                <a:spcPts val="672"/>
              </a:spcBef>
              <a:defRPr/>
            </a:pPr>
            <a:endParaRPr lang="en-AU" sz="2900" b="0" kern="1200" dirty="0">
              <a:solidFill>
                <a:srgbClr val="7030A0"/>
              </a:solidFill>
              <a:cs typeface="Arial" pitchFamily="34" charset="0"/>
            </a:endParaRPr>
          </a:p>
          <a:p>
            <a:pPr eaLnBrk="1" hangingPunct="1">
              <a:spcBef>
                <a:spcPts val="672"/>
              </a:spcBef>
              <a:buFontTx/>
              <a:buNone/>
              <a:defRPr/>
            </a:pPr>
            <a:r>
              <a:rPr lang="en-AU" sz="3300" kern="1200" dirty="0">
                <a:solidFill>
                  <a:srgbClr val="7030A0"/>
                </a:solidFill>
                <a:cs typeface="Arial" pitchFamily="34" charset="0"/>
              </a:rPr>
              <a:t>Advertise</a:t>
            </a:r>
          </a:p>
          <a:p>
            <a:pPr marL="457200" indent="-457200" eaLnBrk="1" hangingPunct="1">
              <a:spcBef>
                <a:spcPts val="672"/>
              </a:spcBef>
              <a:buClr>
                <a:schemeClr val="bg2">
                  <a:lumMod val="75000"/>
                </a:schemeClr>
              </a:buClr>
              <a:buFont typeface="Arial" pitchFamily="34" charset="0"/>
              <a:buChar char="•"/>
              <a:defRPr/>
            </a:pPr>
            <a:r>
              <a:rPr lang="en-AU" sz="2900" b="0" kern="1200" dirty="0">
                <a:solidFill>
                  <a:srgbClr val="7030A0"/>
                </a:solidFill>
                <a:cs typeface="Arial" pitchFamily="34" charset="0"/>
              </a:rPr>
              <a:t>electronic newsletters for local paper, school or library </a:t>
            </a:r>
          </a:p>
          <a:p>
            <a:pPr marL="457200" indent="-457200" eaLnBrk="1" hangingPunct="1">
              <a:spcBef>
                <a:spcPts val="672"/>
              </a:spcBef>
              <a:buClr>
                <a:schemeClr val="bg2">
                  <a:lumMod val="75000"/>
                </a:schemeClr>
              </a:buClr>
              <a:buFont typeface="Arial" pitchFamily="34" charset="0"/>
              <a:buChar char="•"/>
              <a:defRPr/>
            </a:pPr>
            <a:r>
              <a:rPr lang="en-AU" sz="2900" b="0" dirty="0">
                <a:solidFill>
                  <a:srgbClr val="7030A0"/>
                </a:solidFill>
                <a:cs typeface="Arial" pitchFamily="34" charset="0"/>
              </a:rPr>
              <a:t>n</a:t>
            </a:r>
            <a:r>
              <a:rPr lang="en-AU" sz="2900" b="0" kern="1200" dirty="0">
                <a:solidFill>
                  <a:srgbClr val="7030A0"/>
                </a:solidFill>
                <a:cs typeface="Arial" pitchFamily="34" charset="0"/>
              </a:rPr>
              <a:t>otice or banner at service</a:t>
            </a:r>
          </a:p>
          <a:p>
            <a:pPr marL="457200" indent="-457200" eaLnBrk="1" hangingPunct="1">
              <a:spcBef>
                <a:spcPts val="672"/>
              </a:spcBef>
              <a:buClr>
                <a:schemeClr val="bg2">
                  <a:lumMod val="75000"/>
                </a:schemeClr>
              </a:buClr>
              <a:buFont typeface="Arial" pitchFamily="34" charset="0"/>
              <a:buChar char="•"/>
              <a:defRPr/>
            </a:pPr>
            <a:r>
              <a:rPr lang="en-AU" sz="2900" b="0" kern="1200" dirty="0">
                <a:solidFill>
                  <a:srgbClr val="7030A0"/>
                </a:solidFill>
                <a:cs typeface="Arial" pitchFamily="34" charset="0"/>
              </a:rPr>
              <a:t>email to parents</a:t>
            </a:r>
          </a:p>
          <a:p>
            <a:pPr marL="457200" indent="-457200" eaLnBrk="1" hangingPunct="1">
              <a:spcBef>
                <a:spcPts val="672"/>
              </a:spcBef>
              <a:buClr>
                <a:schemeClr val="bg2">
                  <a:lumMod val="75000"/>
                </a:schemeClr>
              </a:buClr>
              <a:buFont typeface="Arial" pitchFamily="34" charset="0"/>
              <a:buChar char="•"/>
              <a:defRPr/>
            </a:pPr>
            <a:r>
              <a:rPr lang="en-AU" sz="2900" b="0" kern="1200" dirty="0">
                <a:solidFill>
                  <a:srgbClr val="7030A0"/>
                </a:solidFill>
                <a:cs typeface="Arial" pitchFamily="34" charset="0"/>
              </a:rPr>
              <a:t>around your community</a:t>
            </a:r>
          </a:p>
          <a:p>
            <a:pPr marL="457200" indent="-457200" eaLnBrk="1" hangingPunct="1">
              <a:spcBef>
                <a:spcPts val="672"/>
              </a:spcBef>
              <a:buClr>
                <a:schemeClr val="bg2">
                  <a:lumMod val="75000"/>
                </a:schemeClr>
              </a:buClr>
              <a:buFont typeface="Arial" pitchFamily="34" charset="0"/>
              <a:buChar char="•"/>
              <a:defRPr/>
            </a:pPr>
            <a:r>
              <a:rPr lang="en-AU" sz="2900" b="0" kern="1200" dirty="0">
                <a:solidFill>
                  <a:srgbClr val="7030A0"/>
                </a:solidFill>
                <a:cs typeface="Arial" pitchFamily="34" charset="0"/>
              </a:rPr>
              <a:t>personal invitations</a:t>
            </a:r>
          </a:p>
          <a:p>
            <a:pPr marL="457200" indent="-457200" eaLnBrk="1" hangingPunct="1">
              <a:spcBef>
                <a:spcPts val="672"/>
              </a:spcBef>
              <a:buClr>
                <a:schemeClr val="bg2">
                  <a:lumMod val="75000"/>
                </a:schemeClr>
              </a:buClr>
              <a:buFont typeface="Arial" pitchFamily="34" charset="0"/>
              <a:buChar char="•"/>
              <a:defRPr/>
            </a:pPr>
            <a:r>
              <a:rPr lang="en-AU" sz="2900" b="0" dirty="0">
                <a:solidFill>
                  <a:srgbClr val="7030A0"/>
                </a:solidFill>
                <a:cs typeface="Arial" pitchFamily="34" charset="0"/>
              </a:rPr>
              <a:t>any other means? </a:t>
            </a:r>
            <a:r>
              <a:rPr lang="en-AU" sz="2900" b="0" kern="1200" dirty="0">
                <a:solidFill>
                  <a:srgbClr val="7030A0"/>
                </a:solidFill>
                <a:cs typeface="Arial" pitchFamily="34" charset="0"/>
              </a:rPr>
              <a:t> </a:t>
            </a:r>
          </a:p>
          <a:p>
            <a:pPr eaLnBrk="1" hangingPunct="1">
              <a:spcBef>
                <a:spcPts val="672"/>
              </a:spcBef>
              <a:defRPr/>
            </a:pPr>
            <a:endParaRPr lang="en-AU" sz="2800" kern="1200" dirty="0">
              <a:cs typeface="+mn-cs"/>
            </a:endParaRPr>
          </a:p>
          <a:p>
            <a:pPr eaLnBrk="1" hangingPunct="1">
              <a:buFontTx/>
              <a:buNone/>
              <a:defRPr/>
            </a:pPr>
            <a:endParaRPr lang="en-AU" dirty="0">
              <a:cs typeface="+mn-cs"/>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33843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38332DD-C5C8-FF01-C451-D607D40A959B}"/>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08112"/>
          </a:xfrm>
        </p:spPr>
        <p:txBody>
          <a:bodyPr>
            <a:normAutofit/>
          </a:bodyPr>
          <a:lstStyle/>
          <a:p>
            <a:r>
              <a:rPr lang="en-AU" sz="3600" dirty="0">
                <a:latin typeface="+mn-lt"/>
                <a:ea typeface="Geneva"/>
                <a:cs typeface="Arial" pitchFamily="34" charset="0"/>
              </a:rPr>
              <a:t>Recruiting new committee members</a:t>
            </a:r>
            <a:endParaRPr lang="en-AU" sz="3600" dirty="0">
              <a:latin typeface="+mn-lt"/>
            </a:endParaRPr>
          </a:p>
        </p:txBody>
      </p:sp>
      <p:pic>
        <p:nvPicPr>
          <p:cNvPr id="4" name="Picture 3">
            <a:extLst>
              <a:ext uri="{FF2B5EF4-FFF2-40B4-BE49-F238E27FC236}">
                <a16:creationId xmlns:a16="http://schemas.microsoft.com/office/drawing/2014/main" id="{732AD0D6-F31D-4EE9-8765-EF56D87BE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423247"/>
            <a:ext cx="6507295" cy="4260395"/>
          </a:xfrm>
          <a:prstGeom prst="rect">
            <a:avLst/>
          </a:prstGeom>
        </p:spPr>
      </p:pic>
    </p:spTree>
    <p:extLst>
      <p:ext uri="{BB962C8B-B14F-4D97-AF65-F5344CB8AC3E}">
        <p14:creationId xmlns:p14="http://schemas.microsoft.com/office/powerpoint/2010/main" val="98163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251520" y="-26139"/>
            <a:ext cx="8033891" cy="1212836"/>
          </a:xfrm>
        </p:spPr>
        <p:txBody>
          <a:bodyPr>
            <a:normAutofit/>
          </a:bodyPr>
          <a:lstStyle/>
          <a:p>
            <a:r>
              <a:rPr lang="en-AU" sz="3600" b="1" dirty="0">
                <a:latin typeface="+mn-lt"/>
                <a:ea typeface="Geneva"/>
                <a:cs typeface="Arial" pitchFamily="34" charset="0"/>
              </a:rPr>
              <a:t>Succession planning</a:t>
            </a:r>
          </a:p>
        </p:txBody>
      </p:sp>
      <p:sp>
        <p:nvSpPr>
          <p:cNvPr id="14339" name="Content Placeholder 3"/>
          <p:cNvSpPr>
            <a:spLocks noGrp="1"/>
          </p:cNvSpPr>
          <p:nvPr>
            <p:ph idx="1"/>
          </p:nvPr>
        </p:nvSpPr>
        <p:spPr>
          <a:xfrm>
            <a:off x="173421" y="1108979"/>
            <a:ext cx="8806072" cy="5130316"/>
          </a:xfrm>
        </p:spPr>
        <p:txBody>
          <a:bodyPr>
            <a:normAutofit/>
          </a:bodyPr>
          <a:lstStyle/>
          <a:p>
            <a:pPr marL="0" lvl="1" indent="0" algn="ctr">
              <a:spcBef>
                <a:spcPct val="20000"/>
              </a:spcBef>
              <a:buNone/>
              <a:defRPr/>
            </a:pPr>
            <a:r>
              <a:rPr lang="en-AU" sz="3200" dirty="0">
                <a:solidFill>
                  <a:srgbClr val="7030A0"/>
                </a:solidFill>
                <a:ea typeface="Geneva"/>
              </a:rPr>
              <a:t>Is a </a:t>
            </a:r>
            <a:r>
              <a:rPr lang="en-AU" sz="3200" i="1" dirty="0">
                <a:solidFill>
                  <a:srgbClr val="7030A0"/>
                </a:solidFill>
                <a:ea typeface="Geneva"/>
              </a:rPr>
              <a:t>‘must have’ </a:t>
            </a:r>
            <a:r>
              <a:rPr lang="en-AU" sz="3200" dirty="0">
                <a:solidFill>
                  <a:srgbClr val="7030A0"/>
                </a:solidFill>
                <a:ea typeface="Geneva"/>
              </a:rPr>
              <a:t>not a </a:t>
            </a:r>
            <a:r>
              <a:rPr lang="en-AU" sz="3200" i="1" dirty="0">
                <a:solidFill>
                  <a:srgbClr val="7030A0"/>
                </a:solidFill>
                <a:ea typeface="Geneva"/>
              </a:rPr>
              <a:t>‘nice to have’</a:t>
            </a:r>
          </a:p>
          <a:p>
            <a:pPr marL="0" indent="0">
              <a:buFontTx/>
              <a:buNone/>
              <a:defRPr/>
            </a:pPr>
            <a:endParaRPr lang="en-AU" sz="3200" dirty="0">
              <a:solidFill>
                <a:srgbClr val="7030A0"/>
              </a:solidFill>
              <a:ea typeface="Geneva"/>
            </a:endParaRPr>
          </a:p>
          <a:p>
            <a:pPr marL="0" indent="0">
              <a:buFontTx/>
              <a:buNone/>
              <a:defRPr/>
            </a:pPr>
            <a:r>
              <a:rPr lang="en-AU" sz="3200" dirty="0">
                <a:solidFill>
                  <a:srgbClr val="7030A0"/>
                </a:solidFill>
                <a:ea typeface="Geneva"/>
              </a:rPr>
              <a:t>Is a necessary part of any organisation's ability to:</a:t>
            </a:r>
          </a:p>
          <a:p>
            <a:pPr marL="709200" lvl="1" indent="-457200">
              <a:buClr>
                <a:schemeClr val="bg2">
                  <a:lumMod val="75000"/>
                </a:schemeClr>
              </a:buClr>
              <a:defRPr/>
            </a:pPr>
            <a:r>
              <a:rPr lang="en-AU" sz="3200" b="0" dirty="0">
                <a:solidFill>
                  <a:srgbClr val="7030A0"/>
                </a:solidFill>
                <a:ea typeface="Geneva"/>
              </a:rPr>
              <a:t>ensure continuity </a:t>
            </a:r>
          </a:p>
          <a:p>
            <a:pPr marL="709200" lvl="1" indent="-457200">
              <a:buClr>
                <a:schemeClr val="bg2">
                  <a:lumMod val="75000"/>
                </a:schemeClr>
              </a:buClr>
              <a:defRPr/>
            </a:pPr>
            <a:r>
              <a:rPr lang="en-AU" sz="3200" dirty="0">
                <a:solidFill>
                  <a:srgbClr val="7030A0"/>
                </a:solidFill>
                <a:ea typeface="Geneva"/>
              </a:rPr>
              <a:t>reduce risk</a:t>
            </a:r>
            <a:endParaRPr lang="en-AU" sz="3200" b="0" dirty="0">
              <a:solidFill>
                <a:srgbClr val="7030A0"/>
              </a:solidFill>
              <a:ea typeface="Geneva"/>
            </a:endParaRPr>
          </a:p>
          <a:p>
            <a:pPr marL="709200" lvl="1" indent="-457200">
              <a:buClr>
                <a:schemeClr val="bg2">
                  <a:lumMod val="75000"/>
                </a:schemeClr>
              </a:buClr>
              <a:defRPr/>
            </a:pPr>
            <a:r>
              <a:rPr lang="en-AU" sz="3200" b="0" dirty="0">
                <a:solidFill>
                  <a:srgbClr val="7030A0"/>
                </a:solidFill>
                <a:ea typeface="Geneva"/>
              </a:rPr>
              <a:t>improve staff morale</a:t>
            </a:r>
          </a:p>
          <a:p>
            <a:pPr marL="709200" lvl="1" indent="-457200">
              <a:buClr>
                <a:schemeClr val="bg2">
                  <a:lumMod val="75000"/>
                </a:schemeClr>
              </a:buClr>
              <a:defRPr/>
            </a:pPr>
            <a:r>
              <a:rPr lang="en-AU" sz="3200" b="0" dirty="0">
                <a:solidFill>
                  <a:srgbClr val="7030A0"/>
                </a:solidFill>
                <a:ea typeface="Geneva"/>
              </a:rPr>
              <a:t>preserve organisational memories</a:t>
            </a:r>
          </a:p>
          <a:p>
            <a:pPr lvl="1" indent="0" algn="ctr">
              <a:buClr>
                <a:schemeClr val="bg2">
                  <a:lumMod val="75000"/>
                </a:schemeClr>
              </a:buClr>
              <a:buNone/>
              <a:defRPr/>
            </a:pPr>
            <a:endParaRPr lang="en-AU" sz="3200" dirty="0">
              <a:solidFill>
                <a:srgbClr val="7030A0"/>
              </a:solidFill>
              <a:ea typeface="Geneva"/>
            </a:endParaRPr>
          </a:p>
          <a:p>
            <a:pPr marL="0" indent="0" algn="ctr">
              <a:buFontTx/>
              <a:buNone/>
              <a:defRPr/>
            </a:pPr>
            <a:endParaRPr lang="en-AU" sz="3200" b="0" dirty="0">
              <a:solidFill>
                <a:srgbClr val="7030A0"/>
              </a:solidFill>
              <a:ea typeface="Geneva"/>
            </a:endParaRPr>
          </a:p>
          <a:p>
            <a:pPr>
              <a:defRPr/>
            </a:pPr>
            <a:endParaRPr lang="en-AU" dirty="0">
              <a:ea typeface="Geneva"/>
            </a:endParaRPr>
          </a:p>
        </p:txBody>
      </p:sp>
      <p:pic>
        <p:nvPicPr>
          <p:cNvPr id="4" name="Picture 3" descr="http://blog.distinctiveleadership.com.au/wp-content/uploads/2010/10/leadershi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924944"/>
            <a:ext cx="2460476" cy="2032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3168379-9CDD-C5B5-298F-97C2A7B7AAEE}"/>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39320" cy="792088"/>
          </a:xfrm>
        </p:spPr>
        <p:txBody>
          <a:bodyPr>
            <a:normAutofit/>
          </a:bodyPr>
          <a:lstStyle/>
          <a:p>
            <a:r>
              <a:rPr lang="en-AU" sz="3600" dirty="0">
                <a:latin typeface="+mn-lt"/>
                <a:ea typeface="Geneva"/>
                <a:cs typeface="Arial" pitchFamily="34" charset="0"/>
              </a:rPr>
              <a:t>Recruitment considerations</a:t>
            </a:r>
            <a:endParaRPr lang="en-AU" sz="3600" dirty="0">
              <a:latin typeface="+mn-lt"/>
            </a:endParaRPr>
          </a:p>
        </p:txBody>
      </p:sp>
      <p:sp>
        <p:nvSpPr>
          <p:cNvPr id="3" name="Content Placeholder 2"/>
          <p:cNvSpPr>
            <a:spLocks noGrp="1"/>
          </p:cNvSpPr>
          <p:nvPr>
            <p:ph idx="1"/>
          </p:nvPr>
        </p:nvSpPr>
        <p:spPr>
          <a:xfrm>
            <a:off x="467544" y="1196753"/>
            <a:ext cx="8388000" cy="4968552"/>
          </a:xfrm>
        </p:spPr>
        <p:txBody>
          <a:bodyPr>
            <a:normAutofit/>
          </a:bodyPr>
          <a:lstStyle/>
          <a:p>
            <a:pPr>
              <a:defRPr/>
            </a:pPr>
            <a:endParaRPr lang="en-AU" sz="2800" b="0" dirty="0">
              <a:solidFill>
                <a:srgbClr val="1F0D2D"/>
              </a:solidFill>
            </a:endParaRPr>
          </a:p>
          <a:p>
            <a:pPr>
              <a:defRPr/>
            </a:pPr>
            <a:r>
              <a:rPr lang="en-AU" sz="2800" b="0" dirty="0">
                <a:solidFill>
                  <a:srgbClr val="1F0D2D"/>
                </a:solidFill>
              </a:rPr>
              <a:t>When recruiting think about:</a:t>
            </a:r>
          </a:p>
          <a:p>
            <a:pPr marL="457200" indent="-457200">
              <a:buClr>
                <a:srgbClr val="00B050"/>
              </a:buClr>
              <a:buFont typeface="Arial" pitchFamily="34" charset="0"/>
              <a:buChar char="•"/>
              <a:defRPr/>
            </a:pPr>
            <a:r>
              <a:rPr lang="en-AU" b="0" dirty="0">
                <a:solidFill>
                  <a:srgbClr val="7030A0"/>
                </a:solidFill>
              </a:rPr>
              <a:t>diversity of members – encourage </a:t>
            </a:r>
            <a:r>
              <a:rPr lang="en-AU" b="0" dirty="0">
                <a:solidFill>
                  <a:srgbClr val="7030A0"/>
                </a:solidFill>
                <a:ea typeface="Geneva"/>
              </a:rPr>
              <a:t>continuity by recruiting parents from the upcoming 3-year-old groups </a:t>
            </a:r>
          </a:p>
          <a:p>
            <a:pPr marL="457200" indent="-457200">
              <a:buClr>
                <a:srgbClr val="00B050"/>
              </a:buClr>
              <a:buFont typeface="Arial" pitchFamily="34" charset="0"/>
              <a:buChar char="•"/>
              <a:defRPr/>
            </a:pPr>
            <a:r>
              <a:rPr lang="en-AU" b="0" dirty="0">
                <a:solidFill>
                  <a:srgbClr val="7030A0"/>
                </a:solidFill>
              </a:rPr>
              <a:t>current members stepping into new role, </a:t>
            </a:r>
            <a:r>
              <a:rPr lang="en-AU" b="0" dirty="0" err="1">
                <a:solidFill>
                  <a:srgbClr val="7030A0"/>
                </a:solidFill>
              </a:rPr>
              <a:t>eg.</a:t>
            </a:r>
            <a:r>
              <a:rPr lang="en-AU" b="0" dirty="0">
                <a:solidFill>
                  <a:srgbClr val="7030A0"/>
                </a:solidFill>
              </a:rPr>
              <a:t> Vice President to President</a:t>
            </a:r>
          </a:p>
          <a:p>
            <a:pPr marL="457200" indent="-457200">
              <a:buClr>
                <a:srgbClr val="00B050"/>
              </a:buClr>
              <a:buFont typeface="Arial" pitchFamily="34" charset="0"/>
              <a:buChar char="•"/>
              <a:defRPr/>
            </a:pPr>
            <a:r>
              <a:rPr lang="en-AU" b="0" dirty="0">
                <a:solidFill>
                  <a:srgbClr val="7030A0"/>
                </a:solidFill>
              </a:rPr>
              <a:t>approaching local community organisations </a:t>
            </a:r>
          </a:p>
          <a:p>
            <a:pPr marL="457200" indent="-457200">
              <a:buClr>
                <a:srgbClr val="00B050"/>
              </a:buClr>
              <a:buFont typeface="Arial" pitchFamily="34" charset="0"/>
              <a:buChar char="•"/>
              <a:defRPr/>
            </a:pPr>
            <a:r>
              <a:rPr lang="en-AU" b="0" dirty="0">
                <a:solidFill>
                  <a:srgbClr val="7030A0"/>
                </a:solidFill>
              </a:rPr>
              <a:t>eligibility, longevity, useful skills </a:t>
            </a:r>
          </a:p>
          <a:p>
            <a:endParaRPr lang="en-AU" dirty="0"/>
          </a:p>
        </p:txBody>
      </p:sp>
      <p:sp>
        <p:nvSpPr>
          <p:cNvPr id="6" name="Rectangle 5">
            <a:extLst>
              <a:ext uri="{FF2B5EF4-FFF2-40B4-BE49-F238E27FC236}">
                <a16:creationId xmlns:a16="http://schemas.microsoft.com/office/drawing/2014/main" id="{38815D4C-9EA2-1D52-8E33-5C01C960A50C}"/>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extLst>
      <p:ext uri="{BB962C8B-B14F-4D97-AF65-F5344CB8AC3E}">
        <p14:creationId xmlns:p14="http://schemas.microsoft.com/office/powerpoint/2010/main" val="98163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B26226-5BA7-40F5-9867-C438681027ED}"/>
              </a:ext>
            </a:extLst>
          </p:cNvPr>
          <p:cNvSpPr>
            <a:spLocks noGrp="1"/>
          </p:cNvSpPr>
          <p:nvPr>
            <p:ph type="title"/>
          </p:nvPr>
        </p:nvSpPr>
        <p:spPr/>
        <p:txBody>
          <a:bodyPr/>
          <a:lstStyle/>
          <a:p>
            <a:r>
              <a:rPr lang="en-AU" dirty="0"/>
              <a:t>Committee Recruitment</a:t>
            </a:r>
          </a:p>
        </p:txBody>
      </p:sp>
      <p:sp>
        <p:nvSpPr>
          <p:cNvPr id="7" name="Content Placeholder 6">
            <a:extLst>
              <a:ext uri="{FF2B5EF4-FFF2-40B4-BE49-F238E27FC236}">
                <a16:creationId xmlns:a16="http://schemas.microsoft.com/office/drawing/2014/main" id="{354FDBB2-6C6F-4214-B61C-52B271E180FB}"/>
              </a:ext>
            </a:extLst>
          </p:cNvPr>
          <p:cNvSpPr>
            <a:spLocks noGrp="1"/>
          </p:cNvSpPr>
          <p:nvPr>
            <p:ph sz="half" idx="1"/>
          </p:nvPr>
        </p:nvSpPr>
        <p:spPr>
          <a:xfrm>
            <a:off x="395288" y="980728"/>
            <a:ext cx="6408960" cy="5145435"/>
          </a:xfrm>
        </p:spPr>
        <p:txBody>
          <a:bodyPr>
            <a:normAutofit/>
          </a:bodyPr>
          <a:lstStyle/>
          <a:p>
            <a:r>
              <a:rPr lang="en-AU" dirty="0">
                <a:solidFill>
                  <a:schemeClr val="tx1"/>
                </a:solidFill>
              </a:rPr>
              <a:t>Recruitment Pack…</a:t>
            </a:r>
          </a:p>
          <a:p>
            <a:pPr marL="285750" indent="-285750">
              <a:spcBef>
                <a:spcPts val="672"/>
              </a:spcBef>
              <a:buFont typeface="Wingdings" panose="05000000000000000000" pitchFamily="2" charset="2"/>
              <a:buChar char="ü"/>
              <a:defRPr/>
            </a:pPr>
            <a:r>
              <a:rPr lang="en-AU" sz="2200" b="0" dirty="0">
                <a:solidFill>
                  <a:srgbClr val="7030A0"/>
                </a:solidFill>
              </a:rPr>
              <a:t>the organisation's philosophy</a:t>
            </a:r>
          </a:p>
          <a:p>
            <a:pPr marL="285750" indent="-285750">
              <a:spcBef>
                <a:spcPts val="672"/>
              </a:spcBef>
              <a:buFont typeface="Wingdings" panose="05000000000000000000" pitchFamily="2" charset="2"/>
              <a:buChar char="ü"/>
              <a:defRPr/>
            </a:pPr>
            <a:r>
              <a:rPr lang="en-AU" sz="2200" b="0" dirty="0">
                <a:solidFill>
                  <a:srgbClr val="7030A0"/>
                </a:solidFill>
              </a:rPr>
              <a:t>a description of the management structure (Org. chart)</a:t>
            </a:r>
          </a:p>
          <a:p>
            <a:pPr marL="285750" indent="-285750">
              <a:spcBef>
                <a:spcPts val="672"/>
              </a:spcBef>
              <a:buFont typeface="Wingdings" panose="05000000000000000000" pitchFamily="2" charset="2"/>
              <a:buChar char="ü"/>
              <a:defRPr/>
            </a:pPr>
            <a:r>
              <a:rPr lang="en-AU" sz="2200" b="0" dirty="0">
                <a:solidFill>
                  <a:srgbClr val="7030A0"/>
                </a:solidFill>
              </a:rPr>
              <a:t>general roles and responsibilities for all committee positions</a:t>
            </a:r>
          </a:p>
          <a:p>
            <a:pPr marL="285750" indent="-285750">
              <a:spcBef>
                <a:spcPts val="672"/>
              </a:spcBef>
              <a:buFont typeface="Wingdings" panose="05000000000000000000" pitchFamily="2" charset="2"/>
              <a:buChar char="ü"/>
              <a:defRPr/>
            </a:pPr>
            <a:r>
              <a:rPr lang="en-AU" sz="2200" b="0" dirty="0">
                <a:solidFill>
                  <a:srgbClr val="7030A0"/>
                </a:solidFill>
              </a:rPr>
              <a:t>benefits to individuals, their children and their community</a:t>
            </a:r>
          </a:p>
          <a:p>
            <a:pPr marL="285750" indent="-285750">
              <a:spcBef>
                <a:spcPts val="672"/>
              </a:spcBef>
              <a:buFont typeface="Wingdings" panose="05000000000000000000" pitchFamily="2" charset="2"/>
              <a:buChar char="ü"/>
              <a:defRPr/>
            </a:pPr>
            <a:r>
              <a:rPr lang="en-AU" sz="2200" b="0" dirty="0">
                <a:solidFill>
                  <a:srgbClr val="7030A0"/>
                </a:solidFill>
              </a:rPr>
              <a:t>resources and list of support agencies</a:t>
            </a:r>
          </a:p>
          <a:p>
            <a:pPr marL="285750" indent="-285750">
              <a:spcBef>
                <a:spcPts val="672"/>
              </a:spcBef>
              <a:buFont typeface="Wingdings" panose="05000000000000000000" pitchFamily="2" charset="2"/>
              <a:buChar char="ü"/>
              <a:defRPr/>
            </a:pPr>
            <a:r>
              <a:rPr lang="en-AU" sz="2200" b="0" dirty="0">
                <a:solidFill>
                  <a:srgbClr val="7030A0"/>
                </a:solidFill>
              </a:rPr>
              <a:t>contact details of AGM sub committee</a:t>
            </a:r>
          </a:p>
          <a:p>
            <a:pPr marL="285750" indent="-285750">
              <a:spcBef>
                <a:spcPts val="672"/>
              </a:spcBef>
              <a:buFont typeface="Wingdings" panose="05000000000000000000" pitchFamily="2" charset="2"/>
              <a:buChar char="ü"/>
              <a:defRPr/>
            </a:pPr>
            <a:r>
              <a:rPr lang="en-AU" sz="2200" b="0" dirty="0">
                <a:solidFill>
                  <a:srgbClr val="7030A0"/>
                </a:solidFill>
              </a:rPr>
              <a:t>nomination process information and forms</a:t>
            </a:r>
          </a:p>
          <a:p>
            <a:pPr marL="457200" indent="-457200">
              <a:spcBef>
                <a:spcPts val="672"/>
              </a:spcBef>
              <a:buClr>
                <a:schemeClr val="bg2">
                  <a:lumMod val="75000"/>
                </a:schemeClr>
              </a:buClr>
              <a:buFont typeface="Arial" pitchFamily="34" charset="0"/>
              <a:buChar char="•"/>
              <a:defRPr/>
            </a:pPr>
            <a:endParaRPr lang="en-AU" sz="1800" b="0" dirty="0">
              <a:solidFill>
                <a:srgbClr val="7030A0"/>
              </a:solidFill>
            </a:endParaRPr>
          </a:p>
          <a:p>
            <a:endParaRPr lang="en-AU" dirty="0"/>
          </a:p>
        </p:txBody>
      </p:sp>
      <p:pic>
        <p:nvPicPr>
          <p:cNvPr id="5" name="Picture 4">
            <a:extLst>
              <a:ext uri="{FF2B5EF4-FFF2-40B4-BE49-F238E27FC236}">
                <a16:creationId xmlns:a16="http://schemas.microsoft.com/office/drawing/2014/main" id="{3B740007-92D4-4A26-BAC8-DC1D4E2FA39B}"/>
              </a:ext>
            </a:extLst>
          </p:cNvPr>
          <p:cNvPicPr>
            <a:picLocks noChangeAspect="1"/>
          </p:cNvPicPr>
          <p:nvPr/>
        </p:nvPicPr>
        <p:blipFill>
          <a:blip r:embed="rId3"/>
          <a:stretch>
            <a:fillRect/>
          </a:stretch>
        </p:blipFill>
        <p:spPr>
          <a:xfrm>
            <a:off x="107504" y="6237312"/>
            <a:ext cx="1547664" cy="576064"/>
          </a:xfrm>
          <a:prstGeom prst="rect">
            <a:avLst/>
          </a:prstGeom>
        </p:spPr>
      </p:pic>
      <p:pic>
        <p:nvPicPr>
          <p:cNvPr id="11" name="Picture 10">
            <a:extLst>
              <a:ext uri="{FF2B5EF4-FFF2-40B4-BE49-F238E27FC236}">
                <a16:creationId xmlns:a16="http://schemas.microsoft.com/office/drawing/2014/main" id="{8661134A-1A5D-40F6-A8B6-1C0A26AAD443}"/>
              </a:ext>
            </a:extLst>
          </p:cNvPr>
          <p:cNvPicPr>
            <a:picLocks noChangeAspect="1"/>
          </p:cNvPicPr>
          <p:nvPr/>
        </p:nvPicPr>
        <p:blipFill>
          <a:blip r:embed="rId4"/>
          <a:stretch>
            <a:fillRect/>
          </a:stretch>
        </p:blipFill>
        <p:spPr>
          <a:xfrm>
            <a:off x="6372200" y="4221088"/>
            <a:ext cx="1188817" cy="1188817"/>
          </a:xfrm>
          <a:prstGeom prst="rect">
            <a:avLst/>
          </a:prstGeom>
        </p:spPr>
      </p:pic>
    </p:spTree>
    <p:extLst>
      <p:ext uri="{BB962C8B-B14F-4D97-AF65-F5344CB8AC3E}">
        <p14:creationId xmlns:p14="http://schemas.microsoft.com/office/powerpoint/2010/main" val="249101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097" y="1991506"/>
            <a:ext cx="2088231" cy="23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188640"/>
            <a:ext cx="8171976" cy="1080120"/>
          </a:xfrm>
        </p:spPr>
        <p:txBody>
          <a:bodyPr>
            <a:noAutofit/>
          </a:bodyPr>
          <a:lstStyle/>
          <a:p>
            <a:r>
              <a:rPr lang="en-AU" sz="3600" dirty="0">
                <a:latin typeface="+mn-lt"/>
                <a:ea typeface="Geneva"/>
                <a:cs typeface="Arial" pitchFamily="34" charset="0"/>
              </a:rPr>
              <a:t>Successful recruitment strategies</a:t>
            </a:r>
            <a:endParaRPr lang="en-AU" sz="3600" dirty="0">
              <a:latin typeface="+mn-lt"/>
            </a:endParaRPr>
          </a:p>
        </p:txBody>
      </p:sp>
      <p:sp>
        <p:nvSpPr>
          <p:cNvPr id="3" name="Content Placeholder 2"/>
          <p:cNvSpPr>
            <a:spLocks noGrp="1"/>
          </p:cNvSpPr>
          <p:nvPr>
            <p:ph idx="1"/>
          </p:nvPr>
        </p:nvSpPr>
        <p:spPr>
          <a:xfrm>
            <a:off x="157672" y="1124744"/>
            <a:ext cx="6552728" cy="4464496"/>
          </a:xfrm>
        </p:spPr>
        <p:txBody>
          <a:bodyPr>
            <a:normAutofit/>
          </a:bodyPr>
          <a:lstStyle/>
          <a:p>
            <a:pPr marL="457200" indent="-457200">
              <a:buClr>
                <a:srgbClr val="00B050"/>
              </a:buClr>
              <a:buFont typeface="Arial" pitchFamily="34" charset="0"/>
              <a:buChar char="•"/>
              <a:defRPr/>
            </a:pPr>
            <a:endParaRPr lang="en-AU" b="0" dirty="0">
              <a:solidFill>
                <a:srgbClr val="7030A0"/>
              </a:solidFill>
            </a:endParaRPr>
          </a:p>
          <a:p>
            <a:pPr marL="457200" indent="-457200">
              <a:buClr>
                <a:srgbClr val="00B050"/>
              </a:buClr>
              <a:buFont typeface="Arial" pitchFamily="34" charset="0"/>
              <a:buChar char="•"/>
              <a:defRPr/>
            </a:pPr>
            <a:r>
              <a:rPr lang="en-AU" b="0" dirty="0">
                <a:solidFill>
                  <a:srgbClr val="7030A0"/>
                </a:solidFill>
              </a:rPr>
              <a:t>Consider a social function for new parents for next year and have a brief presentation on the Committee of Management</a:t>
            </a:r>
          </a:p>
          <a:p>
            <a:pPr marL="457200" indent="-457200">
              <a:buClr>
                <a:srgbClr val="00B050"/>
              </a:buClr>
              <a:buFont typeface="Arial" pitchFamily="34" charset="0"/>
              <a:buChar char="•"/>
              <a:defRPr/>
            </a:pPr>
            <a:r>
              <a:rPr lang="en-AU" b="0" dirty="0">
                <a:solidFill>
                  <a:srgbClr val="7030A0"/>
                </a:solidFill>
              </a:rPr>
              <a:t>Invite potential members to a committee meeting to get a feel for the role </a:t>
            </a:r>
          </a:p>
          <a:p>
            <a:pPr marL="457200" indent="-457200">
              <a:buClr>
                <a:srgbClr val="00B050"/>
              </a:buClr>
              <a:buFont typeface="Arial" pitchFamily="34" charset="0"/>
              <a:buChar char="•"/>
              <a:defRPr/>
            </a:pPr>
            <a:r>
              <a:rPr lang="en-AU" b="0" dirty="0">
                <a:solidFill>
                  <a:srgbClr val="7030A0"/>
                </a:solidFill>
              </a:rPr>
              <a:t>Be prepared to answer questions and </a:t>
            </a:r>
          </a:p>
          <a:p>
            <a:pPr>
              <a:buClr>
                <a:srgbClr val="00B050"/>
              </a:buClr>
              <a:defRPr/>
            </a:pPr>
            <a:r>
              <a:rPr lang="en-AU" b="0" dirty="0">
                <a:solidFill>
                  <a:srgbClr val="7030A0"/>
                </a:solidFill>
              </a:rPr>
              <a:t>       provide information</a:t>
            </a:r>
          </a:p>
          <a:p>
            <a:pPr marL="457200" indent="-457200">
              <a:buClr>
                <a:srgbClr val="00B050"/>
              </a:buClr>
              <a:buFont typeface="Arial" pitchFamily="34" charset="0"/>
              <a:buChar char="•"/>
              <a:defRPr/>
            </a:pPr>
            <a:r>
              <a:rPr lang="en-AU" b="0" dirty="0">
                <a:solidFill>
                  <a:srgbClr val="7030A0"/>
                </a:solidFill>
              </a:rPr>
              <a:t>Display enthusiasm and the personal approach </a:t>
            </a:r>
          </a:p>
          <a:p>
            <a:endParaRPr lang="en-AU" dirty="0"/>
          </a:p>
        </p:txBody>
      </p:sp>
      <p:sp>
        <p:nvSpPr>
          <p:cNvPr id="6" name="Rectangle 5">
            <a:extLst>
              <a:ext uri="{FF2B5EF4-FFF2-40B4-BE49-F238E27FC236}">
                <a16:creationId xmlns:a16="http://schemas.microsoft.com/office/drawing/2014/main" id="{73E6E6F7-A33A-C0FC-ACCF-4FFA86B231EA}"/>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extLst>
      <p:ext uri="{BB962C8B-B14F-4D97-AF65-F5344CB8AC3E}">
        <p14:creationId xmlns:p14="http://schemas.microsoft.com/office/powerpoint/2010/main" val="98163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chemeClr val="bg1">
                    <a:lumMod val="65000"/>
                  </a:schemeClr>
                </a:solidFill>
                <a:cs typeface="Arial" pitchFamily="34" charset="0"/>
              </a:rPr>
              <a:t>Skills we develop from the committee experience</a:t>
            </a:r>
            <a:endParaRPr lang="en-AU" dirty="0"/>
          </a:p>
        </p:txBody>
      </p:sp>
      <p:sp>
        <p:nvSpPr>
          <p:cNvPr id="3" name="Content Placeholder 2"/>
          <p:cNvSpPr>
            <a:spLocks noGrp="1"/>
          </p:cNvSpPr>
          <p:nvPr>
            <p:ph sz="half" idx="1"/>
          </p:nvPr>
        </p:nvSpPr>
        <p:spPr/>
        <p:txBody>
          <a:bodyPr>
            <a:normAutofit/>
          </a:bodyPr>
          <a:lstStyle/>
          <a:p>
            <a:pPr marL="285750" indent="-285750">
              <a:buFont typeface="Arial" panose="020B0604020202020204" pitchFamily="34" charset="0"/>
              <a:buChar char="•"/>
            </a:pPr>
            <a:endParaRPr lang="en-AU" b="0" dirty="0">
              <a:solidFill>
                <a:srgbClr val="7030A0"/>
              </a:solidFill>
            </a:endParaRPr>
          </a:p>
          <a:p>
            <a:pPr marL="285750" indent="-285750">
              <a:buFont typeface="Arial" panose="020B0604020202020204" pitchFamily="34" charset="0"/>
              <a:buChar char="•"/>
            </a:pPr>
            <a:r>
              <a:rPr lang="en-AU" sz="2200" b="0" dirty="0">
                <a:solidFill>
                  <a:srgbClr val="7030A0"/>
                </a:solidFill>
              </a:rPr>
              <a:t>Team Work – leadership, chairing, cooperation, delegation, conflict management</a:t>
            </a:r>
          </a:p>
          <a:p>
            <a:pPr marL="285750" indent="-285750">
              <a:buFont typeface="Arial" panose="020B0604020202020204" pitchFamily="34" charset="0"/>
              <a:buChar char="•"/>
            </a:pPr>
            <a:r>
              <a:rPr lang="en-AU" sz="2200" b="0" dirty="0">
                <a:solidFill>
                  <a:srgbClr val="7030A0"/>
                </a:solidFill>
              </a:rPr>
              <a:t>Organisational skills – planning, time management and keeping records </a:t>
            </a:r>
          </a:p>
          <a:p>
            <a:pPr marL="285750" indent="-285750">
              <a:buFont typeface="Arial" panose="020B0604020202020204" pitchFamily="34" charset="0"/>
              <a:buChar char="•"/>
            </a:pPr>
            <a:r>
              <a:rPr lang="en-AU" sz="2200" b="0" dirty="0">
                <a:solidFill>
                  <a:srgbClr val="7030A0"/>
                </a:solidFill>
              </a:rPr>
              <a:t>Decision making including handle complaints and ethical issues</a:t>
            </a:r>
          </a:p>
          <a:p>
            <a:pPr marL="285750" indent="-285750">
              <a:buFont typeface="Arial" panose="020B0604020202020204" pitchFamily="34" charset="0"/>
              <a:buChar char="•"/>
            </a:pPr>
            <a:r>
              <a:rPr lang="en-AU" sz="2200" b="0" dirty="0">
                <a:solidFill>
                  <a:srgbClr val="7030A0"/>
                </a:solidFill>
              </a:rPr>
              <a:t>Staff management</a:t>
            </a:r>
          </a:p>
          <a:p>
            <a:endParaRPr lang="en-AU" dirty="0"/>
          </a:p>
        </p:txBody>
      </p:sp>
      <p:sp>
        <p:nvSpPr>
          <p:cNvPr id="4" name="Content Placeholder 3">
            <a:extLst>
              <a:ext uri="{FF2B5EF4-FFF2-40B4-BE49-F238E27FC236}">
                <a16:creationId xmlns:a16="http://schemas.microsoft.com/office/drawing/2014/main" id="{593C0821-8F90-E3E9-1FBA-E8108CED2AA4}"/>
              </a:ext>
            </a:extLst>
          </p:cNvPr>
          <p:cNvSpPr>
            <a:spLocks noGrp="1"/>
          </p:cNvSpPr>
          <p:nvPr>
            <p:ph sz="half" idx="2"/>
          </p:nvPr>
        </p:nvSpPr>
        <p:spPr/>
        <p:txBody>
          <a:bodyPr>
            <a:normAutofit/>
          </a:bodyPr>
          <a:lstStyle/>
          <a:p>
            <a:pPr marL="285750" indent="-285750">
              <a:buFont typeface="Arial" panose="020B0604020202020204" pitchFamily="34" charset="0"/>
              <a:buChar char="•"/>
            </a:pPr>
            <a:endParaRPr lang="en-AU" b="0" dirty="0">
              <a:solidFill>
                <a:srgbClr val="7030A0"/>
              </a:solidFill>
            </a:endParaRPr>
          </a:p>
          <a:p>
            <a:pPr marL="285750" indent="-285750">
              <a:buFont typeface="Arial" panose="020B0604020202020204" pitchFamily="34" charset="0"/>
              <a:buChar char="•"/>
            </a:pPr>
            <a:r>
              <a:rPr lang="en-AU" sz="2200" b="0" dirty="0">
                <a:solidFill>
                  <a:srgbClr val="7030A0"/>
                </a:solidFill>
              </a:rPr>
              <a:t>Financial management</a:t>
            </a:r>
          </a:p>
          <a:p>
            <a:pPr marL="285750" indent="-285750" fontAlgn="t">
              <a:buFont typeface="Arial" panose="020B0604020202020204" pitchFamily="34" charset="0"/>
              <a:buChar char="•"/>
            </a:pPr>
            <a:r>
              <a:rPr lang="en-AU" sz="2200" b="0" dirty="0">
                <a:solidFill>
                  <a:srgbClr val="7030A0"/>
                </a:solidFill>
              </a:rPr>
              <a:t>Communication – report writing, presentations, using media</a:t>
            </a:r>
          </a:p>
          <a:p>
            <a:pPr marL="285750" indent="-285750" fontAlgn="t">
              <a:buFont typeface="Arial" panose="020B0604020202020204" pitchFamily="34" charset="0"/>
              <a:buChar char="•"/>
            </a:pPr>
            <a:r>
              <a:rPr lang="en-AU" sz="2200" b="0" dirty="0">
                <a:solidFill>
                  <a:srgbClr val="7030A0"/>
                </a:solidFill>
              </a:rPr>
              <a:t>Understanding governance processes and legislation</a:t>
            </a:r>
          </a:p>
          <a:p>
            <a:pPr marL="285750" indent="-285750" fontAlgn="t">
              <a:buFont typeface="Arial" panose="020B0604020202020204" pitchFamily="34" charset="0"/>
              <a:buChar char="•"/>
            </a:pPr>
            <a:r>
              <a:rPr lang="en-AU" sz="2200" b="0" dirty="0">
                <a:solidFill>
                  <a:srgbClr val="7030A0"/>
                </a:solidFill>
              </a:rPr>
              <a:t>Project management, including running fundraising events</a:t>
            </a:r>
          </a:p>
          <a:p>
            <a:pPr marL="285750" indent="-285750" fontAlgn="t">
              <a:buFont typeface="Arial" panose="020B0604020202020204" pitchFamily="34" charset="0"/>
              <a:buChar char="•"/>
            </a:pPr>
            <a:r>
              <a:rPr lang="en-AU" sz="2200" b="0" dirty="0">
                <a:solidFill>
                  <a:srgbClr val="7030A0"/>
                </a:solidFill>
              </a:rPr>
              <a:t>Motivate others/Networking/Life long friendships</a:t>
            </a:r>
          </a:p>
          <a:p>
            <a:endParaRPr lang="en-AU" dirty="0"/>
          </a:p>
        </p:txBody>
      </p:sp>
    </p:spTree>
    <p:extLst>
      <p:ext uri="{BB962C8B-B14F-4D97-AF65-F5344CB8AC3E}">
        <p14:creationId xmlns:p14="http://schemas.microsoft.com/office/powerpoint/2010/main" val="297877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9DF8-C7C8-4E21-9BE2-A4F8469D9098}"/>
              </a:ext>
            </a:extLst>
          </p:cNvPr>
          <p:cNvSpPr>
            <a:spLocks noGrp="1"/>
          </p:cNvSpPr>
          <p:nvPr>
            <p:ph type="title"/>
          </p:nvPr>
        </p:nvSpPr>
        <p:spPr/>
        <p:txBody>
          <a:bodyPr>
            <a:noAutofit/>
          </a:bodyPr>
          <a:lstStyle/>
          <a:p>
            <a:pPr algn="ctr"/>
            <a:r>
              <a:rPr lang="en-AU" sz="4000" dirty="0"/>
              <a:t>Acknowledgement of Country</a:t>
            </a:r>
          </a:p>
        </p:txBody>
      </p:sp>
      <p:pic>
        <p:nvPicPr>
          <p:cNvPr id="5" name="Content Placeholder 4">
            <a:extLst>
              <a:ext uri="{FF2B5EF4-FFF2-40B4-BE49-F238E27FC236}">
                <a16:creationId xmlns:a16="http://schemas.microsoft.com/office/drawing/2014/main" id="{658BE0FD-7195-43F4-916F-165D56BEDC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304234"/>
            <a:ext cx="4569024" cy="4284362"/>
          </a:xfrm>
        </p:spPr>
      </p:pic>
      <p:sp>
        <p:nvSpPr>
          <p:cNvPr id="3" name="TextBox 2">
            <a:extLst>
              <a:ext uri="{FF2B5EF4-FFF2-40B4-BE49-F238E27FC236}">
                <a16:creationId xmlns:a16="http://schemas.microsoft.com/office/drawing/2014/main" id="{072EEC4B-A637-4720-B897-E8F69C6299CC}"/>
              </a:ext>
            </a:extLst>
          </p:cNvPr>
          <p:cNvSpPr txBox="1"/>
          <p:nvPr/>
        </p:nvSpPr>
        <p:spPr>
          <a:xfrm>
            <a:off x="407651" y="5734417"/>
            <a:ext cx="8388000" cy="430887"/>
          </a:xfrm>
          <a:prstGeom prst="rect">
            <a:avLst/>
          </a:prstGeom>
          <a:noFill/>
        </p:spPr>
        <p:txBody>
          <a:bodyPr wrap="square" rtlCol="0">
            <a:spAutoFit/>
          </a:bodyPr>
          <a:lstStyle/>
          <a:p>
            <a:pPr algn="ctr"/>
            <a:r>
              <a:rPr lang="en-AU" sz="1100" i="1" dirty="0"/>
              <a:t>Heart image is from </a:t>
            </a:r>
            <a:r>
              <a:rPr lang="en-AU" sz="1100" i="1" dirty="0" err="1"/>
              <a:t>Indigemoji</a:t>
            </a:r>
            <a:r>
              <a:rPr lang="en-AU" sz="1100" i="1" dirty="0"/>
              <a:t>, Australia’s first set of Indigenous emojis made on </a:t>
            </a:r>
            <a:r>
              <a:rPr lang="en-AU" sz="1100" i="1" dirty="0" err="1"/>
              <a:t>Arrente</a:t>
            </a:r>
            <a:r>
              <a:rPr lang="en-AU" sz="1100" i="1" dirty="0"/>
              <a:t> land in </a:t>
            </a:r>
            <a:r>
              <a:rPr lang="en-AU" sz="1100" i="1" dirty="0" err="1"/>
              <a:t>Mparntwe</a:t>
            </a:r>
            <a:r>
              <a:rPr lang="en-AU" sz="1100" i="1" dirty="0"/>
              <a:t> (Alice Springs)</a:t>
            </a:r>
          </a:p>
          <a:p>
            <a:pPr algn="ctr"/>
            <a:r>
              <a:rPr lang="en-AU" sz="1100" i="1" dirty="0"/>
              <a:t>Sourced from </a:t>
            </a:r>
            <a:r>
              <a:rPr lang="en-AU" sz="1100" i="1" dirty="0" err="1"/>
              <a:t>Indigemoji</a:t>
            </a:r>
            <a:r>
              <a:rPr lang="en-AU" sz="1100" i="1" dirty="0"/>
              <a:t> page on LinkedIn/June 2021/Sharon Rogers user</a:t>
            </a:r>
          </a:p>
        </p:txBody>
      </p:sp>
    </p:spTree>
    <p:extLst>
      <p:ext uri="{BB962C8B-B14F-4D97-AF65-F5344CB8AC3E}">
        <p14:creationId xmlns:p14="http://schemas.microsoft.com/office/powerpoint/2010/main" val="200959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The nomination process</a:t>
            </a:r>
          </a:p>
        </p:txBody>
      </p:sp>
      <p:sp>
        <p:nvSpPr>
          <p:cNvPr id="3" name="Content Placeholder 2"/>
          <p:cNvSpPr>
            <a:spLocks noGrp="1"/>
          </p:cNvSpPr>
          <p:nvPr>
            <p:ph idx="1"/>
          </p:nvPr>
        </p:nvSpPr>
        <p:spPr>
          <a:xfrm>
            <a:off x="251520" y="1340769"/>
            <a:ext cx="8388000" cy="4392488"/>
          </a:xfrm>
        </p:spPr>
        <p:txBody>
          <a:bodyPr/>
          <a:lstStyle/>
          <a:p>
            <a:pPr marL="342900" indent="-342900">
              <a:buFont typeface="Arial" panose="020B0604020202020204" pitchFamily="34" charset="0"/>
              <a:buChar char="•"/>
            </a:pPr>
            <a:r>
              <a:rPr lang="en-AU" sz="2200" b="0" dirty="0">
                <a:solidFill>
                  <a:srgbClr val="7030A0"/>
                </a:solidFill>
              </a:rPr>
              <a:t>DO NOT wait until the night of the AGM</a:t>
            </a:r>
          </a:p>
          <a:p>
            <a:pPr marL="342900" indent="-342900">
              <a:buFont typeface="Arial" panose="020B0604020202020204" pitchFamily="34" charset="0"/>
              <a:buChar char="•"/>
            </a:pPr>
            <a:r>
              <a:rPr lang="en-AU" sz="2200" b="0" dirty="0">
                <a:solidFill>
                  <a:srgbClr val="7030A0"/>
                </a:solidFill>
              </a:rPr>
              <a:t>Consider</a:t>
            </a:r>
            <a:r>
              <a:rPr lang="en-AU" sz="2200" dirty="0">
                <a:solidFill>
                  <a:srgbClr val="7030A0"/>
                </a:solidFill>
              </a:rPr>
              <a:t> </a:t>
            </a:r>
          </a:p>
          <a:p>
            <a:pPr marL="594900" lvl="1" indent="-342900"/>
            <a:r>
              <a:rPr lang="en-AU" dirty="0">
                <a:solidFill>
                  <a:srgbClr val="7030A0"/>
                </a:solidFill>
              </a:rPr>
              <a:t>the process to follow (via email, a box at the Kindergarten)</a:t>
            </a:r>
          </a:p>
          <a:p>
            <a:pPr marL="594900" lvl="1" indent="-342900"/>
            <a:r>
              <a:rPr lang="en-AU" dirty="0">
                <a:solidFill>
                  <a:srgbClr val="7030A0"/>
                </a:solidFill>
              </a:rPr>
              <a:t>a closing date ( 1 week or 24 hrs before the AGM)</a:t>
            </a:r>
          </a:p>
          <a:p>
            <a:pPr marL="342900" indent="-342900">
              <a:buFont typeface="Arial" pitchFamily="34" charset="0"/>
              <a:buChar char="•"/>
            </a:pPr>
            <a:r>
              <a:rPr lang="en-AU" sz="2200" b="0" dirty="0">
                <a:solidFill>
                  <a:srgbClr val="7030A0"/>
                </a:solidFill>
              </a:rPr>
              <a:t>Follow up with each person, before the AGM, if there is more than one nomination for a position</a:t>
            </a:r>
          </a:p>
          <a:p>
            <a:pPr marL="342900" indent="-342900">
              <a:buFont typeface="Arial" pitchFamily="34" charset="0"/>
              <a:buChar char="•"/>
            </a:pPr>
            <a:r>
              <a:rPr lang="en-AU" sz="2200" b="0" dirty="0">
                <a:solidFill>
                  <a:srgbClr val="7030A0"/>
                </a:solidFill>
              </a:rPr>
              <a:t>Remember, current committee members need to nominate if their term of office has ended</a:t>
            </a:r>
          </a:p>
          <a:p>
            <a:pPr marL="342900" indent="-342900">
              <a:buFont typeface="Arial" pitchFamily="34" charset="0"/>
              <a:buChar char="•"/>
            </a:pPr>
            <a:r>
              <a:rPr lang="en-AU" sz="2200" b="0" dirty="0">
                <a:solidFill>
                  <a:srgbClr val="7030A0"/>
                </a:solidFill>
              </a:rPr>
              <a:t>Should not be a competition– everyone on the committee has a role to play and everyone shares the responsibilities</a:t>
            </a:r>
          </a:p>
        </p:txBody>
      </p:sp>
    </p:spTree>
    <p:extLst>
      <p:ext uri="{BB962C8B-B14F-4D97-AF65-F5344CB8AC3E}">
        <p14:creationId xmlns:p14="http://schemas.microsoft.com/office/powerpoint/2010/main" val="157236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latin typeface="+mn-lt"/>
                <a:ea typeface="Geneva"/>
                <a:cs typeface="Arial" pitchFamily="34" charset="0"/>
              </a:rPr>
              <a:t>Reporting</a:t>
            </a:r>
          </a:p>
        </p:txBody>
      </p:sp>
      <p:sp>
        <p:nvSpPr>
          <p:cNvPr id="3" name="Content Placeholder 2"/>
          <p:cNvSpPr>
            <a:spLocks noGrp="1"/>
          </p:cNvSpPr>
          <p:nvPr>
            <p:ph idx="1"/>
          </p:nvPr>
        </p:nvSpPr>
        <p:spPr/>
        <p:txBody>
          <a:bodyPr/>
          <a:lstStyle/>
          <a:p>
            <a:r>
              <a:rPr lang="en-AU" dirty="0"/>
              <a:t> </a:t>
            </a:r>
          </a:p>
        </p:txBody>
      </p:sp>
      <p:pic>
        <p:nvPicPr>
          <p:cNvPr id="4" name="Picture 3" descr="http://ssqld.net.au/images/what-is-financial-reporting-by-HafeziCapital.com2_.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636" y="1232756"/>
            <a:ext cx="6552728" cy="4392488"/>
          </a:xfrm>
          <a:prstGeom prst="rect">
            <a:avLst/>
          </a:prstGeom>
          <a:noFill/>
          <a:ln>
            <a:noFill/>
          </a:ln>
        </p:spPr>
      </p:pic>
    </p:spTree>
    <p:extLst>
      <p:ext uri="{BB962C8B-B14F-4D97-AF65-F5344CB8AC3E}">
        <p14:creationId xmlns:p14="http://schemas.microsoft.com/office/powerpoint/2010/main" val="35754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404664"/>
            <a:ext cx="5112568" cy="1143000"/>
          </a:xfrm>
        </p:spPr>
        <p:txBody>
          <a:bodyPr>
            <a:normAutofit fontScale="90000"/>
          </a:bodyPr>
          <a:lstStyle/>
          <a:p>
            <a:r>
              <a:rPr lang="en-AU" sz="3600" b="1" dirty="0">
                <a:cs typeface="Arial" pitchFamily="34" charset="0"/>
              </a:rPr>
              <a:t>What reports do we need?</a:t>
            </a:r>
            <a:endParaRPr lang="en-US" sz="3600" b="1" dirty="0">
              <a:cs typeface="Arial" pitchFamily="34" charset="0"/>
            </a:endParaRPr>
          </a:p>
        </p:txBody>
      </p:sp>
      <p:sp>
        <p:nvSpPr>
          <p:cNvPr id="12291" name="Content Placeholder 2"/>
          <p:cNvSpPr>
            <a:spLocks noGrp="1"/>
          </p:cNvSpPr>
          <p:nvPr>
            <p:ph idx="1"/>
          </p:nvPr>
        </p:nvSpPr>
        <p:spPr>
          <a:xfrm>
            <a:off x="251520" y="1844824"/>
            <a:ext cx="8568952" cy="4392488"/>
          </a:xfrm>
        </p:spPr>
        <p:txBody>
          <a:bodyPr>
            <a:normAutofit/>
          </a:bodyPr>
          <a:lstStyle/>
          <a:p>
            <a:endParaRPr lang="en-AU" sz="2800" dirty="0">
              <a:solidFill>
                <a:srgbClr val="7030A0"/>
              </a:solidFill>
            </a:endParaRPr>
          </a:p>
          <a:p>
            <a:r>
              <a:rPr lang="en-AU" dirty="0">
                <a:solidFill>
                  <a:srgbClr val="7030A0"/>
                </a:solidFill>
              </a:rPr>
              <a:t>Financial Report (Mandatory): </a:t>
            </a:r>
            <a:r>
              <a:rPr lang="en-AU" b="0" dirty="0">
                <a:solidFill>
                  <a:srgbClr val="7030A0"/>
                </a:solidFill>
              </a:rPr>
              <a:t>Including an audited report where required </a:t>
            </a:r>
          </a:p>
          <a:p>
            <a:pPr indent="0" eaLnBrk="1" hangingPunct="1">
              <a:buFontTx/>
              <a:buNone/>
            </a:pPr>
            <a:r>
              <a:rPr lang="en-AU" dirty="0">
                <a:solidFill>
                  <a:srgbClr val="7030A0"/>
                </a:solidFill>
              </a:rPr>
              <a:t>Committee: </a:t>
            </a:r>
            <a:r>
              <a:rPr lang="en-AU" b="0" dirty="0">
                <a:solidFill>
                  <a:srgbClr val="7030A0"/>
                </a:solidFill>
              </a:rPr>
              <a:t>What the committee has achieved, ongoing projects, brief update on current QIP, thanks to outgoing members</a:t>
            </a:r>
          </a:p>
          <a:p>
            <a:r>
              <a:rPr lang="en-AU" dirty="0">
                <a:solidFill>
                  <a:srgbClr val="7030A0"/>
                </a:solidFill>
              </a:rPr>
              <a:t>Staff:  </a:t>
            </a:r>
            <a:r>
              <a:rPr lang="en-AU" b="0" dirty="0">
                <a:solidFill>
                  <a:srgbClr val="7030A0"/>
                </a:solidFill>
              </a:rPr>
              <a:t>Highlights of the year, brief update on educational program, remote learning and how the children have progressed through the year</a:t>
            </a:r>
          </a:p>
          <a:p>
            <a:r>
              <a:rPr lang="en-AU" dirty="0">
                <a:solidFill>
                  <a:srgbClr val="7030A0"/>
                </a:solidFill>
              </a:rPr>
              <a:t>Others: </a:t>
            </a:r>
            <a:r>
              <a:rPr lang="en-AU" b="0" dirty="0">
                <a:solidFill>
                  <a:srgbClr val="7030A0"/>
                </a:solidFill>
              </a:rPr>
              <a:t>May include Fundraising, Maintenance etc  </a:t>
            </a:r>
            <a:endParaRPr lang="en-AU" b="0" dirty="0"/>
          </a:p>
        </p:txBody>
      </p:sp>
      <p:pic>
        <p:nvPicPr>
          <p:cNvPr id="1026" name="Picture 2" descr="P:\RSE\Ivanhoe CC &amp; D'Nong FDC Feb 2014\ELAA_Folder5\ELAA_ (14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91152"/>
            <a:ext cx="2664296" cy="1773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88000" cy="648072"/>
          </a:xfrm>
        </p:spPr>
        <p:txBody>
          <a:bodyPr>
            <a:normAutofit/>
          </a:bodyPr>
          <a:lstStyle/>
          <a:p>
            <a:r>
              <a:rPr lang="en-AU" sz="3600" dirty="0">
                <a:latin typeface="+mn-lt"/>
                <a:cs typeface="Arial" pitchFamily="34" charset="0"/>
              </a:rPr>
              <a:t>Financial reporting</a:t>
            </a:r>
          </a:p>
        </p:txBody>
      </p:sp>
      <p:sp>
        <p:nvSpPr>
          <p:cNvPr id="3" name="Content Placeholder 2"/>
          <p:cNvSpPr>
            <a:spLocks noGrp="1"/>
          </p:cNvSpPr>
          <p:nvPr>
            <p:ph idx="1"/>
          </p:nvPr>
        </p:nvSpPr>
        <p:spPr>
          <a:xfrm>
            <a:off x="395536" y="692696"/>
            <a:ext cx="8462738" cy="5472608"/>
          </a:xfrm>
        </p:spPr>
        <p:txBody>
          <a:bodyPr>
            <a:normAutofit/>
          </a:bodyPr>
          <a:lstStyle/>
          <a:p>
            <a:pPr marL="342900" indent="-342900">
              <a:buFont typeface="Arial" pitchFamily="34" charset="0"/>
              <a:buChar char="•"/>
            </a:pPr>
            <a:endParaRPr lang="en-AU" sz="2300" b="0" dirty="0">
              <a:solidFill>
                <a:srgbClr val="7030A0"/>
              </a:solidFill>
            </a:endParaRPr>
          </a:p>
          <a:p>
            <a:pPr marL="342900" indent="-342900">
              <a:buFont typeface="Arial" pitchFamily="34" charset="0"/>
              <a:buChar char="•"/>
            </a:pPr>
            <a:r>
              <a:rPr lang="en-AU" sz="2300" b="0" dirty="0">
                <a:solidFill>
                  <a:srgbClr val="7030A0"/>
                </a:solidFill>
              </a:rPr>
              <a:t>As soon as possible after the end of the financial year, ensure financial statements are prepared</a:t>
            </a:r>
          </a:p>
          <a:p>
            <a:pPr marL="342900" indent="-342900">
              <a:buFont typeface="Arial" pitchFamily="34" charset="0"/>
              <a:buChar char="•"/>
            </a:pPr>
            <a:r>
              <a:rPr lang="en-AU" sz="2300" b="0" dirty="0">
                <a:solidFill>
                  <a:srgbClr val="7030A0"/>
                </a:solidFill>
              </a:rPr>
              <a:t>Financial statements must include:</a:t>
            </a:r>
          </a:p>
          <a:p>
            <a:pPr marL="846900" lvl="2" indent="-342900"/>
            <a:r>
              <a:rPr lang="en-AU" sz="2000" b="0" dirty="0">
                <a:solidFill>
                  <a:schemeClr val="tx1">
                    <a:lumMod val="75000"/>
                  </a:schemeClr>
                </a:solidFill>
              </a:rPr>
              <a:t>Profit and loss statement for the financial year</a:t>
            </a:r>
          </a:p>
          <a:p>
            <a:pPr marL="846900" lvl="2" indent="-342900"/>
            <a:r>
              <a:rPr lang="en-AU" sz="2000" b="0" dirty="0">
                <a:solidFill>
                  <a:schemeClr val="tx1">
                    <a:lumMod val="75000"/>
                  </a:schemeClr>
                </a:solidFill>
              </a:rPr>
              <a:t>Balance sheet (assets and liabilities)</a:t>
            </a:r>
          </a:p>
          <a:p>
            <a:pPr marL="846900" lvl="2" indent="-342900"/>
            <a:r>
              <a:rPr lang="en-AU" sz="2000" b="0" dirty="0">
                <a:solidFill>
                  <a:schemeClr val="tx1">
                    <a:lumMod val="75000"/>
                  </a:schemeClr>
                </a:solidFill>
              </a:rPr>
              <a:t>Any mortgages, charges and securities affecting any property of the association</a:t>
            </a:r>
          </a:p>
          <a:p>
            <a:pPr marL="846900" lvl="2" indent="-342900"/>
            <a:r>
              <a:rPr lang="en-AU" sz="2000" dirty="0">
                <a:solidFill>
                  <a:schemeClr val="tx1">
                    <a:lumMod val="75000"/>
                  </a:schemeClr>
                </a:solidFill>
              </a:rPr>
              <a:t>Information about any trusts affecting the association</a:t>
            </a:r>
          </a:p>
          <a:p>
            <a:pPr marL="342900" indent="-342900">
              <a:buFont typeface="Arial" pitchFamily="34" charset="0"/>
              <a:buChar char="•"/>
            </a:pPr>
            <a:r>
              <a:rPr lang="en-AU" sz="2300" b="0" dirty="0">
                <a:solidFill>
                  <a:srgbClr val="7030A0"/>
                </a:solidFill>
              </a:rPr>
              <a:t>Completed  statements must be presented to the committee and certified by </a:t>
            </a:r>
            <a:r>
              <a:rPr lang="en-AU" sz="2300" dirty="0">
                <a:solidFill>
                  <a:srgbClr val="7030A0"/>
                </a:solidFill>
              </a:rPr>
              <a:t>two </a:t>
            </a:r>
            <a:r>
              <a:rPr lang="en-AU" sz="2300" b="0" dirty="0">
                <a:solidFill>
                  <a:srgbClr val="7030A0"/>
                </a:solidFill>
              </a:rPr>
              <a:t>committee members that they give ‘</a:t>
            </a:r>
            <a:r>
              <a:rPr lang="en-AU" sz="2300" b="0" i="1" dirty="0">
                <a:solidFill>
                  <a:srgbClr val="7030A0"/>
                </a:solidFill>
              </a:rPr>
              <a:t>a true and fair’ </a:t>
            </a:r>
            <a:r>
              <a:rPr lang="en-AU" sz="2300" b="0" dirty="0">
                <a:solidFill>
                  <a:srgbClr val="7030A0"/>
                </a:solidFill>
              </a:rPr>
              <a:t>view of the association’s financial position, prior to the AGM</a:t>
            </a:r>
          </a:p>
          <a:p>
            <a:pPr marL="342900" indent="-342900">
              <a:buFont typeface="Arial" pitchFamily="34" charset="0"/>
              <a:buChar char="•"/>
            </a:pPr>
            <a:r>
              <a:rPr lang="en-AU" sz="2300" b="0" dirty="0">
                <a:solidFill>
                  <a:srgbClr val="7030A0"/>
                </a:solidFill>
              </a:rPr>
              <a:t>This certified report is then presented to members at the AGM</a:t>
            </a:r>
            <a:endParaRPr lang="en-AU" sz="2300" b="0" dirty="0">
              <a:solidFill>
                <a:schemeClr val="bg2">
                  <a:lumMod val="75000"/>
                </a:schemeClr>
              </a:solidFill>
            </a:endParaRPr>
          </a:p>
          <a:p>
            <a:endParaRPr lang="en-AU" b="0" dirty="0">
              <a:solidFill>
                <a:schemeClr val="bg2">
                  <a:lumMod val="75000"/>
                </a:schemeClr>
              </a:solidFill>
            </a:endParaRPr>
          </a:p>
          <a:p>
            <a:endParaRPr lang="en-AU" dirty="0"/>
          </a:p>
        </p:txBody>
      </p:sp>
    </p:spTree>
    <p:extLst>
      <p:ext uri="{BB962C8B-B14F-4D97-AF65-F5344CB8AC3E}">
        <p14:creationId xmlns:p14="http://schemas.microsoft.com/office/powerpoint/2010/main" val="90568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60648"/>
            <a:ext cx="8712968" cy="936104"/>
          </a:xfrm>
        </p:spPr>
        <p:txBody>
          <a:bodyPr>
            <a:noAutofit/>
          </a:bodyPr>
          <a:lstStyle/>
          <a:p>
            <a:r>
              <a:rPr lang="en-AU" sz="3200" dirty="0">
                <a:solidFill>
                  <a:schemeClr val="bg1">
                    <a:lumMod val="65000"/>
                  </a:schemeClr>
                </a:solidFill>
                <a:cs typeface="Arial" pitchFamily="34" charset="0"/>
              </a:rPr>
              <a:t>Auditing requirements for Incorporated Associations</a:t>
            </a:r>
          </a:p>
        </p:txBody>
      </p:sp>
      <p:sp>
        <p:nvSpPr>
          <p:cNvPr id="6" name="Content Placeholder 5"/>
          <p:cNvSpPr>
            <a:spLocks noGrp="1"/>
          </p:cNvSpPr>
          <p:nvPr>
            <p:ph idx="1"/>
          </p:nvPr>
        </p:nvSpPr>
        <p:spPr>
          <a:xfrm>
            <a:off x="0" y="1844824"/>
            <a:ext cx="9144000" cy="3411760"/>
          </a:xfrm>
        </p:spPr>
        <p:txBody>
          <a:bodyPr>
            <a:noAutofit/>
          </a:bodyPr>
          <a:lstStyle/>
          <a:p>
            <a:r>
              <a:rPr lang="en-AU" b="0" dirty="0">
                <a:solidFill>
                  <a:srgbClr val="7030A0"/>
                </a:solidFill>
              </a:rPr>
              <a:t>Three tiered reporting framework based on association’s total income:</a:t>
            </a:r>
          </a:p>
          <a:p>
            <a:pPr marL="457200" indent="-457200">
              <a:buFont typeface="Arial" panose="020B0604020202020204" pitchFamily="34" charset="0"/>
              <a:buChar char="•"/>
            </a:pPr>
            <a:r>
              <a:rPr lang="en-AU" dirty="0">
                <a:solidFill>
                  <a:srgbClr val="7030A0"/>
                </a:solidFill>
              </a:rPr>
              <a:t>Tier one -  less than $250,000 </a:t>
            </a:r>
            <a:r>
              <a:rPr lang="en-AU" b="0" dirty="0">
                <a:solidFill>
                  <a:srgbClr val="7030A0"/>
                </a:solidFill>
              </a:rPr>
              <a:t>– </a:t>
            </a:r>
            <a:r>
              <a:rPr lang="en-AU" b="0" dirty="0">
                <a:solidFill>
                  <a:srgbClr val="FF0000"/>
                </a:solidFill>
              </a:rPr>
              <a:t>no additional </a:t>
            </a:r>
            <a:r>
              <a:rPr lang="en-AU" b="0" dirty="0">
                <a:solidFill>
                  <a:srgbClr val="7030A0"/>
                </a:solidFill>
              </a:rPr>
              <a:t>reporting requirements outside of your constitution</a:t>
            </a:r>
          </a:p>
          <a:p>
            <a:pPr marL="457200" indent="-457200">
              <a:buFont typeface="Arial" panose="020B0604020202020204" pitchFamily="34" charset="0"/>
              <a:buChar char="•"/>
            </a:pPr>
            <a:r>
              <a:rPr lang="en-AU" dirty="0">
                <a:solidFill>
                  <a:srgbClr val="7030A0"/>
                </a:solidFill>
              </a:rPr>
              <a:t>Tier two: $250,000 - $1,000,000 </a:t>
            </a:r>
            <a:r>
              <a:rPr lang="en-AU" b="0" dirty="0">
                <a:solidFill>
                  <a:srgbClr val="7030A0"/>
                </a:solidFill>
              </a:rPr>
              <a:t>– must have accounts </a:t>
            </a:r>
            <a:r>
              <a:rPr lang="en-AU" b="0" dirty="0">
                <a:solidFill>
                  <a:srgbClr val="FF0000"/>
                </a:solidFill>
              </a:rPr>
              <a:t>reviewed </a:t>
            </a:r>
            <a:r>
              <a:rPr lang="en-AU" b="0" dirty="0">
                <a:solidFill>
                  <a:srgbClr val="7030A0"/>
                </a:solidFill>
              </a:rPr>
              <a:t>by an independent </a:t>
            </a:r>
            <a:r>
              <a:rPr lang="en-AU" b="0" dirty="0">
                <a:solidFill>
                  <a:srgbClr val="FF0000"/>
                </a:solidFill>
              </a:rPr>
              <a:t>accountant</a:t>
            </a:r>
            <a:r>
              <a:rPr lang="en-AU" b="0" dirty="0">
                <a:solidFill>
                  <a:srgbClr val="7030A0"/>
                </a:solidFill>
              </a:rPr>
              <a:t>. Accountants report must be presented to the AGM</a:t>
            </a:r>
          </a:p>
          <a:p>
            <a:pPr marL="457200" indent="-457200">
              <a:buFont typeface="Arial" panose="020B0604020202020204" pitchFamily="34" charset="0"/>
              <a:buChar char="•"/>
            </a:pPr>
            <a:r>
              <a:rPr lang="en-AU" dirty="0">
                <a:solidFill>
                  <a:srgbClr val="7030A0"/>
                </a:solidFill>
              </a:rPr>
              <a:t>Tier three: More than $1,000,000 </a:t>
            </a:r>
            <a:r>
              <a:rPr lang="en-AU" b="0" dirty="0">
                <a:solidFill>
                  <a:srgbClr val="7030A0"/>
                </a:solidFill>
              </a:rPr>
              <a:t>– accounts must be </a:t>
            </a:r>
            <a:r>
              <a:rPr lang="en-AU" b="0" dirty="0">
                <a:solidFill>
                  <a:srgbClr val="FF0000"/>
                </a:solidFill>
              </a:rPr>
              <a:t>audited </a:t>
            </a:r>
            <a:r>
              <a:rPr lang="en-AU" b="0" dirty="0">
                <a:solidFill>
                  <a:srgbClr val="7030A0"/>
                </a:solidFill>
              </a:rPr>
              <a:t>by an independent </a:t>
            </a:r>
            <a:r>
              <a:rPr lang="en-AU" b="0" dirty="0">
                <a:solidFill>
                  <a:srgbClr val="FF0000"/>
                </a:solidFill>
              </a:rPr>
              <a:t>auditor</a:t>
            </a:r>
          </a:p>
        </p:txBody>
      </p:sp>
    </p:spTree>
    <p:extLst>
      <p:ext uri="{BB962C8B-B14F-4D97-AF65-F5344CB8AC3E}">
        <p14:creationId xmlns:p14="http://schemas.microsoft.com/office/powerpoint/2010/main" val="26662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1"/>
          <p:cNvSpPr>
            <a:spLocks noGrp="1"/>
          </p:cNvSpPr>
          <p:nvPr>
            <p:ph type="title"/>
          </p:nvPr>
        </p:nvSpPr>
        <p:spPr>
          <a:xfrm>
            <a:off x="395536" y="-25400"/>
            <a:ext cx="8137277" cy="1582192"/>
          </a:xfrm>
        </p:spPr>
        <p:txBody>
          <a:bodyPr>
            <a:normAutofit/>
          </a:bodyPr>
          <a:lstStyle/>
          <a:p>
            <a:r>
              <a:rPr lang="en-US" sz="3600" b="1" dirty="0">
                <a:cs typeface="Arial" pitchFamily="34" charset="0"/>
              </a:rPr>
              <a:t>The Annual General Meeting (AGM)</a:t>
            </a:r>
            <a:endParaRPr lang="en-AU" sz="3600" b="1" dirty="0">
              <a:cs typeface="Arial" pitchFamily="34" charset="0"/>
            </a:endParaRPr>
          </a:p>
        </p:txBody>
      </p:sp>
      <p:pic>
        <p:nvPicPr>
          <p:cNvPr id="3" name="Picture 2">
            <a:extLst>
              <a:ext uri="{FF2B5EF4-FFF2-40B4-BE49-F238E27FC236}">
                <a16:creationId xmlns:a16="http://schemas.microsoft.com/office/drawing/2014/main" id="{39379C72-F6A1-4BFB-8A75-FAA81BBEC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900" y="1268760"/>
            <a:ext cx="6577654" cy="4500500"/>
          </a:xfrm>
          <a:prstGeom prst="rect">
            <a:avLst/>
          </a:prstGeom>
        </p:spPr>
      </p:pic>
    </p:spTree>
    <p:extLst>
      <p:ext uri="{BB962C8B-B14F-4D97-AF65-F5344CB8AC3E}">
        <p14:creationId xmlns:p14="http://schemas.microsoft.com/office/powerpoint/2010/main" val="146634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7188" y="0"/>
            <a:ext cx="7772400" cy="1143000"/>
          </a:xfrm>
        </p:spPr>
        <p:txBody>
          <a:bodyPr/>
          <a:lstStyle/>
          <a:p>
            <a:pPr eaLnBrk="1" hangingPunct="1">
              <a:defRPr/>
            </a:pPr>
            <a:r>
              <a:rPr lang="en-AU" sz="3600" dirty="0">
                <a:solidFill>
                  <a:srgbClr val="990033"/>
                </a:solidFill>
                <a:ea typeface="+mn-ea"/>
                <a:cs typeface="+mn-cs"/>
              </a:rPr>
              <a:t> </a:t>
            </a:r>
            <a:r>
              <a:rPr lang="en-AU" sz="3600" b="1" dirty="0">
                <a:ea typeface="+mn-ea"/>
                <a:cs typeface="Arial" pitchFamily="34" charset="0"/>
              </a:rPr>
              <a:t>Agenda</a:t>
            </a:r>
            <a:br>
              <a:rPr lang="en-US" dirty="0">
                <a:solidFill>
                  <a:srgbClr val="990033"/>
                </a:solidFill>
                <a:latin typeface="+mn-lt"/>
                <a:ea typeface="+mn-ea"/>
                <a:cs typeface="+mn-cs"/>
              </a:rPr>
            </a:br>
            <a:endParaRPr lang="en-AU" dirty="0">
              <a:solidFill>
                <a:srgbClr val="990033"/>
              </a:solidFill>
            </a:endParaRPr>
          </a:p>
        </p:txBody>
      </p:sp>
      <p:sp>
        <p:nvSpPr>
          <p:cNvPr id="6" name="Content Placeholder 5"/>
          <p:cNvSpPr>
            <a:spLocks noGrp="1"/>
          </p:cNvSpPr>
          <p:nvPr>
            <p:ph idx="1"/>
          </p:nvPr>
        </p:nvSpPr>
        <p:spPr>
          <a:xfrm>
            <a:off x="344392" y="812417"/>
            <a:ext cx="8548087" cy="5136863"/>
          </a:xfrm>
          <a:ln>
            <a:solidFill>
              <a:srgbClr val="1F0D2D"/>
            </a:solidFill>
          </a:ln>
        </p:spPr>
        <p:txBody>
          <a:bodyPr>
            <a:normAutofit fontScale="92500" lnSpcReduction="10000"/>
          </a:bodyPr>
          <a:lstStyle/>
          <a:p>
            <a:pPr>
              <a:buFontTx/>
              <a:buNone/>
              <a:defRPr/>
            </a:pPr>
            <a:r>
              <a:rPr lang="en-AU" sz="1800" b="0" dirty="0">
                <a:solidFill>
                  <a:srgbClr val="7030A0"/>
                </a:solidFill>
              </a:rPr>
              <a:t>Venue:</a:t>
            </a:r>
            <a:endParaRPr lang="en-US" sz="1800" b="0" dirty="0">
              <a:solidFill>
                <a:srgbClr val="7030A0"/>
              </a:solidFill>
            </a:endParaRPr>
          </a:p>
          <a:p>
            <a:pPr>
              <a:buFontTx/>
              <a:buNone/>
              <a:defRPr/>
            </a:pPr>
            <a:r>
              <a:rPr lang="en-AU" sz="1800" b="0" dirty="0">
                <a:solidFill>
                  <a:srgbClr val="7030A0"/>
                </a:solidFill>
              </a:rPr>
              <a:t>Date:						Time:</a:t>
            </a:r>
            <a:endParaRPr lang="en-US" sz="1800" b="0" dirty="0">
              <a:solidFill>
                <a:srgbClr val="7030A0"/>
              </a:solidFill>
            </a:endParaRPr>
          </a:p>
          <a:p>
            <a:pPr marL="457200" indent="-457200">
              <a:buFont typeface="+mj-lt"/>
              <a:buAutoNum type="arabicPeriod"/>
              <a:defRPr/>
            </a:pPr>
            <a:r>
              <a:rPr lang="en-AU" sz="1800" b="0" dirty="0">
                <a:solidFill>
                  <a:srgbClr val="7030A0"/>
                </a:solidFill>
              </a:rPr>
              <a:t>Opening and welcome</a:t>
            </a:r>
            <a:endParaRPr lang="en-US" sz="1800" b="0" dirty="0">
              <a:solidFill>
                <a:srgbClr val="7030A0"/>
              </a:solidFill>
            </a:endParaRPr>
          </a:p>
          <a:p>
            <a:pPr marL="457200" indent="-457200">
              <a:buFont typeface="+mj-lt"/>
              <a:buAutoNum type="arabicPeriod"/>
              <a:defRPr/>
            </a:pPr>
            <a:r>
              <a:rPr lang="en-AU" sz="1800" b="0" dirty="0">
                <a:solidFill>
                  <a:srgbClr val="7030A0"/>
                </a:solidFill>
              </a:rPr>
              <a:t>Apologies/attendance list circulated</a:t>
            </a:r>
            <a:endParaRPr lang="en-US" sz="1800" b="0" dirty="0">
              <a:solidFill>
                <a:srgbClr val="7030A0"/>
              </a:solidFill>
            </a:endParaRPr>
          </a:p>
          <a:p>
            <a:pPr marL="457200" indent="-457200">
              <a:buFont typeface="+mj-lt"/>
              <a:buAutoNum type="arabicPeriod"/>
              <a:defRPr/>
            </a:pPr>
            <a:r>
              <a:rPr lang="en-AU" sz="1800" b="0" dirty="0">
                <a:solidFill>
                  <a:srgbClr val="7030A0"/>
                </a:solidFill>
              </a:rPr>
              <a:t>Confirmation of minutes of last Annual General Meeting and of any</a:t>
            </a:r>
            <a:r>
              <a:rPr lang="en-US" sz="1800" b="0" dirty="0">
                <a:solidFill>
                  <a:srgbClr val="7030A0"/>
                </a:solidFill>
              </a:rPr>
              <a:t> </a:t>
            </a:r>
            <a:r>
              <a:rPr lang="en-AU" sz="1800" b="0" dirty="0">
                <a:solidFill>
                  <a:srgbClr val="7030A0"/>
                </a:solidFill>
              </a:rPr>
              <a:t>Special General Meeting held since that meeting</a:t>
            </a:r>
            <a:endParaRPr lang="en-US" sz="1800" b="0" dirty="0">
              <a:solidFill>
                <a:srgbClr val="7030A0"/>
              </a:solidFill>
            </a:endParaRPr>
          </a:p>
          <a:p>
            <a:pPr marL="457200" indent="-457200">
              <a:buFont typeface="+mj-lt"/>
              <a:buAutoNum type="arabicPeriod"/>
              <a:defRPr/>
            </a:pPr>
            <a:r>
              <a:rPr lang="en-AU" sz="1800" b="0" dirty="0">
                <a:solidFill>
                  <a:srgbClr val="7030A0"/>
                </a:solidFill>
              </a:rPr>
              <a:t>Business arising from the minutes</a:t>
            </a:r>
            <a:endParaRPr lang="en-US" sz="1800" b="0" dirty="0">
              <a:solidFill>
                <a:srgbClr val="7030A0"/>
              </a:solidFill>
            </a:endParaRPr>
          </a:p>
          <a:p>
            <a:pPr marL="457200" indent="-457200">
              <a:buFont typeface="+mj-lt"/>
              <a:buAutoNum type="arabicPeriod"/>
              <a:defRPr/>
            </a:pPr>
            <a:r>
              <a:rPr lang="en-AU" sz="1800" b="0" dirty="0">
                <a:solidFill>
                  <a:srgbClr val="7030A0"/>
                </a:solidFill>
              </a:rPr>
              <a:t>Presentation of reports</a:t>
            </a:r>
            <a:endParaRPr lang="en-US" sz="1800" b="0" dirty="0">
              <a:solidFill>
                <a:srgbClr val="7030A0"/>
              </a:solidFill>
            </a:endParaRPr>
          </a:p>
          <a:p>
            <a:pPr lvl="3">
              <a:defRPr/>
            </a:pPr>
            <a:r>
              <a:rPr lang="en-AU" dirty="0"/>
              <a:t>President</a:t>
            </a:r>
            <a:endParaRPr lang="en-US" dirty="0"/>
          </a:p>
          <a:p>
            <a:pPr lvl="3">
              <a:defRPr/>
            </a:pPr>
            <a:r>
              <a:rPr lang="en-AU" dirty="0"/>
              <a:t>Treasurer/Auditor</a:t>
            </a:r>
            <a:endParaRPr lang="en-US" dirty="0"/>
          </a:p>
          <a:p>
            <a:pPr lvl="3">
              <a:defRPr/>
            </a:pPr>
            <a:r>
              <a:rPr lang="en-AU" dirty="0"/>
              <a:t>Teacher/coordinator</a:t>
            </a:r>
            <a:endParaRPr lang="en-US" dirty="0"/>
          </a:p>
          <a:p>
            <a:pPr marL="457200" indent="-457200">
              <a:buFont typeface="+mj-lt"/>
              <a:buAutoNum type="arabicPeriod"/>
            </a:pPr>
            <a:r>
              <a:rPr lang="en-AU" sz="1800" b="0" dirty="0">
                <a:solidFill>
                  <a:srgbClr val="7030A0"/>
                </a:solidFill>
              </a:rPr>
              <a:t>Special business</a:t>
            </a:r>
            <a:endParaRPr lang="en-US" sz="1800" b="0" dirty="0">
              <a:solidFill>
                <a:srgbClr val="7030A0"/>
              </a:solidFill>
            </a:endParaRPr>
          </a:p>
          <a:p>
            <a:r>
              <a:rPr lang="en-AU" sz="1800" b="0" dirty="0">
                <a:solidFill>
                  <a:srgbClr val="7030A0"/>
                </a:solidFill>
              </a:rPr>
              <a:t>	Business may be conducted if advertised according to the constitution, 	for example, amalgamation with another service, etc.</a:t>
            </a:r>
          </a:p>
          <a:p>
            <a:pPr marL="457200" indent="-457200">
              <a:buFont typeface="+mj-lt"/>
              <a:buAutoNum type="arabicPeriod" startAt="7"/>
            </a:pPr>
            <a:r>
              <a:rPr lang="en-AU" sz="1800" b="0" dirty="0">
                <a:solidFill>
                  <a:srgbClr val="7030A0"/>
                </a:solidFill>
              </a:rPr>
              <a:t>Guest speaker / information session for new parents (optional)</a:t>
            </a:r>
            <a:endParaRPr lang="en-US" sz="1800" b="0" dirty="0">
              <a:solidFill>
                <a:srgbClr val="7030A0"/>
              </a:solidFill>
            </a:endParaRPr>
          </a:p>
          <a:p>
            <a:pPr marL="457200" indent="-457200">
              <a:buFont typeface="+mj-lt"/>
              <a:buAutoNum type="arabicPeriod" startAt="7"/>
            </a:pPr>
            <a:r>
              <a:rPr lang="en-AU" sz="1800" b="0" dirty="0">
                <a:solidFill>
                  <a:srgbClr val="7030A0"/>
                </a:solidFill>
              </a:rPr>
              <a:t>Election of new committee  </a:t>
            </a:r>
          </a:p>
          <a:p>
            <a:r>
              <a:rPr lang="en-AU" sz="1800" b="0" dirty="0">
                <a:solidFill>
                  <a:srgbClr val="7030A0"/>
                </a:solidFill>
              </a:rPr>
              <a:t>		(chaired by…………………………)</a:t>
            </a:r>
            <a:endParaRPr lang="en-US" sz="1800" b="0" dirty="0">
              <a:solidFill>
                <a:srgbClr val="7030A0"/>
              </a:solidFill>
            </a:endParaRPr>
          </a:p>
          <a:p>
            <a:pPr marL="457200" indent="-457200">
              <a:buFont typeface="+mj-lt"/>
              <a:buAutoNum type="arabicPeriod" startAt="9"/>
            </a:pPr>
            <a:r>
              <a:rPr lang="en-AU" sz="1800" b="0" dirty="0">
                <a:solidFill>
                  <a:srgbClr val="7030A0"/>
                </a:solidFill>
              </a:rPr>
              <a:t>Close meeting</a:t>
            </a:r>
            <a:endParaRPr lang="en-US" sz="1800" b="0" dirty="0">
              <a:solidFill>
                <a:srgbClr val="7030A0"/>
              </a:solidFill>
            </a:endParaRPr>
          </a:p>
          <a:p>
            <a:endParaRPr lang="en-US" sz="2000" dirty="0"/>
          </a:p>
          <a:p>
            <a:pPr lvl="1">
              <a:defRPr/>
            </a:pPr>
            <a:endParaRPr lang="en-US" sz="2200" dirty="0">
              <a:ea typeface="+mn-ea"/>
              <a:cs typeface="+mn-cs"/>
            </a:endParaRPr>
          </a:p>
          <a:p>
            <a:pPr>
              <a:buFontTx/>
              <a:buNone/>
              <a:defRPr/>
            </a:pPr>
            <a:endParaRPr lang="en-AU" sz="2000" dirty="0"/>
          </a:p>
          <a:p>
            <a:pPr>
              <a:defRPr/>
            </a:pPr>
            <a:endParaRPr lang="en-US" sz="2000" dirty="0"/>
          </a:p>
        </p:txBody>
      </p:sp>
      <p:pic>
        <p:nvPicPr>
          <p:cNvPr id="4" name="Picture 3" descr="agenda_11995031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420887"/>
            <a:ext cx="1944216" cy="17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234" y="332656"/>
            <a:ext cx="6048350" cy="1143000"/>
          </a:xfrm>
        </p:spPr>
        <p:txBody>
          <a:bodyPr>
            <a:normAutofit/>
          </a:bodyPr>
          <a:lstStyle/>
          <a:p>
            <a:pPr eaLnBrk="1" hangingPunct="1"/>
            <a:r>
              <a:rPr lang="en-AU" sz="3600" b="1" dirty="0">
                <a:cs typeface="Arial" pitchFamily="34" charset="0"/>
              </a:rPr>
              <a:t>Election of new committee</a:t>
            </a:r>
          </a:p>
        </p:txBody>
      </p:sp>
      <p:sp>
        <p:nvSpPr>
          <p:cNvPr id="20483" name="Text Box 4"/>
          <p:cNvSpPr txBox="1">
            <a:spLocks noChangeArrowheads="1"/>
          </p:cNvSpPr>
          <p:nvPr/>
        </p:nvSpPr>
        <p:spPr bwMode="auto">
          <a:xfrm>
            <a:off x="179513" y="1340768"/>
            <a:ext cx="5952072" cy="420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lnSpc>
                <a:spcPct val="140000"/>
              </a:lnSpc>
              <a:buClr>
                <a:schemeClr val="bg2">
                  <a:lumMod val="75000"/>
                </a:schemeClr>
              </a:buClr>
              <a:buFont typeface="Arial" pitchFamily="34" charset="0"/>
              <a:buChar char="•"/>
            </a:pPr>
            <a:r>
              <a:rPr lang="en-AU" dirty="0">
                <a:solidFill>
                  <a:srgbClr val="7030A0"/>
                </a:solidFill>
                <a:latin typeface="+mn-lt"/>
              </a:rPr>
              <a:t>Election process is determined by your constitution </a:t>
            </a:r>
          </a:p>
          <a:p>
            <a:pPr marL="457200" indent="-457200" eaLnBrk="1" hangingPunct="1">
              <a:lnSpc>
                <a:spcPct val="140000"/>
              </a:lnSpc>
              <a:buClr>
                <a:schemeClr val="bg2">
                  <a:lumMod val="75000"/>
                </a:schemeClr>
              </a:buClr>
              <a:buFont typeface="Arial" pitchFamily="34" charset="0"/>
              <a:buChar char="•"/>
            </a:pPr>
            <a:r>
              <a:rPr lang="en-AU" dirty="0">
                <a:solidFill>
                  <a:srgbClr val="7030A0"/>
                </a:solidFill>
                <a:latin typeface="+mn-lt"/>
              </a:rPr>
              <a:t>Recommend a returning officer presides over the election process</a:t>
            </a:r>
          </a:p>
          <a:p>
            <a:pPr marL="457200" indent="-457200" eaLnBrk="1" hangingPunct="1">
              <a:lnSpc>
                <a:spcPct val="140000"/>
              </a:lnSpc>
              <a:buClr>
                <a:schemeClr val="bg2">
                  <a:lumMod val="75000"/>
                </a:schemeClr>
              </a:buClr>
              <a:buFont typeface="Arial" pitchFamily="34" charset="0"/>
              <a:buChar char="•"/>
            </a:pPr>
            <a:r>
              <a:rPr lang="en-AU" dirty="0">
                <a:solidFill>
                  <a:srgbClr val="7030A0"/>
                </a:solidFill>
                <a:latin typeface="+mn-lt"/>
              </a:rPr>
              <a:t>All positions declared vacant</a:t>
            </a:r>
          </a:p>
          <a:p>
            <a:pPr marL="457200" indent="-457200" eaLnBrk="1" hangingPunct="1">
              <a:lnSpc>
                <a:spcPct val="140000"/>
              </a:lnSpc>
              <a:buClr>
                <a:schemeClr val="bg2">
                  <a:lumMod val="75000"/>
                </a:schemeClr>
              </a:buClr>
              <a:buFont typeface="Arial" pitchFamily="34" charset="0"/>
              <a:buChar char="•"/>
            </a:pPr>
            <a:r>
              <a:rPr lang="en-AU" dirty="0">
                <a:solidFill>
                  <a:srgbClr val="7030A0"/>
                </a:solidFill>
                <a:latin typeface="+mn-lt"/>
              </a:rPr>
              <a:t>All members of the association are eligible for election</a:t>
            </a:r>
          </a:p>
          <a:p>
            <a:pPr eaLnBrk="1" hangingPunct="1"/>
            <a:endParaRPr lang="en-AU" sz="3200" b="1" dirty="0">
              <a:latin typeface="Arial" charset="0"/>
            </a:endParaRPr>
          </a:p>
        </p:txBody>
      </p:sp>
      <p:pic>
        <p:nvPicPr>
          <p:cNvPr id="1026" name="Picture 2" descr="Image result for agm committee election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813" y="199223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EBFC1E-9CBF-93B1-AFEF-577F84BFE03B}"/>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536" y="0"/>
            <a:ext cx="8064500" cy="1143000"/>
          </a:xfrm>
        </p:spPr>
        <p:txBody>
          <a:bodyPr>
            <a:normAutofit/>
          </a:bodyPr>
          <a:lstStyle/>
          <a:p>
            <a:pPr eaLnBrk="1" hangingPunct="1"/>
            <a:r>
              <a:rPr lang="en-AU" sz="3600" b="1" dirty="0">
                <a:cs typeface="Arial" pitchFamily="34" charset="0"/>
              </a:rPr>
              <a:t>Possible election scenarios</a:t>
            </a:r>
          </a:p>
        </p:txBody>
      </p:sp>
      <p:sp>
        <p:nvSpPr>
          <p:cNvPr id="21507" name="Rectangle 3"/>
          <p:cNvSpPr>
            <a:spLocks noGrp="1" noChangeArrowheads="1"/>
          </p:cNvSpPr>
          <p:nvPr>
            <p:ph idx="1"/>
          </p:nvPr>
        </p:nvSpPr>
        <p:spPr>
          <a:xfrm>
            <a:off x="395536" y="1340768"/>
            <a:ext cx="8424936" cy="4680520"/>
          </a:xfrm>
        </p:spPr>
        <p:txBody>
          <a:bodyPr>
            <a:noAutofit/>
          </a:bodyPr>
          <a:lstStyle/>
          <a:p>
            <a:pPr marL="800100" indent="-457200" eaLnBrk="1" hangingPunct="1">
              <a:lnSpc>
                <a:spcPct val="90000"/>
              </a:lnSpc>
              <a:buClr>
                <a:schemeClr val="bg2">
                  <a:lumMod val="75000"/>
                </a:schemeClr>
              </a:buClr>
              <a:buFont typeface="Arial" panose="020B0604020202020204" pitchFamily="34" charset="0"/>
              <a:buChar char="•"/>
            </a:pPr>
            <a:r>
              <a:rPr lang="en-AU" dirty="0">
                <a:solidFill>
                  <a:srgbClr val="7030A0"/>
                </a:solidFill>
              </a:rPr>
              <a:t>Single nominations </a:t>
            </a:r>
            <a:r>
              <a:rPr lang="en-AU" b="0" dirty="0">
                <a:solidFill>
                  <a:srgbClr val="7030A0"/>
                </a:solidFill>
              </a:rPr>
              <a:t>are received for </a:t>
            </a:r>
            <a:r>
              <a:rPr lang="en-AU" dirty="0">
                <a:solidFill>
                  <a:srgbClr val="7030A0"/>
                </a:solidFill>
              </a:rPr>
              <a:t>all positions </a:t>
            </a:r>
            <a:r>
              <a:rPr lang="en-AU" b="0" dirty="0">
                <a:solidFill>
                  <a:srgbClr val="7030A0"/>
                </a:solidFill>
              </a:rPr>
              <a:t>prior to the meeting</a:t>
            </a:r>
          </a:p>
          <a:p>
            <a:pPr marL="800100" indent="-457200" eaLnBrk="1" hangingPunct="1">
              <a:lnSpc>
                <a:spcPct val="90000"/>
              </a:lnSpc>
              <a:buClr>
                <a:schemeClr val="bg2">
                  <a:lumMod val="75000"/>
                </a:schemeClr>
              </a:buClr>
              <a:buFont typeface="Arial" panose="020B0604020202020204" pitchFamily="34" charset="0"/>
              <a:buChar char="•"/>
            </a:pPr>
            <a:endParaRPr lang="en-AU" b="0" dirty="0">
              <a:solidFill>
                <a:srgbClr val="7030A0"/>
              </a:solidFill>
            </a:endParaRPr>
          </a:p>
          <a:p>
            <a:pPr marL="800100" indent="-457200" eaLnBrk="1" hangingPunct="1">
              <a:lnSpc>
                <a:spcPct val="90000"/>
              </a:lnSpc>
              <a:buClr>
                <a:schemeClr val="bg2">
                  <a:lumMod val="75000"/>
                </a:schemeClr>
              </a:buClr>
              <a:buFont typeface="Arial" panose="020B0604020202020204" pitchFamily="34" charset="0"/>
              <a:buChar char="•"/>
            </a:pPr>
            <a:r>
              <a:rPr lang="en-AU" b="0" dirty="0">
                <a:solidFill>
                  <a:srgbClr val="7030A0"/>
                </a:solidFill>
              </a:rPr>
              <a:t>Nominations are received for only </a:t>
            </a:r>
            <a:r>
              <a:rPr lang="en-AU" dirty="0">
                <a:solidFill>
                  <a:srgbClr val="7030A0"/>
                </a:solidFill>
              </a:rPr>
              <a:t>some</a:t>
            </a:r>
            <a:r>
              <a:rPr lang="en-AU" b="0" dirty="0">
                <a:solidFill>
                  <a:srgbClr val="7030A0"/>
                </a:solidFill>
              </a:rPr>
              <a:t> of the positions (or none at all) prior to the meeting</a:t>
            </a:r>
          </a:p>
          <a:p>
            <a:pPr marL="800100" indent="-457200" eaLnBrk="1" hangingPunct="1">
              <a:lnSpc>
                <a:spcPct val="90000"/>
              </a:lnSpc>
              <a:buClr>
                <a:schemeClr val="bg2">
                  <a:lumMod val="75000"/>
                </a:schemeClr>
              </a:buClr>
              <a:buFont typeface="Arial" panose="020B0604020202020204" pitchFamily="34" charset="0"/>
              <a:buChar char="•"/>
            </a:pPr>
            <a:endParaRPr lang="en-AU" b="0" dirty="0">
              <a:solidFill>
                <a:srgbClr val="7030A0"/>
              </a:solidFill>
            </a:endParaRPr>
          </a:p>
          <a:p>
            <a:pPr marL="800100" indent="-457200" eaLnBrk="1" hangingPunct="1">
              <a:lnSpc>
                <a:spcPct val="90000"/>
              </a:lnSpc>
              <a:buClr>
                <a:schemeClr val="bg2">
                  <a:lumMod val="75000"/>
                </a:schemeClr>
              </a:buClr>
              <a:buFont typeface="Arial" panose="020B0604020202020204" pitchFamily="34" charset="0"/>
              <a:buChar char="•"/>
            </a:pPr>
            <a:r>
              <a:rPr lang="en-AU" dirty="0">
                <a:solidFill>
                  <a:srgbClr val="7030A0"/>
                </a:solidFill>
              </a:rPr>
              <a:t>More than one nomination </a:t>
            </a:r>
            <a:r>
              <a:rPr lang="en-AU" b="0" dirty="0">
                <a:solidFill>
                  <a:srgbClr val="7030A0"/>
                </a:solidFill>
              </a:rPr>
              <a:t>is received for a position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205093" cy="931770"/>
          </a:xfrm>
        </p:spPr>
        <p:txBody>
          <a:bodyPr>
            <a:normAutofit/>
          </a:bodyPr>
          <a:lstStyle/>
          <a:p>
            <a:pPr eaLnBrk="1" hangingPunct="1"/>
            <a:r>
              <a:rPr lang="en-AU" sz="3600" b="1" dirty="0">
                <a:cs typeface="Arial" pitchFamily="34" charset="0"/>
              </a:rPr>
              <a:t>Unfilled positions</a:t>
            </a:r>
          </a:p>
        </p:txBody>
      </p:sp>
      <p:sp>
        <p:nvSpPr>
          <p:cNvPr id="22531" name="Text Box 4"/>
          <p:cNvSpPr txBox="1">
            <a:spLocks noChangeArrowheads="1"/>
          </p:cNvSpPr>
          <p:nvPr/>
        </p:nvSpPr>
        <p:spPr bwMode="auto">
          <a:xfrm>
            <a:off x="251520" y="931771"/>
            <a:ext cx="861198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AU" sz="2800" dirty="0">
              <a:solidFill>
                <a:srgbClr val="7030A0"/>
              </a:solidFill>
              <a:latin typeface="+mn-lt"/>
            </a:endParaRPr>
          </a:p>
          <a:p>
            <a:pPr eaLnBrk="1" hangingPunct="1"/>
            <a:endParaRPr lang="en-AU" sz="2800" dirty="0">
              <a:solidFill>
                <a:srgbClr val="7030A0"/>
              </a:solidFill>
              <a:latin typeface="+mn-lt"/>
            </a:endParaRPr>
          </a:p>
          <a:p>
            <a:pPr marL="342900" indent="-342900" eaLnBrk="1" hangingPunct="1">
              <a:buFont typeface="Arial" panose="020B0604020202020204" pitchFamily="34" charset="0"/>
              <a:buChar char="•"/>
            </a:pPr>
            <a:r>
              <a:rPr lang="en-AU" dirty="0">
                <a:solidFill>
                  <a:srgbClr val="7030A0"/>
                </a:solidFill>
                <a:latin typeface="+mn-lt"/>
              </a:rPr>
              <a:t>It is not essential to fill all committee positions at the AGM; the service can continue functioning provided enough committee members have been elected to enable decision making (i.e. a quorum)</a:t>
            </a:r>
          </a:p>
          <a:p>
            <a:pPr marL="342900" indent="-342900" eaLnBrk="1" hangingPunct="1">
              <a:buFont typeface="Arial" panose="020B0604020202020204" pitchFamily="34" charset="0"/>
              <a:buChar char="•"/>
            </a:pPr>
            <a:endParaRPr lang="en-AU" dirty="0">
              <a:solidFill>
                <a:srgbClr val="7030A0"/>
              </a:solidFill>
              <a:latin typeface="+mn-lt"/>
            </a:endParaRPr>
          </a:p>
          <a:p>
            <a:pPr marL="342900" indent="-342900" eaLnBrk="1" hangingPunct="1">
              <a:buFont typeface="Arial" panose="020B0604020202020204" pitchFamily="34" charset="0"/>
              <a:buChar char="•"/>
            </a:pPr>
            <a:r>
              <a:rPr lang="en-AU" dirty="0">
                <a:solidFill>
                  <a:srgbClr val="7030A0"/>
                </a:solidFill>
                <a:latin typeface="+mn-lt"/>
              </a:rPr>
              <a:t>14 days after vacancy arises, Secretary role must be filled. This is a requirement under the Act.</a:t>
            </a:r>
          </a:p>
          <a:p>
            <a:pPr marL="342900" indent="-342900" eaLnBrk="1" hangingPunct="1">
              <a:buFont typeface="Arial" panose="020B0604020202020204" pitchFamily="34" charset="0"/>
              <a:buChar char="•"/>
            </a:pPr>
            <a:endParaRPr lang="en-AU" dirty="0">
              <a:solidFill>
                <a:srgbClr val="7030A0"/>
              </a:solidFill>
              <a:latin typeface="+mn-lt"/>
            </a:endParaRPr>
          </a:p>
          <a:p>
            <a:pPr marL="342900" indent="-342900" eaLnBrk="1" hangingPunct="1">
              <a:buFont typeface="Arial" panose="020B0604020202020204" pitchFamily="34" charset="0"/>
              <a:buChar char="•"/>
            </a:pPr>
            <a:r>
              <a:rPr lang="en-AU" dirty="0">
                <a:solidFill>
                  <a:srgbClr val="7030A0"/>
                </a:solidFill>
                <a:latin typeface="+mn-lt"/>
              </a:rPr>
              <a:t>Committee need to continue advertising and recruiting to fill those positions as per the casual vacancy clause in</a:t>
            </a:r>
            <a:r>
              <a:rPr lang="en-AU" sz="2800" dirty="0">
                <a:solidFill>
                  <a:srgbClr val="7030A0"/>
                </a:solidFill>
                <a:latin typeface="+mn-lt"/>
              </a:rPr>
              <a:t> </a:t>
            </a:r>
            <a:r>
              <a:rPr lang="en-AU" dirty="0">
                <a:solidFill>
                  <a:srgbClr val="7030A0"/>
                </a:solidFill>
                <a:latin typeface="+mn-lt"/>
              </a:rPr>
              <a:t>your constitution</a:t>
            </a:r>
          </a:p>
          <a:p>
            <a:pPr eaLnBrk="1" hangingPunct="1"/>
            <a:endParaRPr lang="en-US" sz="2800" dirty="0">
              <a:latin typeface="Arial" pitchFamily="34" charset="0"/>
              <a:cs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837" y="44625"/>
            <a:ext cx="470767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4C9F4AC5-C44D-9C85-A5CA-300B9006C4F7}"/>
              </a:ext>
            </a:extLst>
          </p:cNvPr>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AB1D-3609-4924-BD73-CA923F88A450}"/>
              </a:ext>
            </a:extLst>
          </p:cNvPr>
          <p:cNvSpPr>
            <a:spLocks noGrp="1"/>
          </p:cNvSpPr>
          <p:nvPr>
            <p:ph type="title"/>
          </p:nvPr>
        </p:nvSpPr>
        <p:spPr>
          <a:xfrm>
            <a:off x="299983" y="125826"/>
            <a:ext cx="8388000" cy="648072"/>
          </a:xfrm>
        </p:spPr>
        <p:txBody>
          <a:bodyPr>
            <a:normAutofit/>
          </a:bodyPr>
          <a:lstStyle/>
          <a:p>
            <a:r>
              <a:rPr lang="en-AU">
                <a:solidFill>
                  <a:schemeClr val="accent3"/>
                </a:solidFill>
              </a:rPr>
              <a:t>Administration</a:t>
            </a:r>
          </a:p>
        </p:txBody>
      </p:sp>
      <p:grpSp>
        <p:nvGrpSpPr>
          <p:cNvPr id="38" name="Group 37">
            <a:extLst>
              <a:ext uri="{FF2B5EF4-FFF2-40B4-BE49-F238E27FC236}">
                <a16:creationId xmlns:a16="http://schemas.microsoft.com/office/drawing/2014/main" id="{36845E91-3758-4FE2-8766-7B7D25634B6E}"/>
              </a:ext>
            </a:extLst>
          </p:cNvPr>
          <p:cNvGrpSpPr/>
          <p:nvPr/>
        </p:nvGrpSpPr>
        <p:grpSpPr>
          <a:xfrm>
            <a:off x="610891" y="1143423"/>
            <a:ext cx="7922218" cy="4829087"/>
            <a:chOff x="-5908" y="1014519"/>
            <a:chExt cx="7758521" cy="5011281"/>
          </a:xfrm>
        </p:grpSpPr>
        <p:pic>
          <p:nvPicPr>
            <p:cNvPr id="5" name="Picture 4">
              <a:extLst>
                <a:ext uri="{FF2B5EF4-FFF2-40B4-BE49-F238E27FC236}">
                  <a16:creationId xmlns:a16="http://schemas.microsoft.com/office/drawing/2014/main" id="{7BEF0074-9237-46EE-A1AB-E35A7DC36DB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019" y="1149579"/>
              <a:ext cx="1183313" cy="1180848"/>
            </a:xfrm>
            <a:prstGeom prst="rect">
              <a:avLst/>
            </a:prstGeom>
          </p:spPr>
        </p:pic>
        <p:pic>
          <p:nvPicPr>
            <p:cNvPr id="7" name="Picture 6">
              <a:extLst>
                <a:ext uri="{FF2B5EF4-FFF2-40B4-BE49-F238E27FC236}">
                  <a16:creationId xmlns:a16="http://schemas.microsoft.com/office/drawing/2014/main" id="{5EE8D752-87F4-4579-B086-DABF2286042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5946" y="1293796"/>
              <a:ext cx="1057834" cy="990148"/>
            </a:xfrm>
            <a:prstGeom prst="rect">
              <a:avLst/>
            </a:prstGeom>
          </p:spPr>
        </p:pic>
        <p:pic>
          <p:nvPicPr>
            <p:cNvPr id="10" name="Picture 9">
              <a:extLst>
                <a:ext uri="{FF2B5EF4-FFF2-40B4-BE49-F238E27FC236}">
                  <a16:creationId xmlns:a16="http://schemas.microsoft.com/office/drawing/2014/main" id="{B94C8D6C-BDD8-4CF7-A123-4CE599CB17C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53780" y="1287655"/>
              <a:ext cx="1219622" cy="1002429"/>
            </a:xfrm>
            <a:prstGeom prst="rect">
              <a:avLst/>
            </a:prstGeom>
          </p:spPr>
        </p:pic>
        <p:sp>
          <p:nvSpPr>
            <p:cNvPr id="11" name="Rectangle: Rounded Corners 10">
              <a:extLst>
                <a:ext uri="{FF2B5EF4-FFF2-40B4-BE49-F238E27FC236}">
                  <a16:creationId xmlns:a16="http://schemas.microsoft.com/office/drawing/2014/main" id="{153B35D9-54D6-4E5C-93B2-966C834C06A5}"/>
                </a:ext>
              </a:extLst>
            </p:cNvPr>
            <p:cNvSpPr/>
            <p:nvPr/>
          </p:nvSpPr>
          <p:spPr>
            <a:xfrm>
              <a:off x="-5908" y="1014519"/>
              <a:ext cx="1373766" cy="13417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31AEBD43-B9E1-478E-B033-1E172AD6D158}"/>
                </a:ext>
              </a:extLst>
            </p:cNvPr>
            <p:cNvSpPr/>
            <p:nvPr/>
          </p:nvSpPr>
          <p:spPr>
            <a:xfrm>
              <a:off x="2483768" y="1047758"/>
              <a:ext cx="2622634" cy="13307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7E98A668-DB5E-46A1-A88C-1C28A45038D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80221" y="1256275"/>
              <a:ext cx="1143199" cy="961240"/>
            </a:xfrm>
            <a:prstGeom prst="rect">
              <a:avLst/>
            </a:prstGeom>
          </p:spPr>
        </p:pic>
        <p:sp>
          <p:nvSpPr>
            <p:cNvPr id="16" name="Rectangle: Rounded Corners 15">
              <a:extLst>
                <a:ext uri="{FF2B5EF4-FFF2-40B4-BE49-F238E27FC236}">
                  <a16:creationId xmlns:a16="http://schemas.microsoft.com/office/drawing/2014/main" id="{F9EC252A-5345-4EE3-98BC-055790DCF1CD}"/>
                </a:ext>
              </a:extLst>
            </p:cNvPr>
            <p:cNvSpPr/>
            <p:nvPr/>
          </p:nvSpPr>
          <p:spPr>
            <a:xfrm>
              <a:off x="6391366" y="1029369"/>
              <a:ext cx="1361247" cy="1415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a:extLst>
                <a:ext uri="{FF2B5EF4-FFF2-40B4-BE49-F238E27FC236}">
                  <a16:creationId xmlns:a16="http://schemas.microsoft.com/office/drawing/2014/main" id="{EC686AAA-E4B1-4277-B795-986069CAF9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4"/>
                </a:ext>
              </a:extLst>
            </a:blip>
            <a:stretch>
              <a:fillRect/>
            </a:stretch>
          </p:blipFill>
          <p:spPr>
            <a:xfrm>
              <a:off x="745781" y="2934268"/>
              <a:ext cx="1181434" cy="1077617"/>
            </a:xfrm>
            <a:prstGeom prst="rect">
              <a:avLst/>
            </a:prstGeom>
          </p:spPr>
        </p:pic>
        <p:sp>
          <p:nvSpPr>
            <p:cNvPr id="19" name="Rectangle: Rounded Corners 18">
              <a:extLst>
                <a:ext uri="{FF2B5EF4-FFF2-40B4-BE49-F238E27FC236}">
                  <a16:creationId xmlns:a16="http://schemas.microsoft.com/office/drawing/2014/main" id="{67FC4A5C-ADE9-4911-B68D-53EC83F7BE39}"/>
                </a:ext>
              </a:extLst>
            </p:cNvPr>
            <p:cNvSpPr/>
            <p:nvPr/>
          </p:nvSpPr>
          <p:spPr>
            <a:xfrm>
              <a:off x="398884" y="2818242"/>
              <a:ext cx="1632997" cy="13417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43EDF8D0-9BC1-4BAC-9625-86C2698B5459}"/>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86425" y="3114829"/>
              <a:ext cx="1499659" cy="1124744"/>
            </a:xfrm>
            <a:prstGeom prst="rect">
              <a:avLst/>
            </a:prstGeom>
          </p:spPr>
        </p:pic>
        <p:sp>
          <p:nvSpPr>
            <p:cNvPr id="23" name="Rectangle: Rounded Corners 22">
              <a:extLst>
                <a:ext uri="{FF2B5EF4-FFF2-40B4-BE49-F238E27FC236}">
                  <a16:creationId xmlns:a16="http://schemas.microsoft.com/office/drawing/2014/main" id="{4884121F-BAC2-433B-A5AF-369C1FF3B220}"/>
                </a:ext>
              </a:extLst>
            </p:cNvPr>
            <p:cNvSpPr/>
            <p:nvPr/>
          </p:nvSpPr>
          <p:spPr>
            <a:xfrm>
              <a:off x="3082419" y="2961491"/>
              <a:ext cx="1904112" cy="1296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7" name="Picture 26">
              <a:extLst>
                <a:ext uri="{FF2B5EF4-FFF2-40B4-BE49-F238E27FC236}">
                  <a16:creationId xmlns:a16="http://schemas.microsoft.com/office/drawing/2014/main" id="{995974A8-DF9C-4CAA-BF45-9BD81FE35BE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56001" y="2873220"/>
              <a:ext cx="1131824" cy="1021294"/>
            </a:xfrm>
            <a:prstGeom prst="rect">
              <a:avLst/>
            </a:prstGeom>
          </p:spPr>
        </p:pic>
        <p:sp>
          <p:nvSpPr>
            <p:cNvPr id="28" name="Rectangle: Rounded Corners 27">
              <a:extLst>
                <a:ext uri="{FF2B5EF4-FFF2-40B4-BE49-F238E27FC236}">
                  <a16:creationId xmlns:a16="http://schemas.microsoft.com/office/drawing/2014/main" id="{A15BD1BE-19D4-45E5-8B56-E9F128AAB724}"/>
                </a:ext>
              </a:extLst>
            </p:cNvPr>
            <p:cNvSpPr/>
            <p:nvPr/>
          </p:nvSpPr>
          <p:spPr>
            <a:xfrm>
              <a:off x="5650285" y="2781562"/>
              <a:ext cx="1337542" cy="1323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33">
              <a:extLst>
                <a:ext uri="{FF2B5EF4-FFF2-40B4-BE49-F238E27FC236}">
                  <a16:creationId xmlns:a16="http://schemas.microsoft.com/office/drawing/2014/main" id="{CFB4D433-6B67-4093-A3EA-6FDB4C4734B1}"/>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85033" y="4803340"/>
              <a:ext cx="460778" cy="921556"/>
            </a:xfrm>
            <a:prstGeom prst="rect">
              <a:avLst/>
            </a:prstGeom>
          </p:spPr>
        </p:pic>
        <p:sp>
          <p:nvSpPr>
            <p:cNvPr id="35" name="Rectangle: Rounded Corners 34">
              <a:extLst>
                <a:ext uri="{FF2B5EF4-FFF2-40B4-BE49-F238E27FC236}">
                  <a16:creationId xmlns:a16="http://schemas.microsoft.com/office/drawing/2014/main" id="{32C32442-B059-4088-83A0-F349B74CAF9E}"/>
                </a:ext>
              </a:extLst>
            </p:cNvPr>
            <p:cNvSpPr/>
            <p:nvPr/>
          </p:nvSpPr>
          <p:spPr>
            <a:xfrm>
              <a:off x="3297689" y="4702628"/>
              <a:ext cx="965901" cy="1323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9" name="TextBox 38">
            <a:extLst>
              <a:ext uri="{FF2B5EF4-FFF2-40B4-BE49-F238E27FC236}">
                <a16:creationId xmlns:a16="http://schemas.microsoft.com/office/drawing/2014/main" id="{2806CA6B-FE30-432E-B3A1-3DF477CC2641}"/>
              </a:ext>
            </a:extLst>
          </p:cNvPr>
          <p:cNvSpPr txBox="1"/>
          <p:nvPr/>
        </p:nvSpPr>
        <p:spPr>
          <a:xfrm>
            <a:off x="803765" y="863948"/>
            <a:ext cx="1149350" cy="246221"/>
          </a:xfrm>
          <a:prstGeom prst="rect">
            <a:avLst/>
          </a:prstGeom>
          <a:noFill/>
        </p:spPr>
        <p:txBody>
          <a:bodyPr wrap="square" rtlCol="0">
            <a:spAutoFit/>
          </a:bodyPr>
          <a:lstStyle/>
          <a:p>
            <a:pPr algn="ctr"/>
            <a:r>
              <a:rPr lang="en-AU" sz="1000" b="1">
                <a:solidFill>
                  <a:srgbClr val="000000"/>
                </a:solidFill>
              </a:rPr>
              <a:t>TIME AVAILABLE </a:t>
            </a:r>
          </a:p>
        </p:txBody>
      </p:sp>
      <p:sp>
        <p:nvSpPr>
          <p:cNvPr id="41" name="TextBox 40">
            <a:extLst>
              <a:ext uri="{FF2B5EF4-FFF2-40B4-BE49-F238E27FC236}">
                <a16:creationId xmlns:a16="http://schemas.microsoft.com/office/drawing/2014/main" id="{09A77E4D-FE5A-4554-BC10-BEB048D2CD0B}"/>
              </a:ext>
            </a:extLst>
          </p:cNvPr>
          <p:cNvSpPr txBox="1"/>
          <p:nvPr/>
        </p:nvSpPr>
        <p:spPr>
          <a:xfrm>
            <a:off x="3436330" y="885490"/>
            <a:ext cx="2111502" cy="246221"/>
          </a:xfrm>
          <a:prstGeom prst="rect">
            <a:avLst/>
          </a:prstGeom>
          <a:noFill/>
        </p:spPr>
        <p:txBody>
          <a:bodyPr wrap="square" rtlCol="0">
            <a:spAutoFit/>
          </a:bodyPr>
          <a:lstStyle/>
          <a:p>
            <a:pPr algn="ctr"/>
            <a:r>
              <a:rPr lang="en-AU" sz="1000" b="1">
                <a:solidFill>
                  <a:srgbClr val="000000"/>
                </a:solidFill>
              </a:rPr>
              <a:t>PARTICIPANT AUDIO &amp; VIDEO</a:t>
            </a:r>
          </a:p>
        </p:txBody>
      </p:sp>
      <p:sp>
        <p:nvSpPr>
          <p:cNvPr id="43" name="TextBox 42">
            <a:extLst>
              <a:ext uri="{FF2B5EF4-FFF2-40B4-BE49-F238E27FC236}">
                <a16:creationId xmlns:a16="http://schemas.microsoft.com/office/drawing/2014/main" id="{4824B0CF-4EFD-45E1-BF2F-B0A34CAA4B3E}"/>
              </a:ext>
            </a:extLst>
          </p:cNvPr>
          <p:cNvSpPr txBox="1"/>
          <p:nvPr/>
        </p:nvSpPr>
        <p:spPr>
          <a:xfrm>
            <a:off x="7263450" y="835550"/>
            <a:ext cx="1149350" cy="246221"/>
          </a:xfrm>
          <a:prstGeom prst="rect">
            <a:avLst/>
          </a:prstGeom>
          <a:noFill/>
        </p:spPr>
        <p:txBody>
          <a:bodyPr wrap="square" rtlCol="0">
            <a:spAutoFit/>
          </a:bodyPr>
          <a:lstStyle/>
          <a:p>
            <a:pPr algn="ctr"/>
            <a:r>
              <a:rPr lang="en-AU" sz="1000" b="1" dirty="0">
                <a:solidFill>
                  <a:srgbClr val="000000"/>
                </a:solidFill>
              </a:rPr>
              <a:t>CHAT FACILITY</a:t>
            </a:r>
          </a:p>
        </p:txBody>
      </p:sp>
      <p:sp>
        <p:nvSpPr>
          <p:cNvPr id="45" name="TextBox 44">
            <a:extLst>
              <a:ext uri="{FF2B5EF4-FFF2-40B4-BE49-F238E27FC236}">
                <a16:creationId xmlns:a16="http://schemas.microsoft.com/office/drawing/2014/main" id="{D65489EE-471C-437B-AF57-B313360D900F}"/>
              </a:ext>
            </a:extLst>
          </p:cNvPr>
          <p:cNvSpPr txBox="1"/>
          <p:nvPr/>
        </p:nvSpPr>
        <p:spPr>
          <a:xfrm>
            <a:off x="841790" y="2585456"/>
            <a:ext cx="2032320" cy="246221"/>
          </a:xfrm>
          <a:prstGeom prst="rect">
            <a:avLst/>
          </a:prstGeom>
          <a:noFill/>
        </p:spPr>
        <p:txBody>
          <a:bodyPr wrap="square" rtlCol="0">
            <a:spAutoFit/>
          </a:bodyPr>
          <a:lstStyle/>
          <a:p>
            <a:pPr algn="ctr"/>
            <a:r>
              <a:rPr lang="en-AU" sz="1000" b="1">
                <a:solidFill>
                  <a:srgbClr val="000000"/>
                </a:solidFill>
              </a:rPr>
              <a:t>POLLS DURING PRESENTATION</a:t>
            </a:r>
          </a:p>
        </p:txBody>
      </p:sp>
      <p:sp>
        <p:nvSpPr>
          <p:cNvPr id="47" name="TextBox 46">
            <a:extLst>
              <a:ext uri="{FF2B5EF4-FFF2-40B4-BE49-F238E27FC236}">
                <a16:creationId xmlns:a16="http://schemas.microsoft.com/office/drawing/2014/main" id="{39CF1E04-5CB8-4C5F-8DD3-739771916A6C}"/>
              </a:ext>
            </a:extLst>
          </p:cNvPr>
          <p:cNvSpPr txBox="1"/>
          <p:nvPr/>
        </p:nvSpPr>
        <p:spPr>
          <a:xfrm>
            <a:off x="3705324" y="2724075"/>
            <a:ext cx="2032320" cy="246221"/>
          </a:xfrm>
          <a:prstGeom prst="rect">
            <a:avLst/>
          </a:prstGeom>
          <a:noFill/>
        </p:spPr>
        <p:txBody>
          <a:bodyPr wrap="square" rtlCol="0">
            <a:spAutoFit/>
          </a:bodyPr>
          <a:lstStyle/>
          <a:p>
            <a:pPr algn="ctr"/>
            <a:r>
              <a:rPr lang="en-AU" sz="1000" b="1">
                <a:solidFill>
                  <a:srgbClr val="000000"/>
                </a:solidFill>
              </a:rPr>
              <a:t>TECHNOLOGICAL DISRUPTION</a:t>
            </a:r>
          </a:p>
        </p:txBody>
      </p:sp>
      <p:sp>
        <p:nvSpPr>
          <p:cNvPr id="49" name="TextBox 48">
            <a:extLst>
              <a:ext uri="{FF2B5EF4-FFF2-40B4-BE49-F238E27FC236}">
                <a16:creationId xmlns:a16="http://schemas.microsoft.com/office/drawing/2014/main" id="{896128D5-0BD7-4123-8631-522BFF5FADC5}"/>
              </a:ext>
            </a:extLst>
          </p:cNvPr>
          <p:cNvSpPr txBox="1"/>
          <p:nvPr/>
        </p:nvSpPr>
        <p:spPr>
          <a:xfrm>
            <a:off x="6425068" y="2585456"/>
            <a:ext cx="1288474" cy="246221"/>
          </a:xfrm>
          <a:prstGeom prst="rect">
            <a:avLst/>
          </a:prstGeom>
          <a:noFill/>
        </p:spPr>
        <p:txBody>
          <a:bodyPr wrap="square" rtlCol="0">
            <a:spAutoFit/>
          </a:bodyPr>
          <a:lstStyle/>
          <a:p>
            <a:pPr algn="ctr"/>
            <a:r>
              <a:rPr lang="en-AU" sz="1000" b="1">
                <a:solidFill>
                  <a:srgbClr val="000000"/>
                </a:solidFill>
              </a:rPr>
              <a:t>COMFORT BREAKS</a:t>
            </a:r>
          </a:p>
        </p:txBody>
      </p:sp>
      <p:sp>
        <p:nvSpPr>
          <p:cNvPr id="53" name="TextBox 52">
            <a:extLst>
              <a:ext uri="{FF2B5EF4-FFF2-40B4-BE49-F238E27FC236}">
                <a16:creationId xmlns:a16="http://schemas.microsoft.com/office/drawing/2014/main" id="{491F950A-3513-4B56-8E7F-E37E806C1472}"/>
              </a:ext>
            </a:extLst>
          </p:cNvPr>
          <p:cNvSpPr txBox="1"/>
          <p:nvPr/>
        </p:nvSpPr>
        <p:spPr>
          <a:xfrm>
            <a:off x="3939535" y="4398987"/>
            <a:ext cx="1030937" cy="246221"/>
          </a:xfrm>
          <a:prstGeom prst="rect">
            <a:avLst/>
          </a:prstGeom>
          <a:noFill/>
        </p:spPr>
        <p:txBody>
          <a:bodyPr wrap="square" rtlCol="0">
            <a:spAutoFit/>
          </a:bodyPr>
          <a:lstStyle/>
          <a:p>
            <a:pPr algn="ctr"/>
            <a:r>
              <a:rPr lang="en-AU" sz="1000" b="1" dirty="0">
                <a:solidFill>
                  <a:srgbClr val="000000"/>
                </a:solidFill>
              </a:rPr>
              <a:t>EVALUATION</a:t>
            </a:r>
          </a:p>
        </p:txBody>
      </p:sp>
    </p:spTree>
    <p:extLst>
      <p:ext uri="{BB962C8B-B14F-4D97-AF65-F5344CB8AC3E}">
        <p14:creationId xmlns:p14="http://schemas.microsoft.com/office/powerpoint/2010/main" val="4262036597"/>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6803" y="188913"/>
            <a:ext cx="7975347" cy="791815"/>
          </a:xfrm>
        </p:spPr>
        <p:txBody>
          <a:bodyPr>
            <a:normAutofit/>
          </a:bodyPr>
          <a:lstStyle/>
          <a:p>
            <a:pPr eaLnBrk="1" hangingPunct="1"/>
            <a:r>
              <a:rPr lang="en-AU" sz="3600" b="1" dirty="0">
                <a:cs typeface="Arial" pitchFamily="34" charset="0"/>
              </a:rPr>
              <a:t>At the end of the meeting</a:t>
            </a:r>
          </a:p>
        </p:txBody>
      </p:sp>
      <p:sp>
        <p:nvSpPr>
          <p:cNvPr id="23555" name="Rectangle 3"/>
          <p:cNvSpPr>
            <a:spLocks noGrp="1" noChangeArrowheads="1"/>
          </p:cNvSpPr>
          <p:nvPr>
            <p:ph idx="1"/>
          </p:nvPr>
        </p:nvSpPr>
        <p:spPr>
          <a:xfrm>
            <a:off x="3275856" y="1052737"/>
            <a:ext cx="5472608" cy="4968551"/>
          </a:xfrm>
        </p:spPr>
        <p:txBody>
          <a:bodyPr>
            <a:normAutofit/>
          </a:bodyPr>
          <a:lstStyle/>
          <a:p>
            <a:pPr marL="457200" indent="-457200" eaLnBrk="1" hangingPunct="1">
              <a:buClr>
                <a:schemeClr val="bg2">
                  <a:lumMod val="75000"/>
                </a:schemeClr>
              </a:buClr>
              <a:buFont typeface="Arial" pitchFamily="34" charset="0"/>
              <a:buChar char="•"/>
            </a:pPr>
            <a:r>
              <a:rPr lang="en-AU" b="0" dirty="0">
                <a:solidFill>
                  <a:srgbClr val="7030A0"/>
                </a:solidFill>
              </a:rPr>
              <a:t>Distribute </a:t>
            </a:r>
          </a:p>
          <a:p>
            <a:pPr marL="709200" lvl="1" indent="-457200">
              <a:buClr>
                <a:schemeClr val="bg2">
                  <a:lumMod val="75000"/>
                </a:schemeClr>
              </a:buClr>
            </a:pPr>
            <a:r>
              <a:rPr lang="en-AU" b="0" dirty="0">
                <a:solidFill>
                  <a:schemeClr val="tx2"/>
                </a:solidFill>
              </a:rPr>
              <a:t>forms that need to be completed asap</a:t>
            </a:r>
          </a:p>
          <a:p>
            <a:pPr marL="709200" lvl="1" indent="-457200">
              <a:buClr>
                <a:schemeClr val="bg2">
                  <a:lumMod val="75000"/>
                </a:schemeClr>
              </a:buClr>
            </a:pPr>
            <a:r>
              <a:rPr lang="en-AU" b="0" dirty="0">
                <a:solidFill>
                  <a:schemeClr val="tx2"/>
                </a:solidFill>
              </a:rPr>
              <a:t>contact list of new and old committee members</a:t>
            </a:r>
          </a:p>
          <a:p>
            <a:pPr lvl="1" indent="0">
              <a:buClr>
                <a:schemeClr val="bg2">
                  <a:lumMod val="75000"/>
                </a:schemeClr>
              </a:buClr>
              <a:buNone/>
            </a:pPr>
            <a:endParaRPr lang="en-AU" sz="2800" b="0" dirty="0">
              <a:solidFill>
                <a:srgbClr val="7030A0"/>
              </a:solidFill>
            </a:endParaRPr>
          </a:p>
          <a:p>
            <a:pPr marL="457200" indent="-457200" eaLnBrk="1" hangingPunct="1">
              <a:buClr>
                <a:schemeClr val="bg2">
                  <a:lumMod val="75000"/>
                </a:schemeClr>
              </a:buClr>
              <a:buFont typeface="Arial" pitchFamily="34" charset="0"/>
              <a:buChar char="•"/>
            </a:pPr>
            <a:r>
              <a:rPr lang="en-AU" b="0" dirty="0">
                <a:solidFill>
                  <a:srgbClr val="7030A0"/>
                </a:solidFill>
              </a:rPr>
              <a:t>Set date of handover meeting (for new and current committee members)</a:t>
            </a:r>
          </a:p>
          <a:p>
            <a:pPr marL="709200" lvl="1" indent="-457200">
              <a:buClr>
                <a:schemeClr val="bg2">
                  <a:lumMod val="75000"/>
                </a:schemeClr>
              </a:buClr>
            </a:pPr>
            <a:r>
              <a:rPr lang="en-AU" dirty="0">
                <a:solidFill>
                  <a:schemeClr val="tx2"/>
                </a:solidFill>
              </a:rPr>
              <a:t>prior to date set out in constitution under </a:t>
            </a:r>
            <a:r>
              <a:rPr lang="en-AU" b="1" dirty="0">
                <a:solidFill>
                  <a:schemeClr val="tx2"/>
                </a:solidFill>
              </a:rPr>
              <a:t>Section 49 Term of office </a:t>
            </a:r>
            <a:r>
              <a:rPr lang="en-AU" dirty="0">
                <a:solidFill>
                  <a:schemeClr val="tx2"/>
                </a:solidFill>
              </a:rPr>
              <a:t>or</a:t>
            </a:r>
          </a:p>
          <a:p>
            <a:pPr marL="709200" lvl="1" indent="-457200">
              <a:buClr>
                <a:schemeClr val="bg2">
                  <a:lumMod val="75000"/>
                </a:schemeClr>
              </a:buClr>
            </a:pPr>
            <a:r>
              <a:rPr lang="en-AU" dirty="0">
                <a:solidFill>
                  <a:schemeClr val="tx2"/>
                </a:solidFill>
              </a:rPr>
              <a:t>within one week of the AGM</a:t>
            </a:r>
          </a:p>
          <a:p>
            <a:pPr eaLnBrk="1" hangingPunct="1">
              <a:buClr>
                <a:schemeClr val="bg2">
                  <a:lumMod val="75000"/>
                </a:schemeClr>
              </a:buClr>
            </a:pPr>
            <a:endParaRPr lang="en-AU" sz="2800" b="0" dirty="0">
              <a:solidFill>
                <a:srgbClr val="7030A0"/>
              </a:solidFill>
            </a:endParaRPr>
          </a:p>
        </p:txBody>
      </p:sp>
      <p:pic>
        <p:nvPicPr>
          <p:cNvPr id="3" name="Picture 2" descr="C:\Users\GGlover\AppData\Local\Microsoft\Windows\Temporary Internet Files\Content.IE5\E64Z904Q\desk_calendar_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03" y="2132856"/>
            <a:ext cx="2825113" cy="2346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4" y="96043"/>
            <a:ext cx="8581521" cy="740669"/>
          </a:xfrm>
        </p:spPr>
        <p:txBody>
          <a:bodyPr>
            <a:normAutofit/>
          </a:bodyPr>
          <a:lstStyle/>
          <a:p>
            <a:pPr eaLnBrk="1" hangingPunct="1">
              <a:defRPr/>
            </a:pPr>
            <a:r>
              <a:rPr lang="en-AU" sz="3600" b="1" kern="1200" dirty="0">
                <a:cs typeface="Arial" pitchFamily="34" charset="0"/>
              </a:rPr>
              <a:t>Forms or notifications to be completed</a:t>
            </a:r>
            <a:endParaRPr lang="en-AU" sz="3600" b="1" dirty="0">
              <a:cs typeface="Arial" pitchFamily="34" charset="0"/>
            </a:endParaRPr>
          </a:p>
        </p:txBody>
      </p:sp>
      <p:sp>
        <p:nvSpPr>
          <p:cNvPr id="4" name="TextBox 3"/>
          <p:cNvSpPr txBox="1"/>
          <p:nvPr/>
        </p:nvSpPr>
        <p:spPr>
          <a:xfrm>
            <a:off x="323528" y="908720"/>
            <a:ext cx="8471401" cy="5332229"/>
          </a:xfrm>
          <a:prstGeom prst="rect">
            <a:avLst/>
          </a:prstGeom>
          <a:noFill/>
        </p:spPr>
        <p:txBody>
          <a:bodyPr wrap="square" rtlCol="0">
            <a:spAutoFit/>
          </a:bodyPr>
          <a:lstStyle/>
          <a:p>
            <a:pPr marL="457200" indent="-457200">
              <a:spcBef>
                <a:spcPts val="672"/>
              </a:spcBef>
              <a:buClr>
                <a:schemeClr val="bg2">
                  <a:lumMod val="75000"/>
                </a:schemeClr>
              </a:buClr>
              <a:buFont typeface="Arial" pitchFamily="34" charset="0"/>
              <a:buChar char="•"/>
              <a:defRPr/>
            </a:pPr>
            <a:r>
              <a:rPr lang="en-AU" sz="2300" b="1" dirty="0" err="1">
                <a:solidFill>
                  <a:srgbClr val="7030A0"/>
                </a:solidFill>
                <a:cs typeface="Arial" pitchFamily="34" charset="0"/>
              </a:rPr>
              <a:t>myGovID</a:t>
            </a:r>
            <a:r>
              <a:rPr lang="en-AU" sz="2300" b="1" dirty="0">
                <a:solidFill>
                  <a:srgbClr val="7030A0"/>
                </a:solidFill>
                <a:cs typeface="Arial" pitchFamily="34" charset="0"/>
              </a:rPr>
              <a:t> </a:t>
            </a:r>
            <a:r>
              <a:rPr lang="en-AU" sz="2300" dirty="0">
                <a:solidFill>
                  <a:srgbClr val="7030A0"/>
                </a:solidFill>
                <a:cs typeface="Arial" pitchFamily="34" charset="0"/>
              </a:rPr>
              <a:t>– set up Relationship Authorised Manager (RAM) via Business Portal</a:t>
            </a:r>
          </a:p>
          <a:p>
            <a:pPr marL="457200" indent="-457200">
              <a:spcBef>
                <a:spcPts val="672"/>
              </a:spcBef>
              <a:buClr>
                <a:schemeClr val="bg2">
                  <a:lumMod val="75000"/>
                </a:schemeClr>
              </a:buClr>
              <a:buFont typeface="Arial" pitchFamily="34" charset="0"/>
              <a:buChar char="•"/>
              <a:defRPr/>
            </a:pPr>
            <a:r>
              <a:rPr lang="en-AU" sz="2300" b="1" dirty="0">
                <a:solidFill>
                  <a:srgbClr val="7030A0"/>
                </a:solidFill>
                <a:cs typeface="Arial" pitchFamily="34" charset="0"/>
              </a:rPr>
              <a:t>Consumer Affairs </a:t>
            </a:r>
            <a:r>
              <a:rPr lang="en-AU" sz="2300" dirty="0">
                <a:solidFill>
                  <a:srgbClr val="7030A0"/>
                </a:solidFill>
                <a:cs typeface="Arial" pitchFamily="34" charset="0"/>
              </a:rPr>
              <a:t>- Change of association details via </a:t>
            </a:r>
            <a:r>
              <a:rPr lang="en-AU" sz="2300" dirty="0" err="1">
                <a:solidFill>
                  <a:srgbClr val="7030A0"/>
                </a:solidFill>
                <a:cs typeface="Arial" pitchFamily="34" charset="0"/>
              </a:rPr>
              <a:t>myCAV</a:t>
            </a:r>
            <a:endParaRPr lang="en-US" sz="2300" b="1" dirty="0">
              <a:solidFill>
                <a:srgbClr val="7030A0"/>
              </a:solidFill>
              <a:cs typeface="Arial" pitchFamily="34" charset="0"/>
            </a:endParaRPr>
          </a:p>
          <a:p>
            <a:pPr marL="457200" indent="-457200">
              <a:spcBef>
                <a:spcPts val="672"/>
              </a:spcBef>
              <a:buClr>
                <a:schemeClr val="bg2">
                  <a:lumMod val="75000"/>
                </a:schemeClr>
              </a:buClr>
              <a:buFont typeface="Arial" pitchFamily="34" charset="0"/>
              <a:buChar char="•"/>
              <a:defRPr/>
            </a:pPr>
            <a:r>
              <a:rPr lang="en-AU" sz="2300" b="1" dirty="0">
                <a:solidFill>
                  <a:srgbClr val="7030A0"/>
                </a:solidFill>
                <a:cs typeface="Arial" pitchFamily="34" charset="0"/>
              </a:rPr>
              <a:t>ACNC </a:t>
            </a:r>
            <a:r>
              <a:rPr lang="en-AU" sz="2300" dirty="0">
                <a:solidFill>
                  <a:srgbClr val="7030A0"/>
                </a:solidFill>
                <a:cs typeface="Arial" pitchFamily="34" charset="0"/>
              </a:rPr>
              <a:t>-  Responsible Person Change via the Charity Register on website</a:t>
            </a:r>
          </a:p>
          <a:p>
            <a:pPr marL="457200" indent="-457200">
              <a:spcBef>
                <a:spcPts val="672"/>
              </a:spcBef>
              <a:buClr>
                <a:schemeClr val="bg2">
                  <a:lumMod val="75000"/>
                </a:schemeClr>
              </a:buClr>
              <a:buFont typeface="Arial" pitchFamily="34" charset="0"/>
              <a:buChar char="•"/>
              <a:defRPr/>
            </a:pPr>
            <a:r>
              <a:rPr lang="en-AU" sz="2300" b="1" dirty="0">
                <a:solidFill>
                  <a:srgbClr val="7030A0"/>
                </a:solidFill>
                <a:cs typeface="Arial" pitchFamily="34" charset="0"/>
              </a:rPr>
              <a:t>Bank accounts </a:t>
            </a:r>
            <a:r>
              <a:rPr lang="en-AU" sz="2300" dirty="0">
                <a:solidFill>
                  <a:srgbClr val="7030A0"/>
                </a:solidFill>
                <a:cs typeface="Arial" pitchFamily="34" charset="0"/>
              </a:rPr>
              <a:t>- Change of authorised signatories</a:t>
            </a:r>
            <a:endParaRPr lang="en-US" sz="2300" b="1" dirty="0">
              <a:solidFill>
                <a:srgbClr val="7030A0"/>
              </a:solidFill>
              <a:cs typeface="Arial" pitchFamily="34" charset="0"/>
            </a:endParaRPr>
          </a:p>
          <a:p>
            <a:pPr marL="457200" indent="-457200">
              <a:spcBef>
                <a:spcPts val="672"/>
              </a:spcBef>
              <a:buClr>
                <a:schemeClr val="bg2">
                  <a:lumMod val="75000"/>
                </a:schemeClr>
              </a:buClr>
              <a:buFont typeface="Arial" pitchFamily="34" charset="0"/>
              <a:buChar char="•"/>
              <a:defRPr/>
            </a:pPr>
            <a:r>
              <a:rPr lang="en-US" sz="2300" b="1" dirty="0">
                <a:solidFill>
                  <a:srgbClr val="7030A0"/>
                </a:solidFill>
                <a:cs typeface="Arial" pitchFamily="34" charset="0"/>
              </a:rPr>
              <a:t>DET/ACECQA</a:t>
            </a:r>
            <a:r>
              <a:rPr lang="en-US" sz="2300" dirty="0">
                <a:solidFill>
                  <a:srgbClr val="7030A0"/>
                </a:solidFill>
                <a:cs typeface="Arial" pitchFamily="34" charset="0"/>
              </a:rPr>
              <a:t>:</a:t>
            </a:r>
          </a:p>
          <a:p>
            <a:pPr>
              <a:spcBef>
                <a:spcPts val="672"/>
              </a:spcBef>
              <a:defRPr/>
            </a:pPr>
            <a:r>
              <a:rPr lang="en-US" sz="2300" b="1" dirty="0">
                <a:solidFill>
                  <a:srgbClr val="7030A0"/>
                </a:solidFill>
                <a:cs typeface="Arial" pitchFamily="34" charset="0"/>
              </a:rPr>
              <a:t>      </a:t>
            </a:r>
            <a:r>
              <a:rPr lang="en-US" sz="2300" b="1" dirty="0">
                <a:solidFill>
                  <a:srgbClr val="1F0D2D"/>
                </a:solidFill>
                <a:cs typeface="Arial" pitchFamily="34" charset="0"/>
              </a:rPr>
              <a:t>PA08</a:t>
            </a:r>
            <a:r>
              <a:rPr lang="en-US" sz="2300" dirty="0">
                <a:solidFill>
                  <a:srgbClr val="1F0D2D"/>
                </a:solidFill>
                <a:cs typeface="Arial" pitchFamily="34" charset="0"/>
              </a:rPr>
              <a:t>:</a:t>
            </a:r>
            <a:r>
              <a:rPr lang="en-US" sz="2300" i="1" dirty="0">
                <a:solidFill>
                  <a:srgbClr val="7030A0"/>
                </a:solidFill>
                <a:cs typeface="Arial" pitchFamily="34" charset="0"/>
              </a:rPr>
              <a:t>Notification of change to </a:t>
            </a:r>
          </a:p>
          <a:p>
            <a:pPr>
              <a:spcBef>
                <a:spcPts val="672"/>
              </a:spcBef>
              <a:defRPr/>
            </a:pPr>
            <a:r>
              <a:rPr lang="en-US" sz="2300" i="1" dirty="0">
                <a:solidFill>
                  <a:srgbClr val="7030A0"/>
                </a:solidFill>
                <a:cs typeface="Arial" pitchFamily="34" charset="0"/>
              </a:rPr>
              <a:t>      information about approved provider</a:t>
            </a:r>
          </a:p>
          <a:p>
            <a:pPr>
              <a:spcBef>
                <a:spcPts val="672"/>
              </a:spcBef>
              <a:defRPr/>
            </a:pPr>
            <a:r>
              <a:rPr lang="en-US" sz="2300" b="1" dirty="0">
                <a:solidFill>
                  <a:srgbClr val="1F0D2D"/>
                </a:solidFill>
                <a:cs typeface="Arial" pitchFamily="34" charset="0"/>
              </a:rPr>
              <a:t>      PA02</a:t>
            </a:r>
            <a:r>
              <a:rPr lang="en-US" sz="2300" dirty="0">
                <a:solidFill>
                  <a:srgbClr val="1F0D2D"/>
                </a:solidFill>
                <a:cs typeface="Arial" pitchFamily="34" charset="0"/>
              </a:rPr>
              <a:t>:</a:t>
            </a:r>
            <a:r>
              <a:rPr lang="en-US" sz="2300" i="1" dirty="0">
                <a:solidFill>
                  <a:srgbClr val="7030A0"/>
                </a:solidFill>
                <a:cs typeface="Arial" pitchFamily="34" charset="0"/>
              </a:rPr>
              <a:t>Declaration</a:t>
            </a:r>
            <a:r>
              <a:rPr lang="en-US" sz="2300" dirty="0">
                <a:solidFill>
                  <a:srgbClr val="7030A0"/>
                </a:solidFill>
                <a:cs typeface="Arial" pitchFamily="34" charset="0"/>
              </a:rPr>
              <a:t> </a:t>
            </a:r>
            <a:r>
              <a:rPr lang="en-US" sz="2300" i="1" dirty="0">
                <a:solidFill>
                  <a:srgbClr val="7030A0"/>
                </a:solidFill>
                <a:cs typeface="Arial" pitchFamily="34" charset="0"/>
              </a:rPr>
              <a:t>of fitness and propriety</a:t>
            </a:r>
            <a:endParaRPr lang="en-AU" sz="2300" i="1" dirty="0">
              <a:solidFill>
                <a:srgbClr val="7030A0"/>
              </a:solidFill>
              <a:cs typeface="Arial" pitchFamily="34" charset="0"/>
            </a:endParaRPr>
          </a:p>
          <a:p>
            <a:pPr lvl="1">
              <a:spcBef>
                <a:spcPts val="672"/>
              </a:spcBef>
              <a:buClr>
                <a:schemeClr val="bg2">
                  <a:lumMod val="75000"/>
                </a:schemeClr>
              </a:buClr>
              <a:defRPr/>
            </a:pPr>
            <a:r>
              <a:rPr lang="en-AU" sz="2300" b="1" dirty="0">
                <a:solidFill>
                  <a:srgbClr val="7030A0"/>
                </a:solidFill>
                <a:cs typeface="Arial" pitchFamily="34" charset="0"/>
              </a:rPr>
              <a:t>(including Police records check forms/WWCC forms)</a:t>
            </a:r>
          </a:p>
          <a:p>
            <a:pPr marL="457200" indent="-457200">
              <a:spcBef>
                <a:spcPts val="672"/>
              </a:spcBef>
              <a:buClr>
                <a:schemeClr val="bg2">
                  <a:lumMod val="75000"/>
                </a:schemeClr>
              </a:buClr>
              <a:buFont typeface="Arial" pitchFamily="34" charset="0"/>
              <a:buChar char="•"/>
              <a:defRPr/>
            </a:pPr>
            <a:endParaRPr lang="en-AU" sz="2400" dirty="0">
              <a:solidFill>
                <a:srgbClr val="7030A0"/>
              </a:solidFill>
              <a:cs typeface="Arial" pitchFamily="34" charset="0"/>
            </a:endParaRPr>
          </a:p>
        </p:txBody>
      </p:sp>
      <p:pic>
        <p:nvPicPr>
          <p:cNvPr id="4098" name="Picture 2" descr="http://ts4.mm.bing.net/th?id=I4542336588252415&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372" y="3501008"/>
            <a:ext cx="1485124"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520" y="318995"/>
            <a:ext cx="7484099" cy="720725"/>
          </a:xfrm>
        </p:spPr>
        <p:txBody>
          <a:bodyPr>
            <a:normAutofit/>
          </a:bodyPr>
          <a:lstStyle/>
          <a:p>
            <a:pPr eaLnBrk="1" hangingPunct="1"/>
            <a:r>
              <a:rPr lang="en-AU" sz="3600" dirty="0"/>
              <a:t>After the AGM</a:t>
            </a:r>
          </a:p>
        </p:txBody>
      </p:sp>
      <p:sp>
        <p:nvSpPr>
          <p:cNvPr id="24579" name="Rectangle 3"/>
          <p:cNvSpPr>
            <a:spLocks noGrp="1" noChangeArrowheads="1"/>
          </p:cNvSpPr>
          <p:nvPr>
            <p:ph idx="1"/>
          </p:nvPr>
        </p:nvSpPr>
        <p:spPr>
          <a:xfrm>
            <a:off x="251520" y="1268760"/>
            <a:ext cx="8229600" cy="4536504"/>
          </a:xfrm>
        </p:spPr>
        <p:txBody>
          <a:bodyPr>
            <a:normAutofit fontScale="70000" lnSpcReduction="20000"/>
          </a:bodyPr>
          <a:lstStyle/>
          <a:p>
            <a:pPr eaLnBrk="1" hangingPunct="1"/>
            <a:r>
              <a:rPr lang="en-AU" sz="3200" b="0" dirty="0">
                <a:solidFill>
                  <a:srgbClr val="1F0D2D"/>
                </a:solidFill>
              </a:rPr>
              <a:t>Minutes:  </a:t>
            </a:r>
          </a:p>
          <a:p>
            <a:pPr marL="457200" indent="-457200" eaLnBrk="1" hangingPunct="1">
              <a:buFont typeface="Arial" panose="020B0604020202020204" pitchFamily="34" charset="0"/>
              <a:buChar char="•"/>
            </a:pPr>
            <a:r>
              <a:rPr lang="en-AU" sz="3200" b="0" dirty="0"/>
              <a:t>Write up minutes as soon as possible and file with copies of reports and attendance sheets. This file should be passed on to the new committee.</a:t>
            </a:r>
          </a:p>
          <a:p>
            <a:pPr eaLnBrk="1" hangingPunct="1"/>
            <a:endParaRPr lang="en-AU" sz="3200" b="0" dirty="0">
              <a:solidFill>
                <a:srgbClr val="7030A0"/>
              </a:solidFill>
            </a:endParaRPr>
          </a:p>
          <a:p>
            <a:pPr eaLnBrk="1" hangingPunct="1"/>
            <a:r>
              <a:rPr lang="en-AU" sz="3200" b="0" dirty="0">
                <a:solidFill>
                  <a:srgbClr val="1F0D2D"/>
                </a:solidFill>
              </a:rPr>
              <a:t>ACNC: </a:t>
            </a:r>
          </a:p>
          <a:p>
            <a:pPr marL="457200" indent="-457200" eaLnBrk="1" hangingPunct="1">
              <a:buFont typeface="Arial" panose="020B0604020202020204" pitchFamily="34" charset="0"/>
              <a:buChar char="•"/>
            </a:pPr>
            <a:r>
              <a:rPr lang="en-AU" sz="3200" b="0" dirty="0"/>
              <a:t>Incorporated associations that are a registered charity with the ACNC must submit their annual statement t0 ACNC. </a:t>
            </a:r>
          </a:p>
          <a:p>
            <a:pPr eaLnBrk="1" hangingPunct="1"/>
            <a:endParaRPr lang="en-AU" sz="3200" b="0" dirty="0">
              <a:solidFill>
                <a:srgbClr val="7030A0"/>
              </a:solidFill>
            </a:endParaRPr>
          </a:p>
          <a:p>
            <a:r>
              <a:rPr lang="en-AU" sz="3200" b="0" dirty="0">
                <a:solidFill>
                  <a:srgbClr val="1F0D2D"/>
                </a:solidFill>
              </a:rPr>
              <a:t>Consumer Affairs Vic : </a:t>
            </a:r>
          </a:p>
          <a:p>
            <a:pPr marL="457200" indent="-457200">
              <a:buFont typeface="Arial" panose="020B0604020202020204" pitchFamily="34" charset="0"/>
              <a:buChar char="•"/>
            </a:pPr>
            <a:r>
              <a:rPr lang="en-AU" sz="3200" b="0" dirty="0">
                <a:solidFill>
                  <a:srgbClr val="1F0D2D"/>
                </a:solidFill>
              </a:rPr>
              <a:t> </a:t>
            </a:r>
            <a:r>
              <a:rPr lang="en-AU" sz="3200" b="0" dirty="0"/>
              <a:t>Incorporated associations that are not a registered charity must submit their financial statements to CAV via </a:t>
            </a:r>
            <a:r>
              <a:rPr lang="en-AU" sz="3200" b="0" dirty="0" err="1"/>
              <a:t>MyCav</a:t>
            </a:r>
            <a:r>
              <a:rPr lang="en-AU" sz="3200" b="0" dirty="0"/>
              <a:t> within 1 month of their AGM.</a:t>
            </a:r>
            <a:endParaRPr lang="en-AU" sz="1600" dirty="0">
              <a:solidFill>
                <a:srgbClr val="7030A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397" y="116632"/>
            <a:ext cx="8365996" cy="1168524"/>
          </a:xfrm>
        </p:spPr>
        <p:txBody>
          <a:bodyPr>
            <a:noAutofit/>
          </a:bodyPr>
          <a:lstStyle/>
          <a:p>
            <a:r>
              <a:rPr lang="en-AU" sz="3600" dirty="0">
                <a:solidFill>
                  <a:schemeClr val="bg1">
                    <a:lumMod val="65000"/>
                  </a:schemeClr>
                </a:solidFill>
              </a:rPr>
              <a:t>Australian Charities and Not-for-profit Commission (ACNC)</a:t>
            </a:r>
          </a:p>
        </p:txBody>
      </p:sp>
      <p:pic>
        <p:nvPicPr>
          <p:cNvPr id="3" name="Picture 2">
            <a:extLst>
              <a:ext uri="{FF2B5EF4-FFF2-40B4-BE49-F238E27FC236}">
                <a16:creationId xmlns:a16="http://schemas.microsoft.com/office/drawing/2014/main" id="{1EEB3F0A-961D-4905-A1C7-33307C124360}"/>
              </a:ext>
            </a:extLst>
          </p:cNvPr>
          <p:cNvPicPr>
            <a:picLocks noChangeAspect="1"/>
          </p:cNvPicPr>
          <p:nvPr/>
        </p:nvPicPr>
        <p:blipFill>
          <a:blip r:embed="rId3"/>
          <a:stretch>
            <a:fillRect/>
          </a:stretch>
        </p:blipFill>
        <p:spPr>
          <a:xfrm>
            <a:off x="539607" y="1285156"/>
            <a:ext cx="8176602" cy="4493448"/>
          </a:xfrm>
          <a:prstGeom prst="rect">
            <a:avLst/>
          </a:prstGeom>
        </p:spPr>
      </p:pic>
    </p:spTree>
    <p:extLst>
      <p:ext uri="{BB962C8B-B14F-4D97-AF65-F5344CB8AC3E}">
        <p14:creationId xmlns:p14="http://schemas.microsoft.com/office/powerpoint/2010/main" val="356806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332656"/>
            <a:ext cx="8388000" cy="648072"/>
          </a:xfrm>
        </p:spPr>
        <p:txBody>
          <a:bodyPr anchor="ctr">
            <a:normAutofit/>
          </a:bodyPr>
          <a:lstStyle/>
          <a:p>
            <a:r>
              <a:rPr lang="en-AU"/>
              <a:t>After the AGM</a:t>
            </a:r>
          </a:p>
        </p:txBody>
      </p:sp>
      <p:pic>
        <p:nvPicPr>
          <p:cNvPr id="5" name="Picture 4" descr="A picture containing stationary, pen&#10;&#10;Description automatically generated">
            <a:extLst>
              <a:ext uri="{FF2B5EF4-FFF2-40B4-BE49-F238E27FC236}">
                <a16:creationId xmlns:a16="http://schemas.microsoft.com/office/drawing/2014/main" id="{08AE0577-A907-87F4-A6B3-C1F212F523D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8714" r="8292" b="1"/>
          <a:stretch/>
        </p:blipFill>
        <p:spPr>
          <a:xfrm>
            <a:off x="395288" y="980728"/>
            <a:ext cx="4100512" cy="5145435"/>
          </a:xfrm>
          <a:prstGeom prst="rect">
            <a:avLst/>
          </a:prstGeom>
          <a:noFill/>
        </p:spPr>
      </p:pic>
      <p:sp>
        <p:nvSpPr>
          <p:cNvPr id="3" name="Content Placeholder 2"/>
          <p:cNvSpPr>
            <a:spLocks noGrp="1"/>
          </p:cNvSpPr>
          <p:nvPr>
            <p:ph sz="half" idx="2"/>
          </p:nvPr>
        </p:nvSpPr>
        <p:spPr>
          <a:xfrm>
            <a:off x="4586288" y="980728"/>
            <a:ext cx="4100512" cy="5145435"/>
          </a:xfrm>
        </p:spPr>
        <p:txBody>
          <a:bodyPr>
            <a:normAutofit/>
          </a:bodyPr>
          <a:lstStyle/>
          <a:p>
            <a:r>
              <a:rPr lang="en-AU" sz="2200" b="0" dirty="0">
                <a:solidFill>
                  <a:srgbClr val="1F0D2D"/>
                </a:solidFill>
              </a:rPr>
              <a:t>Local government: </a:t>
            </a:r>
          </a:p>
          <a:p>
            <a:pPr marL="342900" indent="-342900">
              <a:buFont typeface="Arial" panose="020B0604020202020204" pitchFamily="34" charset="0"/>
              <a:buChar char="•"/>
            </a:pPr>
            <a:r>
              <a:rPr lang="en-AU" sz="2200" b="0" dirty="0"/>
              <a:t>Lease/service agreements may require a copy of the financial statement and minutes from the AGM; contact details of new committee. </a:t>
            </a:r>
          </a:p>
          <a:p>
            <a:endParaRPr lang="en-AU" sz="2200" b="0" dirty="0"/>
          </a:p>
          <a:p>
            <a:pPr marL="342900" indent="-342900">
              <a:buFont typeface="Arial" panose="020B0604020202020204" pitchFamily="34" charset="0"/>
              <a:buChar char="•"/>
            </a:pPr>
            <a:r>
              <a:rPr lang="en-AU" sz="2200" b="0" dirty="0"/>
              <a:t>Send thank you notes to guests</a:t>
            </a:r>
          </a:p>
          <a:p>
            <a:endParaRPr lang="en-AU" b="0" dirty="0"/>
          </a:p>
          <a:p>
            <a:endParaRPr lang="en-AU" b="0" dirty="0"/>
          </a:p>
          <a:p>
            <a:endParaRPr lang="en-AU" b="0" dirty="0"/>
          </a:p>
          <a:p>
            <a:endParaRPr lang="en-AU" dirty="0"/>
          </a:p>
        </p:txBody>
      </p:sp>
    </p:spTree>
    <p:extLst>
      <p:ext uri="{BB962C8B-B14F-4D97-AF65-F5344CB8AC3E}">
        <p14:creationId xmlns:p14="http://schemas.microsoft.com/office/powerpoint/2010/main" val="143811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AU" sz="3600" b="1" kern="1200" dirty="0">
                <a:ea typeface="+mn-ea"/>
                <a:cs typeface="Arial" pitchFamily="34" charset="0"/>
              </a:rPr>
              <a:t>Handing over</a:t>
            </a:r>
            <a:endParaRPr lang="en-AU" sz="3600" b="1" dirty="0">
              <a:cs typeface="Arial" pitchFamily="34" charset="0"/>
            </a:endParaRPr>
          </a:p>
        </p:txBody>
      </p:sp>
      <p:sp>
        <p:nvSpPr>
          <p:cNvPr id="3" name="Content Placeholder 2"/>
          <p:cNvSpPr>
            <a:spLocks noGrp="1"/>
          </p:cNvSpPr>
          <p:nvPr>
            <p:ph idx="1"/>
          </p:nvPr>
        </p:nvSpPr>
        <p:spPr>
          <a:xfrm>
            <a:off x="539552" y="1124744"/>
            <a:ext cx="7776864" cy="5184576"/>
          </a:xfrm>
        </p:spPr>
        <p:txBody>
          <a:bodyPr vert="horz" lIns="91440" tIns="45720" rIns="91440" bIns="45720" rtlCol="0" anchor="t">
            <a:normAutofit lnSpcReduction="10000"/>
          </a:bodyPr>
          <a:lstStyle/>
          <a:p>
            <a:pPr>
              <a:spcBef>
                <a:spcPts val="672"/>
              </a:spcBef>
              <a:defRPr/>
            </a:pPr>
            <a:r>
              <a:rPr lang="en-AU" sz="2800" b="0" dirty="0">
                <a:solidFill>
                  <a:srgbClr val="7030A0"/>
                </a:solidFill>
              </a:rPr>
              <a:t>Refer to the </a:t>
            </a:r>
            <a:r>
              <a:rPr lang="en-AU" sz="2800" b="0" kern="1200" dirty="0">
                <a:solidFill>
                  <a:srgbClr val="7030A0"/>
                </a:solidFill>
                <a:cs typeface="+mn-cs"/>
              </a:rPr>
              <a:t>constitution</a:t>
            </a:r>
            <a:r>
              <a:rPr lang="en-AU" sz="2800" b="0" dirty="0">
                <a:solidFill>
                  <a:srgbClr val="7030A0"/>
                </a:solidFill>
              </a:rPr>
              <a:t> on when the </a:t>
            </a:r>
            <a:r>
              <a:rPr lang="en-AU" sz="2800" b="0" kern="1200" dirty="0">
                <a:solidFill>
                  <a:srgbClr val="7030A0"/>
                </a:solidFill>
                <a:cs typeface="+mn-cs"/>
              </a:rPr>
              <a:t>new committee becomes responsible</a:t>
            </a:r>
            <a:r>
              <a:rPr lang="en-AU" sz="2800" b="0" dirty="0">
                <a:solidFill>
                  <a:srgbClr val="7030A0"/>
                </a:solidFill>
              </a:rPr>
              <a:t> as this may be as soon as the election </a:t>
            </a:r>
            <a:r>
              <a:rPr lang="en-AU" sz="2800" b="0" kern="1200" dirty="0">
                <a:solidFill>
                  <a:srgbClr val="7030A0"/>
                </a:solidFill>
                <a:cs typeface="+mn-cs"/>
              </a:rPr>
              <a:t>is over</a:t>
            </a:r>
            <a:r>
              <a:rPr lang="en-AU" sz="2800" b="0" dirty="0">
                <a:solidFill>
                  <a:srgbClr val="7030A0"/>
                </a:solidFill>
              </a:rPr>
              <a:t> or at a specific date.</a:t>
            </a:r>
            <a:endParaRPr lang="en-US" dirty="0"/>
          </a:p>
          <a:p>
            <a:pPr marL="0" indent="0" eaLnBrk="1" hangingPunct="1">
              <a:spcBef>
                <a:spcPts val="672"/>
              </a:spcBef>
              <a:buFontTx/>
              <a:buNone/>
              <a:defRPr/>
            </a:pPr>
            <a:endParaRPr lang="en-AU" sz="2800" b="0" kern="1200" dirty="0">
              <a:cs typeface="+mn-cs"/>
            </a:endParaRPr>
          </a:p>
          <a:p>
            <a:pPr marL="0" indent="0" eaLnBrk="1" hangingPunct="1">
              <a:spcBef>
                <a:spcPts val="672"/>
              </a:spcBef>
              <a:buFontTx/>
              <a:buNone/>
              <a:defRPr/>
            </a:pPr>
            <a:endParaRPr lang="en-AU" sz="2800" b="0" kern="1200" dirty="0">
              <a:cs typeface="+mn-cs"/>
            </a:endParaRPr>
          </a:p>
          <a:p>
            <a:pPr marL="0" indent="0" eaLnBrk="1" hangingPunct="1">
              <a:spcBef>
                <a:spcPts val="672"/>
              </a:spcBef>
              <a:buFontTx/>
              <a:buNone/>
              <a:defRPr/>
            </a:pPr>
            <a:endParaRPr lang="en-AU" sz="2800" b="0" dirty="0"/>
          </a:p>
          <a:p>
            <a:pPr marL="0" indent="0" eaLnBrk="1" hangingPunct="1">
              <a:spcBef>
                <a:spcPts val="672"/>
              </a:spcBef>
              <a:buFontTx/>
              <a:buNone/>
              <a:defRPr/>
            </a:pPr>
            <a:endParaRPr lang="en-AU" sz="2800" b="0" kern="1200" dirty="0">
              <a:cs typeface="+mn-cs"/>
            </a:endParaRPr>
          </a:p>
          <a:p>
            <a:pPr marL="0" indent="0" eaLnBrk="1" hangingPunct="1">
              <a:spcBef>
                <a:spcPts val="672"/>
              </a:spcBef>
              <a:buFontTx/>
              <a:buNone/>
              <a:defRPr/>
            </a:pPr>
            <a:endParaRPr lang="en-AU" sz="2800" b="0" kern="1200" dirty="0">
              <a:cs typeface="+mn-cs"/>
            </a:endParaRPr>
          </a:p>
          <a:p>
            <a:pPr marL="0" indent="0" eaLnBrk="1" hangingPunct="1">
              <a:spcBef>
                <a:spcPts val="672"/>
              </a:spcBef>
              <a:buFontTx/>
              <a:buNone/>
              <a:defRPr/>
            </a:pPr>
            <a:endParaRPr lang="en-AU" sz="2800" b="0" dirty="0"/>
          </a:p>
          <a:p>
            <a:pPr marL="0" indent="0" eaLnBrk="1" hangingPunct="1">
              <a:spcBef>
                <a:spcPts val="672"/>
              </a:spcBef>
              <a:buFontTx/>
              <a:buNone/>
              <a:defRPr/>
            </a:pPr>
            <a:r>
              <a:rPr lang="en-AU" sz="2800" b="0" kern="1200" dirty="0">
                <a:solidFill>
                  <a:srgbClr val="7030A0"/>
                </a:solidFill>
                <a:cs typeface="+mn-cs"/>
              </a:rPr>
              <a:t>AGM sub-committee may organise necessary documents at the same time as arranging AGM.</a:t>
            </a:r>
          </a:p>
          <a:p>
            <a:pPr marL="0" indent="0" eaLnBrk="1" hangingPunct="1">
              <a:spcBef>
                <a:spcPts val="672"/>
              </a:spcBef>
              <a:buFontTx/>
              <a:buNone/>
              <a:defRPr/>
            </a:pPr>
            <a:endParaRPr lang="en-AU" sz="2800" b="0" dirty="0"/>
          </a:p>
          <a:p>
            <a:pPr marL="0" indent="0" eaLnBrk="1" hangingPunct="1">
              <a:spcBef>
                <a:spcPts val="672"/>
              </a:spcBef>
              <a:buFontTx/>
              <a:buNone/>
              <a:defRPr/>
            </a:pPr>
            <a:endParaRPr lang="en-AU" sz="2800" b="0" kern="1200" dirty="0">
              <a:cs typeface="+mn-cs"/>
            </a:endParaRPr>
          </a:p>
          <a:p>
            <a:pPr eaLnBrk="1" hangingPunct="1">
              <a:buFontTx/>
              <a:buNone/>
              <a:defRPr/>
            </a:pPr>
            <a:endParaRPr lang="en-AU" sz="2800" kern="1200" dirty="0">
              <a:cs typeface="+mn-cs"/>
            </a:endParaRPr>
          </a:p>
          <a:p>
            <a:pPr eaLnBrk="1" hangingPunct="1">
              <a:buFontTx/>
              <a:buNone/>
              <a:defRPr/>
            </a:pPr>
            <a:endParaRPr lang="en-AU" sz="2800" dirty="0">
              <a:cs typeface="+mn-cs"/>
            </a:endParaRPr>
          </a:p>
        </p:txBody>
      </p:sp>
      <p:pic>
        <p:nvPicPr>
          <p:cNvPr id="6" name="Picture 6" descr="hand over ke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57701"/>
            <a:ext cx="3888432" cy="2605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67544" y="332656"/>
            <a:ext cx="7710487" cy="5305425"/>
          </a:xfrm>
        </p:spPr>
        <p:txBody>
          <a:bodyPr/>
          <a:lstStyle/>
          <a:p>
            <a:pPr eaLnBrk="1" hangingPunct="1">
              <a:lnSpc>
                <a:spcPct val="90000"/>
              </a:lnSpc>
              <a:buFontTx/>
              <a:buNone/>
            </a:pPr>
            <a:endParaRPr lang="en-AU" sz="1050" dirty="0"/>
          </a:p>
          <a:p>
            <a:pPr eaLnBrk="1" hangingPunct="1">
              <a:lnSpc>
                <a:spcPct val="90000"/>
              </a:lnSpc>
            </a:pPr>
            <a:r>
              <a:rPr lang="en-AU" sz="3200" dirty="0">
                <a:solidFill>
                  <a:srgbClr val="A40084"/>
                </a:solidFill>
              </a:rPr>
              <a:t>One-to-one handover</a:t>
            </a:r>
          </a:p>
          <a:p>
            <a:pPr eaLnBrk="1" hangingPunct="1">
              <a:lnSpc>
                <a:spcPct val="90000"/>
              </a:lnSpc>
            </a:pPr>
            <a:r>
              <a:rPr lang="en-AU" sz="2800" dirty="0">
                <a:solidFill>
                  <a:srgbClr val="7030A0"/>
                </a:solidFill>
              </a:rPr>
              <a:t>Have 1:1 time for each previous office holder to meet and hand over information to their successor</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646" y="2469729"/>
            <a:ext cx="475252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0" y="6165304"/>
            <a:ext cx="6588224" cy="692696"/>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400" b="1" dirty="0">
                <a:latin typeface="Arial" panose="020B0604020202020204" pitchFamily="34" charset="0"/>
                <a:cs typeface="Arial" panose="020B0604020202020204" pitchFamily="34" charset="0"/>
              </a:rPr>
              <a:t>Element 7.1.3  Roles and responsibilities are clearly defined, </a:t>
            </a:r>
          </a:p>
          <a:p>
            <a:r>
              <a:rPr lang="en-AU" sz="1400" b="1" dirty="0">
                <a:latin typeface="Arial" panose="020B0604020202020204" pitchFamily="34" charset="0"/>
                <a:cs typeface="Arial" panose="020B0604020202020204" pitchFamily="34" charset="0"/>
              </a:rPr>
              <a:t>understood and support effective decision making &amp; operation of the service.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3528" y="333375"/>
            <a:ext cx="7988622" cy="1023938"/>
          </a:xfrm>
        </p:spPr>
        <p:txBody>
          <a:bodyPr>
            <a:normAutofit/>
          </a:bodyPr>
          <a:lstStyle/>
          <a:p>
            <a:pPr eaLnBrk="1" hangingPunct="1"/>
            <a:r>
              <a:rPr lang="en-AU" sz="3600" b="1" dirty="0">
                <a:ea typeface="Geneva"/>
                <a:cs typeface="Arial" pitchFamily="34" charset="0"/>
              </a:rPr>
              <a:t>Handover meeting</a:t>
            </a:r>
          </a:p>
        </p:txBody>
      </p:sp>
      <p:sp>
        <p:nvSpPr>
          <p:cNvPr id="3" name="Content Placeholder 2"/>
          <p:cNvSpPr>
            <a:spLocks noGrp="1"/>
          </p:cNvSpPr>
          <p:nvPr>
            <p:ph idx="1"/>
          </p:nvPr>
        </p:nvSpPr>
        <p:spPr>
          <a:xfrm>
            <a:off x="323527" y="1200149"/>
            <a:ext cx="8499003" cy="4315341"/>
          </a:xfrm>
        </p:spPr>
        <p:txBody>
          <a:bodyPr>
            <a:normAutofit fontScale="92500" lnSpcReduction="10000"/>
          </a:bodyPr>
          <a:lstStyle/>
          <a:p>
            <a:pPr eaLnBrk="1" hangingPunct="1">
              <a:defRPr/>
            </a:pPr>
            <a:r>
              <a:rPr lang="en-AU" sz="2600" b="0" dirty="0">
                <a:solidFill>
                  <a:srgbClr val="7030A0"/>
                </a:solidFill>
              </a:rPr>
              <a:t>Attendees - </a:t>
            </a:r>
            <a:r>
              <a:rPr lang="en-AU" sz="2600" b="0" dirty="0">
                <a:solidFill>
                  <a:srgbClr val="1F0D2D"/>
                </a:solidFill>
              </a:rPr>
              <a:t>outgoing &amp; new committee members</a:t>
            </a:r>
          </a:p>
          <a:p>
            <a:pPr eaLnBrk="1" hangingPunct="1">
              <a:defRPr/>
            </a:pPr>
            <a:endParaRPr lang="en-AU" sz="2600" b="0" dirty="0">
              <a:solidFill>
                <a:srgbClr val="7030A0"/>
              </a:solidFill>
            </a:endParaRPr>
          </a:p>
          <a:p>
            <a:pPr eaLnBrk="1" hangingPunct="1">
              <a:defRPr/>
            </a:pPr>
            <a:r>
              <a:rPr lang="en-AU" sz="2600" b="0" kern="1200" dirty="0">
                <a:solidFill>
                  <a:srgbClr val="7030A0"/>
                </a:solidFill>
              </a:rPr>
              <a:t>Purpose – </a:t>
            </a:r>
            <a:r>
              <a:rPr lang="en-AU" sz="2600" b="0" kern="1200" dirty="0">
                <a:solidFill>
                  <a:srgbClr val="1F0D2D"/>
                </a:solidFill>
              </a:rPr>
              <a:t>information meeting to </a:t>
            </a:r>
          </a:p>
          <a:p>
            <a:pPr eaLnBrk="1" hangingPunct="1">
              <a:defRPr/>
            </a:pPr>
            <a:r>
              <a:rPr lang="en-AU" sz="2600" b="0" dirty="0">
                <a:solidFill>
                  <a:srgbClr val="1F0D2D"/>
                </a:solidFill>
              </a:rPr>
              <a:t>d</a:t>
            </a:r>
            <a:r>
              <a:rPr lang="en-AU" sz="2600" b="0" kern="1200" dirty="0">
                <a:solidFill>
                  <a:srgbClr val="1F0D2D"/>
                </a:solidFill>
              </a:rPr>
              <a:t>iscuss/share information and</a:t>
            </a:r>
          </a:p>
          <a:p>
            <a:pPr eaLnBrk="1" hangingPunct="1">
              <a:defRPr/>
            </a:pPr>
            <a:r>
              <a:rPr lang="en-AU" sz="2600" b="0" dirty="0">
                <a:solidFill>
                  <a:srgbClr val="1F0D2D"/>
                </a:solidFill>
              </a:rPr>
              <a:t>c</a:t>
            </a:r>
            <a:r>
              <a:rPr lang="en-AU" sz="2600" b="0" kern="1200" dirty="0">
                <a:solidFill>
                  <a:srgbClr val="1F0D2D"/>
                </a:solidFill>
              </a:rPr>
              <a:t>omplete forms.</a:t>
            </a:r>
          </a:p>
          <a:p>
            <a:pPr eaLnBrk="1" hangingPunct="1">
              <a:defRPr/>
            </a:pPr>
            <a:endParaRPr lang="en-AU" sz="2600" b="0" kern="1200" dirty="0">
              <a:solidFill>
                <a:srgbClr val="7030A0"/>
              </a:solidFill>
            </a:endParaRPr>
          </a:p>
          <a:p>
            <a:pPr>
              <a:defRPr/>
            </a:pPr>
            <a:r>
              <a:rPr lang="en-AU" sz="2600" b="0" kern="1200" dirty="0">
                <a:solidFill>
                  <a:srgbClr val="7030A0"/>
                </a:solidFill>
              </a:rPr>
              <a:t>Time – </a:t>
            </a:r>
            <a:r>
              <a:rPr lang="en-AU" sz="2600" b="0" dirty="0">
                <a:solidFill>
                  <a:srgbClr val="1F0D2D"/>
                </a:solidFill>
              </a:rPr>
              <a:t>within one week of AGM  or prior to date set out in constitution under </a:t>
            </a:r>
            <a:r>
              <a:rPr lang="en-AU" sz="2600" dirty="0">
                <a:solidFill>
                  <a:srgbClr val="1F0D2D"/>
                </a:solidFill>
              </a:rPr>
              <a:t>Section 49 Term of office </a:t>
            </a:r>
          </a:p>
          <a:p>
            <a:pPr>
              <a:defRPr/>
            </a:pPr>
            <a:endParaRPr lang="en-AU" sz="2600" b="0" dirty="0">
              <a:solidFill>
                <a:srgbClr val="FF0000"/>
              </a:solidFill>
            </a:endParaRPr>
          </a:p>
          <a:p>
            <a:pPr>
              <a:defRPr/>
            </a:pPr>
            <a:r>
              <a:rPr lang="en-AU" sz="2600" b="0" dirty="0">
                <a:solidFill>
                  <a:srgbClr val="1F0D2D"/>
                </a:solidFill>
              </a:rPr>
              <a:t>Consider running an online meeting</a:t>
            </a:r>
          </a:p>
          <a:p>
            <a:pPr eaLnBrk="1" hangingPunct="1">
              <a:defRPr/>
            </a:pPr>
            <a:endParaRPr lang="en-AU" sz="2800" kern="1200" dirty="0">
              <a:cs typeface="+mn-cs"/>
            </a:endParaRPr>
          </a:p>
          <a:p>
            <a:pPr eaLnBrk="1" hangingPunct="1">
              <a:defRPr/>
            </a:pPr>
            <a:endParaRPr lang="en-AU" sz="1200" kern="1200" dirty="0">
              <a:cs typeface="+mn-cs"/>
            </a:endParaRPr>
          </a:p>
        </p:txBody>
      </p:sp>
      <p:sp>
        <p:nvSpPr>
          <p:cNvPr id="5" name="Rectangle 6">
            <a:extLst>
              <a:ext uri="{FF2B5EF4-FFF2-40B4-BE49-F238E27FC236}">
                <a16:creationId xmlns:a16="http://schemas.microsoft.com/office/drawing/2014/main" id="{6A61FCD1-FAA4-F61E-7D80-121294F2F54D}"/>
              </a:ext>
            </a:extLst>
          </p:cNvPr>
          <p:cNvSpPr>
            <a:spLocks noChangeArrowheads="1"/>
          </p:cNvSpPr>
          <p:nvPr/>
        </p:nvSpPr>
        <p:spPr bwMode="auto">
          <a:xfrm>
            <a:off x="0" y="6165304"/>
            <a:ext cx="6588224" cy="692696"/>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400" b="1" dirty="0">
                <a:latin typeface="Arial" panose="020B0604020202020204" pitchFamily="34" charset="0"/>
                <a:cs typeface="Arial" panose="020B0604020202020204" pitchFamily="34" charset="0"/>
              </a:rPr>
              <a:t>Element 7.1.3  Roles and responsibilities are clearly defined, </a:t>
            </a:r>
          </a:p>
          <a:p>
            <a:r>
              <a:rPr lang="en-AU" sz="1400" b="1" dirty="0">
                <a:latin typeface="Arial" panose="020B0604020202020204" pitchFamily="34" charset="0"/>
                <a:cs typeface="Arial" panose="020B0604020202020204" pitchFamily="34" charset="0"/>
              </a:rPr>
              <a:t>understood and support effective decision making &amp; operation of the service.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260648"/>
            <a:ext cx="8060432" cy="762000"/>
          </a:xfrm>
        </p:spPr>
        <p:txBody>
          <a:bodyPr>
            <a:normAutofit fontScale="90000"/>
          </a:bodyPr>
          <a:lstStyle/>
          <a:p>
            <a:pPr eaLnBrk="1" hangingPunct="1"/>
            <a:br>
              <a:rPr lang="en-AU" dirty="0">
                <a:solidFill>
                  <a:schemeClr val="tx2"/>
                </a:solidFill>
                <a:latin typeface="Arial" pitchFamily="34" charset="0"/>
                <a:cs typeface="Arial" pitchFamily="34" charset="0"/>
              </a:rPr>
            </a:br>
            <a:r>
              <a:rPr lang="en-AU" sz="3600" dirty="0">
                <a:cs typeface="Arial" pitchFamily="34" charset="0"/>
              </a:rPr>
              <a:t>Handover meeting agenda</a:t>
            </a:r>
            <a:br>
              <a:rPr lang="en-AU" sz="4800" dirty="0"/>
            </a:br>
            <a:endParaRPr lang="en-AU" sz="4800" dirty="0"/>
          </a:p>
        </p:txBody>
      </p:sp>
      <p:sp>
        <p:nvSpPr>
          <p:cNvPr id="31747" name="Rectangle 3"/>
          <p:cNvSpPr>
            <a:spLocks noGrp="1" noChangeArrowheads="1"/>
          </p:cNvSpPr>
          <p:nvPr>
            <p:ph idx="1"/>
          </p:nvPr>
        </p:nvSpPr>
        <p:spPr>
          <a:xfrm>
            <a:off x="179512" y="1417569"/>
            <a:ext cx="8593012" cy="4171671"/>
          </a:xfrm>
        </p:spPr>
        <p:txBody>
          <a:bodyPr vert="horz" lIns="91440" tIns="45720" rIns="91440" bIns="45720" rtlCol="0" anchor="t">
            <a:normAutofit/>
          </a:bodyPr>
          <a:lstStyle/>
          <a:p>
            <a:pPr marL="457200" indent="-457200" eaLnBrk="1" hangingPunct="1">
              <a:lnSpc>
                <a:spcPct val="90000"/>
              </a:lnSpc>
              <a:buClr>
                <a:schemeClr val="bg2">
                  <a:lumMod val="75000"/>
                </a:schemeClr>
              </a:buClr>
              <a:buFont typeface="Arial" pitchFamily="34" charset="0"/>
              <a:buChar char="•"/>
            </a:pPr>
            <a:r>
              <a:rPr lang="en-AU" sz="2000" b="0" dirty="0">
                <a:solidFill>
                  <a:srgbClr val="7030A0"/>
                </a:solidFill>
              </a:rPr>
              <a:t>Introduce all members and distribute folder</a:t>
            </a:r>
          </a:p>
          <a:p>
            <a:pPr marL="457200" indent="-457200" eaLnBrk="1" hangingPunct="1">
              <a:lnSpc>
                <a:spcPct val="90000"/>
              </a:lnSpc>
              <a:buClr>
                <a:schemeClr val="bg2">
                  <a:lumMod val="75000"/>
                </a:schemeClr>
              </a:buClr>
              <a:buFont typeface="Arial" pitchFamily="34" charset="0"/>
              <a:buChar char="•"/>
            </a:pPr>
            <a:r>
              <a:rPr lang="en-AU" sz="2000" b="0" dirty="0">
                <a:solidFill>
                  <a:srgbClr val="7030A0"/>
                </a:solidFill>
              </a:rPr>
              <a:t>General discussion about the role of the committee as: </a:t>
            </a:r>
          </a:p>
          <a:p>
            <a:pPr marL="1007745" lvl="3" indent="-143510">
              <a:lnSpc>
                <a:spcPct val="90000"/>
              </a:lnSpc>
            </a:pPr>
            <a:r>
              <a:rPr lang="en-AU" sz="1800" b="1" dirty="0">
                <a:solidFill>
                  <a:srgbClr val="7030A0"/>
                </a:solidFill>
              </a:rPr>
              <a:t>Manager of the service</a:t>
            </a:r>
            <a:r>
              <a:rPr lang="en-AU" sz="1800" dirty="0">
                <a:solidFill>
                  <a:srgbClr val="7030A0"/>
                </a:solidFill>
              </a:rPr>
              <a:t> (subcommittees, policies, planning, funding)</a:t>
            </a:r>
          </a:p>
          <a:p>
            <a:pPr marL="1007745" lvl="3" indent="-143510">
              <a:lnSpc>
                <a:spcPct val="90000"/>
              </a:lnSpc>
            </a:pPr>
            <a:r>
              <a:rPr lang="en-AU" sz="1800" b="1" dirty="0">
                <a:solidFill>
                  <a:srgbClr val="7030A0"/>
                </a:solidFill>
              </a:rPr>
              <a:t>Approved Provider  </a:t>
            </a:r>
            <a:r>
              <a:rPr lang="en-AU" sz="1800" dirty="0">
                <a:solidFill>
                  <a:srgbClr val="7030A0"/>
                </a:solidFill>
              </a:rPr>
              <a:t>(where applicable – legal responsibilities, </a:t>
            </a:r>
            <a:r>
              <a:rPr lang="en-US" sz="1800" dirty="0">
                <a:solidFill>
                  <a:srgbClr val="7030A0"/>
                </a:solidFill>
                <a:cs typeface="Arial" pitchFamily="34" charset="0"/>
              </a:rPr>
              <a:t>Quality Improvement Plan</a:t>
            </a:r>
            <a:r>
              <a:rPr lang="en-AU" sz="1800" dirty="0">
                <a:solidFill>
                  <a:srgbClr val="7030A0"/>
                </a:solidFill>
              </a:rPr>
              <a:t>)</a:t>
            </a:r>
          </a:p>
          <a:p>
            <a:pPr marL="1007745" lvl="3" indent="-143510">
              <a:lnSpc>
                <a:spcPct val="90000"/>
              </a:lnSpc>
            </a:pPr>
            <a:r>
              <a:rPr lang="en-AU" sz="1800" b="1" dirty="0">
                <a:solidFill>
                  <a:srgbClr val="7030A0"/>
                </a:solidFill>
              </a:rPr>
              <a:t>Employer</a:t>
            </a:r>
            <a:r>
              <a:rPr lang="en-AU" sz="1800" dirty="0">
                <a:solidFill>
                  <a:srgbClr val="7030A0"/>
                </a:solidFill>
              </a:rPr>
              <a:t>  (where applicable – staffing arrangements, award, conditions, any specific issues such as Workcover)</a:t>
            </a:r>
          </a:p>
          <a:p>
            <a:pPr marL="457200" lvl="1" indent="-457200">
              <a:lnSpc>
                <a:spcPct val="90000"/>
              </a:lnSpc>
              <a:spcBef>
                <a:spcPct val="20000"/>
              </a:spcBef>
              <a:buClr>
                <a:schemeClr val="bg2">
                  <a:lumMod val="75000"/>
                </a:schemeClr>
              </a:buClr>
            </a:pPr>
            <a:r>
              <a:rPr lang="en-AU" dirty="0">
                <a:solidFill>
                  <a:srgbClr val="7030A0"/>
                </a:solidFill>
              </a:rPr>
              <a:t>Role of the early years manager (where applicable)</a:t>
            </a:r>
          </a:p>
          <a:p>
            <a:pPr marL="457200" indent="-457200">
              <a:lnSpc>
                <a:spcPct val="90000"/>
              </a:lnSpc>
              <a:buClr>
                <a:schemeClr val="bg2">
                  <a:lumMod val="75000"/>
                </a:schemeClr>
              </a:buClr>
              <a:buFont typeface="Arial" pitchFamily="34" charset="0"/>
              <a:buChar char="•"/>
            </a:pPr>
            <a:r>
              <a:rPr lang="en-AU" sz="2000" b="0" dirty="0">
                <a:solidFill>
                  <a:srgbClr val="7030A0"/>
                </a:solidFill>
              </a:rPr>
              <a:t>Conducting meetings</a:t>
            </a:r>
          </a:p>
          <a:p>
            <a:pPr marL="457200" indent="-457200">
              <a:lnSpc>
                <a:spcPct val="90000"/>
              </a:lnSpc>
              <a:buClr>
                <a:schemeClr val="bg2">
                  <a:lumMod val="75000"/>
                </a:schemeClr>
              </a:buClr>
              <a:buFont typeface="Arial" pitchFamily="34" charset="0"/>
              <a:buChar char="•"/>
            </a:pPr>
            <a:r>
              <a:rPr lang="en-AU" sz="2000" b="0" dirty="0">
                <a:solidFill>
                  <a:srgbClr val="7030A0"/>
                </a:solidFill>
              </a:rPr>
              <a:t>Decision making</a:t>
            </a:r>
          </a:p>
          <a:p>
            <a:pPr marL="457200" indent="-457200">
              <a:lnSpc>
                <a:spcPct val="90000"/>
              </a:lnSpc>
              <a:buClr>
                <a:schemeClr val="bg2">
                  <a:lumMod val="75000"/>
                </a:schemeClr>
              </a:buClr>
              <a:buFont typeface="Arial" pitchFamily="34" charset="0"/>
              <a:buChar char="•"/>
            </a:pPr>
            <a:r>
              <a:rPr lang="en-AU" sz="2000" b="0" dirty="0">
                <a:solidFill>
                  <a:srgbClr val="7030A0"/>
                </a:solidFill>
              </a:rPr>
              <a:t>Confidentiality</a:t>
            </a:r>
          </a:p>
          <a:p>
            <a:pPr marL="457200" indent="-457200">
              <a:lnSpc>
                <a:spcPct val="90000"/>
              </a:lnSpc>
              <a:buClr>
                <a:schemeClr val="bg2">
                  <a:lumMod val="75000"/>
                </a:schemeClr>
              </a:buClr>
              <a:buFont typeface="Arial" pitchFamily="34" charset="0"/>
              <a:buChar char="•"/>
            </a:pPr>
            <a:r>
              <a:rPr lang="en-AU" sz="2000" b="0" dirty="0">
                <a:solidFill>
                  <a:srgbClr val="7030A0"/>
                </a:solidFill>
              </a:rPr>
              <a:t>Future planning including the proposed 2023 timetable</a:t>
            </a:r>
          </a:p>
          <a:p>
            <a:pPr marL="503555" lvl="2" indent="-215900">
              <a:lnSpc>
                <a:spcPct val="90000"/>
              </a:lnSpc>
            </a:pPr>
            <a:endParaRPr lang="en-AU" sz="2800" dirty="0">
              <a:solidFill>
                <a:srgbClr val="7030A0"/>
              </a:solidFill>
            </a:endParaRPr>
          </a:p>
          <a:p>
            <a:pPr eaLnBrk="1" hangingPunct="1">
              <a:lnSpc>
                <a:spcPct val="90000"/>
              </a:lnSpc>
            </a:pPr>
            <a:endParaRPr lang="en-AU" sz="2800" dirty="0"/>
          </a:p>
        </p:txBody>
      </p:sp>
      <p:pic>
        <p:nvPicPr>
          <p:cNvPr id="6" name="Picture 4" descr="C:\Documents and Settings\mmcleish\Local Settings\Temporary Internet Files\Content.IE5\3AG3N9C9\MPj0422122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0556"/>
            <a:ext cx="2088232" cy="137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AU" sz="3600" b="1" dirty="0">
                <a:cs typeface="Arial" pitchFamily="34" charset="0"/>
              </a:rPr>
              <a:t>Committee information folder</a:t>
            </a:r>
          </a:p>
        </p:txBody>
      </p:sp>
      <p:sp>
        <p:nvSpPr>
          <p:cNvPr id="29699" name="Rectangle 3"/>
          <p:cNvSpPr>
            <a:spLocks noGrp="1" noChangeArrowheads="1"/>
          </p:cNvSpPr>
          <p:nvPr>
            <p:ph sz="half" idx="1"/>
          </p:nvPr>
        </p:nvSpPr>
        <p:spPr>
          <a:xfrm>
            <a:off x="398368" y="1353640"/>
            <a:ext cx="4100512" cy="5145435"/>
          </a:xfrm>
        </p:spPr>
        <p:txBody>
          <a:bodyPr vert="horz" lIns="91440" tIns="45720" rIns="91440" bIns="45720" rtlCol="0" anchor="t">
            <a:noAutofit/>
          </a:bodyPr>
          <a:lstStyle/>
          <a:p>
            <a:pPr marL="342900" indent="-342900">
              <a:buClr>
                <a:schemeClr val="bg2">
                  <a:lumMod val="75000"/>
                </a:schemeClr>
              </a:buClr>
              <a:buFont typeface="Wingdings" panose="05000000000000000000" pitchFamily="2" charset="2"/>
              <a:buChar char="§"/>
            </a:pPr>
            <a:r>
              <a:rPr lang="en-AU" sz="2000" b="0" dirty="0">
                <a:solidFill>
                  <a:srgbClr val="1F0D2D"/>
                </a:solidFill>
              </a:rPr>
              <a:t>Important documents e.g. Constitution</a:t>
            </a:r>
            <a:endParaRPr lang="en-US" sz="2000" dirty="0">
              <a:solidFill>
                <a:srgbClr val="1F0D2D"/>
              </a:solidFill>
            </a:endParaRPr>
          </a:p>
          <a:p>
            <a:pPr marL="342900" indent="-342900">
              <a:buClr>
                <a:srgbClr val="C6CE2E"/>
              </a:buClr>
              <a:buFont typeface="Wingdings" panose="05000000000000000000" pitchFamily="2" charset="2"/>
              <a:buChar char="§"/>
            </a:pPr>
            <a:r>
              <a:rPr lang="en-AU" sz="2000" b="0" dirty="0">
                <a:solidFill>
                  <a:srgbClr val="1F0D2D"/>
                </a:solidFill>
              </a:rPr>
              <a:t>Committee and Service’s policies and procedures, code of conduct</a:t>
            </a:r>
            <a:endParaRPr lang="en-AU" sz="2000" dirty="0">
              <a:solidFill>
                <a:srgbClr val="1F0D2D"/>
              </a:solidFill>
            </a:endParaRPr>
          </a:p>
          <a:p>
            <a:pPr marL="342900" indent="-342900">
              <a:buClr>
                <a:schemeClr val="bg2">
                  <a:lumMod val="75000"/>
                </a:schemeClr>
              </a:buClr>
              <a:buFont typeface="Wingdings" panose="05000000000000000000" pitchFamily="2" charset="2"/>
              <a:buChar char="§"/>
            </a:pPr>
            <a:r>
              <a:rPr lang="en-AU" sz="2000" b="0" dirty="0">
                <a:solidFill>
                  <a:srgbClr val="1F0D2D"/>
                </a:solidFill>
                <a:ea typeface="+mn-lt"/>
                <a:cs typeface="+mn-lt"/>
              </a:rPr>
              <a:t>https://jobs.earlychildhood.education.vic.gov.au/</a:t>
            </a:r>
            <a:endParaRPr lang="en-AU" sz="2000" b="0" dirty="0">
              <a:solidFill>
                <a:srgbClr val="1F0D2D"/>
              </a:solidFill>
            </a:endParaRPr>
          </a:p>
          <a:p>
            <a:pPr marL="342900" indent="-342900">
              <a:buClr>
                <a:srgbClr val="C6CE2E"/>
              </a:buClr>
              <a:buFont typeface="Wingdings" panose="05000000000000000000" pitchFamily="2" charset="2"/>
              <a:buChar char="§"/>
            </a:pPr>
            <a:r>
              <a:rPr lang="en-AU" sz="2000" b="0" dirty="0">
                <a:solidFill>
                  <a:srgbClr val="1F0D2D"/>
                </a:solidFill>
              </a:rPr>
              <a:t>Detailed roles of the committee and its members</a:t>
            </a:r>
            <a:endParaRPr lang="en-AU" sz="2000" dirty="0">
              <a:solidFill>
                <a:srgbClr val="1F0D2D"/>
              </a:solidFill>
            </a:endParaRPr>
          </a:p>
          <a:p>
            <a:pPr lvl="1">
              <a:buClr>
                <a:schemeClr val="bg2">
                  <a:lumMod val="75000"/>
                </a:schemeClr>
              </a:buClr>
              <a:buFont typeface="Wingdings" panose="05000000000000000000" pitchFamily="2" charset="2"/>
              <a:buChar char="§"/>
            </a:pPr>
            <a:r>
              <a:rPr lang="en-AU" b="1" dirty="0">
                <a:solidFill>
                  <a:srgbClr val="1F0D2D"/>
                </a:solidFill>
              </a:rPr>
              <a:t>  If your centre is part of an early year's manager, information   regarding the early years manager should be included (contacts,   responsibilities etc.)</a:t>
            </a:r>
          </a:p>
          <a:p>
            <a:pPr lvl="1">
              <a:buClr>
                <a:schemeClr val="bg2">
                  <a:lumMod val="75000"/>
                </a:schemeClr>
              </a:buClr>
              <a:buFont typeface="Wingdings" panose="05000000000000000000" pitchFamily="2" charset="2"/>
              <a:buChar char="§"/>
            </a:pPr>
            <a:endParaRPr lang="en-AU" sz="2000" b="0" dirty="0">
              <a:solidFill>
                <a:srgbClr val="1F0D2D"/>
              </a:solidFill>
            </a:endParaRPr>
          </a:p>
        </p:txBody>
      </p:sp>
      <p:sp>
        <p:nvSpPr>
          <p:cNvPr id="2" name="Content Placeholder 1">
            <a:extLst>
              <a:ext uri="{FF2B5EF4-FFF2-40B4-BE49-F238E27FC236}">
                <a16:creationId xmlns:a16="http://schemas.microsoft.com/office/drawing/2014/main" id="{6F405872-8730-8686-C0B7-EC889752A886}"/>
              </a:ext>
            </a:extLst>
          </p:cNvPr>
          <p:cNvSpPr>
            <a:spLocks noGrp="1"/>
          </p:cNvSpPr>
          <p:nvPr>
            <p:ph sz="half" idx="2"/>
          </p:nvPr>
        </p:nvSpPr>
        <p:spPr>
          <a:xfrm>
            <a:off x="4645120" y="1379909"/>
            <a:ext cx="4100512" cy="5145435"/>
          </a:xfrm>
        </p:spPr>
        <p:txBody>
          <a:bodyPr/>
          <a:lstStyle/>
          <a:p>
            <a:pPr lvl="1">
              <a:buClr>
                <a:schemeClr val="bg2">
                  <a:lumMod val="75000"/>
                </a:schemeClr>
              </a:buClr>
              <a:buFont typeface="Wingdings" panose="05000000000000000000" pitchFamily="2" charset="2"/>
              <a:buChar char="§"/>
            </a:pPr>
            <a:r>
              <a:rPr lang="en-AU" sz="2000" dirty="0">
                <a:solidFill>
                  <a:srgbClr val="1F0D2D"/>
                </a:solidFill>
              </a:rPr>
              <a:t> Roles will depend on your constitution – a OH&amp;S officer is very important </a:t>
            </a:r>
          </a:p>
          <a:p>
            <a:pPr marL="342900" indent="-342900" eaLnBrk="1" hangingPunct="1">
              <a:buClr>
                <a:schemeClr val="bg2">
                  <a:lumMod val="75000"/>
                </a:schemeClr>
              </a:buClr>
              <a:buFont typeface="Wingdings" panose="05000000000000000000" pitchFamily="2" charset="2"/>
              <a:buChar char="§"/>
            </a:pPr>
            <a:r>
              <a:rPr lang="en-AU" sz="2000" b="0" dirty="0">
                <a:solidFill>
                  <a:srgbClr val="1F0D2D"/>
                </a:solidFill>
              </a:rPr>
              <a:t>Financial reports and a copy of the budget</a:t>
            </a:r>
          </a:p>
          <a:p>
            <a:pPr marL="342900" indent="-342900" eaLnBrk="1" hangingPunct="1">
              <a:buClr>
                <a:schemeClr val="bg2">
                  <a:lumMod val="75000"/>
                </a:schemeClr>
              </a:buClr>
              <a:buFont typeface="Wingdings" panose="05000000000000000000" pitchFamily="2" charset="2"/>
              <a:buChar char="§"/>
            </a:pPr>
            <a:r>
              <a:rPr lang="en-AU" sz="2000" b="0" dirty="0">
                <a:solidFill>
                  <a:srgbClr val="1F0D2D"/>
                </a:solidFill>
              </a:rPr>
              <a:t>Minutes of previous meeting	</a:t>
            </a:r>
          </a:p>
          <a:p>
            <a:pPr marL="342900" indent="-342900" eaLnBrk="1" hangingPunct="1">
              <a:buClr>
                <a:schemeClr val="bg2">
                  <a:lumMod val="75000"/>
                </a:schemeClr>
              </a:buClr>
              <a:buFont typeface="Wingdings" panose="05000000000000000000" pitchFamily="2" charset="2"/>
              <a:buChar char="§"/>
            </a:pPr>
            <a:r>
              <a:rPr lang="en-AU" sz="2000" b="0" dirty="0">
                <a:solidFill>
                  <a:srgbClr val="1F0D2D"/>
                </a:solidFill>
              </a:rPr>
              <a:t>Committee contact details</a:t>
            </a:r>
          </a:p>
          <a:p>
            <a:pPr marL="342900" indent="-342900" eaLnBrk="1" hangingPunct="1">
              <a:buClr>
                <a:schemeClr val="bg2">
                  <a:lumMod val="75000"/>
                </a:schemeClr>
              </a:buClr>
              <a:buFont typeface="Wingdings" panose="05000000000000000000" pitchFamily="2" charset="2"/>
              <a:buChar char="§"/>
            </a:pPr>
            <a:r>
              <a:rPr lang="en-AU" sz="2000" b="0" dirty="0">
                <a:solidFill>
                  <a:srgbClr val="1F0D2D"/>
                </a:solidFill>
              </a:rPr>
              <a:t>Kindergarten timetable and programs offered</a:t>
            </a:r>
          </a:p>
          <a:p>
            <a:pPr marL="342900" indent="-342900" eaLnBrk="1" hangingPunct="1">
              <a:buClr>
                <a:schemeClr val="bg2">
                  <a:lumMod val="75000"/>
                </a:schemeClr>
              </a:buClr>
              <a:buFont typeface="Wingdings" panose="05000000000000000000" pitchFamily="2" charset="2"/>
              <a:buChar char="§"/>
            </a:pPr>
            <a:r>
              <a:rPr lang="en-AU" sz="2000" b="0" dirty="0">
                <a:solidFill>
                  <a:srgbClr val="1F0D2D"/>
                </a:solidFill>
              </a:rPr>
              <a:t>Staff rosters, positions and hours of employment</a:t>
            </a:r>
            <a:endParaRPr lang="en-AU"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584" y="4077072"/>
            <a:ext cx="1314540" cy="175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992888" cy="720080"/>
          </a:xfrm>
        </p:spPr>
        <p:txBody>
          <a:bodyPr>
            <a:normAutofit/>
          </a:bodyPr>
          <a:lstStyle/>
          <a:p>
            <a:r>
              <a:rPr lang="en-US" sz="3600" dirty="0">
                <a:cs typeface="Arial" pitchFamily="34" charset="0"/>
              </a:rPr>
              <a:t>This session</a:t>
            </a:r>
            <a:endParaRPr lang="en-AU" sz="3600" b="1" dirty="0">
              <a:cs typeface="Arial" pitchFamily="34" charset="0"/>
            </a:endParaRPr>
          </a:p>
        </p:txBody>
      </p:sp>
      <p:sp>
        <p:nvSpPr>
          <p:cNvPr id="3" name="Content Placeholder 2"/>
          <p:cNvSpPr>
            <a:spLocks noGrp="1"/>
          </p:cNvSpPr>
          <p:nvPr>
            <p:ph idx="1"/>
          </p:nvPr>
        </p:nvSpPr>
        <p:spPr>
          <a:xfrm>
            <a:off x="359532" y="1052736"/>
            <a:ext cx="8424936" cy="5256584"/>
          </a:xfrm>
        </p:spPr>
        <p:txBody>
          <a:bodyPr vert="horz" lIns="91440" tIns="45720" rIns="91440" bIns="45720" rtlCol="0" anchor="t">
            <a:normAutofit/>
          </a:bodyPr>
          <a:lstStyle/>
          <a:p>
            <a:pPr marL="342900" indent="-342900">
              <a:buFont typeface="Corbel" panose="020B0503020204020204" pitchFamily="34" charset="0"/>
              <a:buChar char="⁻"/>
            </a:pPr>
            <a:r>
              <a:rPr lang="en-US" sz="2000" dirty="0">
                <a:ea typeface="Geneva"/>
                <a:cs typeface="Arial" pitchFamily="34" charset="0"/>
              </a:rPr>
              <a:t> Who is Early Learning Association Australia (ELAA) </a:t>
            </a:r>
          </a:p>
          <a:p>
            <a:pPr marL="342900" indent="-342900">
              <a:buFont typeface="Corbel" panose="020B0503020204020204" pitchFamily="34" charset="0"/>
              <a:buChar char="⁻"/>
            </a:pPr>
            <a:r>
              <a:rPr lang="en-US" sz="2000" dirty="0">
                <a:ea typeface="Geneva"/>
                <a:cs typeface="Arial" pitchFamily="34" charset="0"/>
              </a:rPr>
              <a:t>The Annual General Meeting (AGM)</a:t>
            </a:r>
          </a:p>
          <a:p>
            <a:pPr marL="937260" lvl="1" indent="-685800">
              <a:buClr>
                <a:schemeClr val="bg2">
                  <a:lumMod val="75000"/>
                </a:schemeClr>
              </a:buClr>
            </a:pPr>
            <a:r>
              <a:rPr lang="en-US" b="0" dirty="0">
                <a:solidFill>
                  <a:schemeClr val="tx2"/>
                </a:solidFill>
                <a:ea typeface="Geneva"/>
                <a:cs typeface="Arial"/>
              </a:rPr>
              <a:t>constitutional requirements</a:t>
            </a:r>
          </a:p>
          <a:p>
            <a:pPr marL="937260" lvl="1" indent="-685800">
              <a:buClr>
                <a:schemeClr val="bg2">
                  <a:lumMod val="75000"/>
                </a:schemeClr>
              </a:buClr>
            </a:pPr>
            <a:r>
              <a:rPr lang="en-US" b="0" dirty="0">
                <a:solidFill>
                  <a:schemeClr val="tx2"/>
                </a:solidFill>
                <a:ea typeface="Geneva"/>
                <a:cs typeface="Arial"/>
              </a:rPr>
              <a:t>committee recruitment</a:t>
            </a:r>
          </a:p>
          <a:p>
            <a:pPr marL="937260" lvl="1" indent="-685800">
              <a:buClr>
                <a:schemeClr val="bg2">
                  <a:lumMod val="75000"/>
                </a:schemeClr>
              </a:buClr>
            </a:pPr>
            <a:r>
              <a:rPr lang="en-US" dirty="0">
                <a:solidFill>
                  <a:schemeClr val="tx2"/>
                </a:solidFill>
                <a:ea typeface="Geneva"/>
                <a:cs typeface="Arial"/>
              </a:rPr>
              <a:t>p</a:t>
            </a:r>
            <a:r>
              <a:rPr lang="en-US" b="0" dirty="0">
                <a:solidFill>
                  <a:schemeClr val="tx2"/>
                </a:solidFill>
                <a:ea typeface="Geneva"/>
                <a:cs typeface="Arial"/>
              </a:rPr>
              <a:t>lanning the meeting</a:t>
            </a:r>
          </a:p>
          <a:p>
            <a:pPr marL="937260" lvl="1" indent="-685800">
              <a:buClr>
                <a:schemeClr val="bg2">
                  <a:lumMod val="75000"/>
                </a:schemeClr>
              </a:buClr>
            </a:pPr>
            <a:r>
              <a:rPr lang="en-US" dirty="0">
                <a:solidFill>
                  <a:schemeClr val="tx2"/>
                </a:solidFill>
                <a:ea typeface="Geneva"/>
                <a:cs typeface="Arial"/>
              </a:rPr>
              <a:t>p</a:t>
            </a:r>
            <a:r>
              <a:rPr lang="en-US" b="0" dirty="0">
                <a:solidFill>
                  <a:schemeClr val="tx2"/>
                </a:solidFill>
                <a:ea typeface="Geneva"/>
                <a:cs typeface="Arial"/>
              </a:rPr>
              <a:t>reparing the agenda and reports</a:t>
            </a:r>
          </a:p>
          <a:p>
            <a:pPr marL="937260" lvl="1" indent="-685800">
              <a:buClr>
                <a:schemeClr val="bg2">
                  <a:lumMod val="75000"/>
                </a:schemeClr>
              </a:buClr>
            </a:pPr>
            <a:r>
              <a:rPr lang="en-US" dirty="0">
                <a:solidFill>
                  <a:schemeClr val="tx2"/>
                </a:solidFill>
                <a:ea typeface="Geneva"/>
                <a:cs typeface="Arial"/>
              </a:rPr>
              <a:t>election of the committee</a:t>
            </a:r>
          </a:p>
          <a:p>
            <a:pPr marL="342900" indent="-342900">
              <a:buFontTx/>
              <a:buChar char="-"/>
            </a:pPr>
            <a:r>
              <a:rPr lang="en-US" sz="2000" dirty="0">
                <a:ea typeface="Geneva"/>
                <a:cs typeface="Arial" pitchFamily="34" charset="0"/>
              </a:rPr>
              <a:t>The Handover:</a:t>
            </a:r>
          </a:p>
          <a:p>
            <a:pPr marL="937260" lvl="1" indent="-685800">
              <a:buClr>
                <a:schemeClr val="bg2">
                  <a:lumMod val="75000"/>
                </a:schemeClr>
              </a:buClr>
            </a:pPr>
            <a:r>
              <a:rPr lang="en-US" dirty="0">
                <a:solidFill>
                  <a:schemeClr val="tx2"/>
                </a:solidFill>
                <a:ea typeface="Geneva"/>
                <a:cs typeface="Arial" pitchFamily="34" charset="0"/>
              </a:rPr>
              <a:t>preparation</a:t>
            </a:r>
          </a:p>
          <a:p>
            <a:pPr marL="937260" lvl="1" indent="-685800">
              <a:buClr>
                <a:schemeClr val="bg2">
                  <a:lumMod val="75000"/>
                </a:schemeClr>
              </a:buClr>
            </a:pPr>
            <a:r>
              <a:rPr lang="en-US" dirty="0">
                <a:solidFill>
                  <a:schemeClr val="tx2"/>
                </a:solidFill>
                <a:ea typeface="Geneva"/>
                <a:cs typeface="Arial" pitchFamily="34" charset="0"/>
              </a:rPr>
              <a:t>essential information to pass on</a:t>
            </a:r>
          </a:p>
          <a:p>
            <a:pPr marL="937260" lvl="1" indent="-685800">
              <a:buClr>
                <a:schemeClr val="bg2">
                  <a:lumMod val="75000"/>
                </a:schemeClr>
              </a:buClr>
            </a:pPr>
            <a:r>
              <a:rPr lang="en-US" dirty="0">
                <a:solidFill>
                  <a:schemeClr val="tx2"/>
                </a:solidFill>
                <a:ea typeface="Geneva"/>
                <a:cs typeface="Arial" pitchFamily="34" charset="0"/>
              </a:rPr>
              <a:t>the meeting</a:t>
            </a:r>
          </a:p>
          <a:p>
            <a:pPr marL="342900" indent="-342900">
              <a:buFontTx/>
              <a:buChar char="-"/>
            </a:pPr>
            <a:endParaRPr lang="en-US" sz="2000" dirty="0">
              <a:solidFill>
                <a:srgbClr val="92D050"/>
              </a:solidFill>
              <a:ea typeface="Geneva"/>
              <a:cs typeface="Arial" pitchFamily="34" charset="0"/>
            </a:endParaRPr>
          </a:p>
        </p:txBody>
      </p:sp>
      <p:pic>
        <p:nvPicPr>
          <p:cNvPr id="6" name="Picture 6" descr="http://ts1.mm.bing.net/th?id=I4953124399219748&amp;pid=1.1"/>
          <p:cNvPicPr>
            <a:picLocks noChangeAspect="1" noChangeArrowheads="1"/>
          </p:cNvPicPr>
          <p:nvPr/>
        </p:nvPicPr>
        <p:blipFill rotWithShape="1">
          <a:blip r:embed="rId3">
            <a:extLst>
              <a:ext uri="{28A0092B-C50C-407E-A947-70E740481C1C}">
                <a14:useLocalDpi xmlns:a14="http://schemas.microsoft.com/office/drawing/2010/main" val="0"/>
              </a:ext>
            </a:extLst>
          </a:blip>
          <a:srcRect l="-4589" t="-1022" r="50000" b="1022"/>
          <a:stretch/>
        </p:blipFill>
        <p:spPr bwMode="auto">
          <a:xfrm>
            <a:off x="6876256" y="4149080"/>
            <a:ext cx="1368152" cy="177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5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a:cs typeface="Arial"/>
              </a:rPr>
              <a:t>Committee information folder </a:t>
            </a:r>
            <a:r>
              <a:rPr lang="en-AU" sz="2000" dirty="0">
                <a:cs typeface="Arial"/>
              </a:rPr>
              <a:t>(continued)</a:t>
            </a:r>
            <a:endParaRPr lang="en-AU" sz="2000">
              <a:cs typeface="Arial"/>
            </a:endParaRPr>
          </a:p>
        </p:txBody>
      </p:sp>
      <p:sp>
        <p:nvSpPr>
          <p:cNvPr id="3" name="Content Placeholder 2"/>
          <p:cNvSpPr>
            <a:spLocks noGrp="1"/>
          </p:cNvSpPr>
          <p:nvPr>
            <p:ph idx="1"/>
          </p:nvPr>
        </p:nvSpPr>
        <p:spPr>
          <a:xfrm>
            <a:off x="374848" y="1412776"/>
            <a:ext cx="8388000" cy="3744416"/>
          </a:xfrm>
        </p:spPr>
        <p:txBody>
          <a:bodyPr vert="horz" lIns="91440" tIns="45720" rIns="91440" bIns="45720" rtlCol="0" anchor="t">
            <a:normAutofit/>
          </a:bodyPr>
          <a:lstStyle/>
          <a:p>
            <a:pPr lvl="1">
              <a:spcBef>
                <a:spcPts val="672"/>
              </a:spcBef>
              <a:buClr>
                <a:schemeClr val="bg2"/>
              </a:buClr>
              <a:buFont typeface="Wingdings" panose="05000000000000000000" pitchFamily="2" charset="2"/>
              <a:buChar char="§"/>
              <a:defRPr/>
            </a:pPr>
            <a:r>
              <a:rPr lang="en-AU" dirty="0">
                <a:solidFill>
                  <a:srgbClr val="1F0D2D"/>
                </a:solidFill>
              </a:rPr>
              <a:t>Insurance cover (VMIA &amp; Contents insurance providers)</a:t>
            </a:r>
            <a:endParaRPr lang="en-US" dirty="0">
              <a:solidFill>
                <a:srgbClr val="1F0D2D"/>
              </a:solidFill>
            </a:endParaRPr>
          </a:p>
          <a:p>
            <a:pPr lvl="1">
              <a:spcBef>
                <a:spcPts val="672"/>
              </a:spcBef>
              <a:buClr>
                <a:schemeClr val="bg2"/>
              </a:buClr>
              <a:buFont typeface="Wingdings" panose="05000000000000000000" pitchFamily="2" charset="2"/>
              <a:buChar char="§"/>
              <a:defRPr/>
            </a:pPr>
            <a:r>
              <a:rPr lang="en-AU" dirty="0">
                <a:solidFill>
                  <a:srgbClr val="1F0D2D"/>
                </a:solidFill>
              </a:rPr>
              <a:t>National Quality Framework (</a:t>
            </a:r>
            <a:r>
              <a:rPr lang="en-AU" b="1" dirty="0">
                <a:solidFill>
                  <a:srgbClr val="1F0D2D"/>
                </a:solidFill>
              </a:rPr>
              <a:t>self-assessment and quality improvement plan)</a:t>
            </a:r>
          </a:p>
          <a:p>
            <a:pPr lvl="1">
              <a:spcBef>
                <a:spcPts val="672"/>
              </a:spcBef>
              <a:buClr>
                <a:schemeClr val="bg2"/>
              </a:buClr>
              <a:buFont typeface="Wingdings" panose="05000000000000000000" pitchFamily="2" charset="2"/>
              <a:buChar char="§"/>
              <a:defRPr/>
            </a:pPr>
            <a:r>
              <a:rPr lang="en-AU" dirty="0">
                <a:solidFill>
                  <a:srgbClr val="1F0D2D"/>
                </a:solidFill>
              </a:rPr>
              <a:t>List of resources and support agencies</a:t>
            </a:r>
          </a:p>
          <a:p>
            <a:pPr marL="630555" lvl="2" indent="-342900">
              <a:spcBef>
                <a:spcPts val="672"/>
              </a:spcBef>
              <a:buClr>
                <a:schemeClr val="bg2"/>
              </a:buClr>
              <a:buFont typeface="Wingdings" panose="05000000000000000000" pitchFamily="2" charset="2"/>
              <a:buChar char="§"/>
              <a:defRPr/>
            </a:pPr>
            <a:r>
              <a:rPr lang="en-AU" sz="2000" dirty="0">
                <a:solidFill>
                  <a:srgbClr val="1F0D2D"/>
                </a:solidFill>
              </a:rPr>
              <a:t>ELAA membership information</a:t>
            </a:r>
          </a:p>
          <a:p>
            <a:pPr marL="630555" lvl="2" indent="-342900">
              <a:spcBef>
                <a:spcPts val="672"/>
              </a:spcBef>
              <a:buClr>
                <a:schemeClr val="bg2"/>
              </a:buClr>
              <a:buFont typeface="Wingdings" panose="05000000000000000000" pitchFamily="2" charset="2"/>
              <a:buChar char="§"/>
              <a:defRPr/>
            </a:pPr>
            <a:r>
              <a:rPr lang="en-AU" sz="2000" dirty="0">
                <a:solidFill>
                  <a:srgbClr val="1F0D2D"/>
                </a:solidFill>
              </a:rPr>
              <a:t>ELAA PolicyWorks</a:t>
            </a:r>
          </a:p>
          <a:p>
            <a:pPr marL="630555" lvl="2" indent="-342900">
              <a:spcBef>
                <a:spcPts val="672"/>
              </a:spcBef>
              <a:buClr>
                <a:schemeClr val="bg2"/>
              </a:buClr>
              <a:buFont typeface="Wingdings" panose="05000000000000000000" pitchFamily="2" charset="2"/>
              <a:buChar char="§"/>
              <a:defRPr/>
            </a:pPr>
            <a:r>
              <a:rPr lang="en-AU" sz="2000" dirty="0">
                <a:solidFill>
                  <a:srgbClr val="1F0D2D"/>
                </a:solidFill>
              </a:rPr>
              <a:t>ELAA Early Childhood Management Manual (ECMM)</a:t>
            </a:r>
          </a:p>
          <a:p>
            <a:pPr marL="630555" lvl="2" indent="-342900">
              <a:spcBef>
                <a:spcPts val="672"/>
              </a:spcBef>
              <a:buClr>
                <a:schemeClr val="bg2"/>
              </a:buClr>
              <a:buFont typeface="Wingdings" panose="05000000000000000000" pitchFamily="2" charset="2"/>
              <a:buChar char="§"/>
              <a:defRPr/>
            </a:pPr>
            <a:r>
              <a:rPr lang="en-AU" sz="2000" dirty="0">
                <a:solidFill>
                  <a:srgbClr val="1F0D2D"/>
                </a:solidFill>
              </a:rPr>
              <a:t>DET Kindergarten Funding Guide</a:t>
            </a:r>
          </a:p>
          <a:p>
            <a:pPr marL="630555" lvl="2" indent="-342900">
              <a:spcBef>
                <a:spcPts val="672"/>
              </a:spcBef>
              <a:buClr>
                <a:schemeClr val="bg2"/>
              </a:buClr>
              <a:buFont typeface="Wingdings" panose="05000000000000000000" pitchFamily="2" charset="2"/>
              <a:buChar char="§"/>
              <a:defRPr/>
            </a:pPr>
            <a:r>
              <a:rPr lang="en-AU" sz="2000" dirty="0">
                <a:solidFill>
                  <a:srgbClr val="1F0D2D"/>
                </a:solidFill>
              </a:rPr>
              <a:t>Membership and password register</a:t>
            </a:r>
          </a:p>
          <a:p>
            <a:endParaRPr lang="en-AU" dirty="0"/>
          </a:p>
        </p:txBody>
      </p:sp>
    </p:spTree>
    <p:extLst>
      <p:ext uri="{BB962C8B-B14F-4D97-AF65-F5344CB8AC3E}">
        <p14:creationId xmlns:p14="http://schemas.microsoft.com/office/powerpoint/2010/main" val="2437190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8E99-90E1-6F97-01BC-166DAAFC7D8E}"/>
              </a:ext>
            </a:extLst>
          </p:cNvPr>
          <p:cNvSpPr>
            <a:spLocks noGrp="1"/>
          </p:cNvSpPr>
          <p:nvPr>
            <p:ph type="title"/>
          </p:nvPr>
        </p:nvSpPr>
        <p:spPr/>
        <p:txBody>
          <a:bodyPr/>
          <a:lstStyle/>
          <a:p>
            <a:r>
              <a:rPr lang="en-US" dirty="0"/>
              <a:t>Succession Planning</a:t>
            </a:r>
            <a:endParaRPr lang="en-AU" dirty="0"/>
          </a:p>
        </p:txBody>
      </p:sp>
      <p:graphicFrame>
        <p:nvGraphicFramePr>
          <p:cNvPr id="4" name="Table 4">
            <a:extLst>
              <a:ext uri="{FF2B5EF4-FFF2-40B4-BE49-F238E27FC236}">
                <a16:creationId xmlns:a16="http://schemas.microsoft.com/office/drawing/2014/main" id="{3C24B677-F80E-A4C5-347D-4EE564370B14}"/>
              </a:ext>
            </a:extLst>
          </p:cNvPr>
          <p:cNvGraphicFramePr>
            <a:graphicFrameLocks noGrp="1"/>
          </p:cNvGraphicFramePr>
          <p:nvPr>
            <p:ph idx="1"/>
            <p:extLst>
              <p:ext uri="{D42A27DB-BD31-4B8C-83A1-F6EECF244321}">
                <p14:modId xmlns:p14="http://schemas.microsoft.com/office/powerpoint/2010/main" val="251702034"/>
              </p:ext>
            </p:extLst>
          </p:nvPr>
        </p:nvGraphicFramePr>
        <p:xfrm>
          <a:off x="312860" y="2887753"/>
          <a:ext cx="8388348" cy="2931160"/>
        </p:xfrm>
        <a:graphic>
          <a:graphicData uri="http://schemas.openxmlformats.org/drawingml/2006/table">
            <a:tbl>
              <a:tblPr firstRow="1" bandRow="1">
                <a:tableStyleId>{5C22544A-7EE6-4342-B048-85BDC9FD1C3A}</a:tableStyleId>
              </a:tblPr>
              <a:tblGrid>
                <a:gridCol w="2796116">
                  <a:extLst>
                    <a:ext uri="{9D8B030D-6E8A-4147-A177-3AD203B41FA5}">
                      <a16:colId xmlns:a16="http://schemas.microsoft.com/office/drawing/2014/main" val="2902947349"/>
                    </a:ext>
                  </a:extLst>
                </a:gridCol>
                <a:gridCol w="2796116">
                  <a:extLst>
                    <a:ext uri="{9D8B030D-6E8A-4147-A177-3AD203B41FA5}">
                      <a16:colId xmlns:a16="http://schemas.microsoft.com/office/drawing/2014/main" val="401563604"/>
                    </a:ext>
                  </a:extLst>
                </a:gridCol>
                <a:gridCol w="2796116">
                  <a:extLst>
                    <a:ext uri="{9D8B030D-6E8A-4147-A177-3AD203B41FA5}">
                      <a16:colId xmlns:a16="http://schemas.microsoft.com/office/drawing/2014/main" val="4220814828"/>
                    </a:ext>
                  </a:extLst>
                </a:gridCol>
              </a:tblGrid>
              <a:tr h="227171">
                <a:tc>
                  <a:txBody>
                    <a:bodyPr/>
                    <a:lstStyle/>
                    <a:p>
                      <a:r>
                        <a:rPr lang="en-US" dirty="0"/>
                        <a:t>Month of the year</a:t>
                      </a:r>
                      <a:endParaRPr lang="en-AU" dirty="0"/>
                    </a:p>
                  </a:txBody>
                  <a:tcPr/>
                </a:tc>
                <a:tc>
                  <a:txBody>
                    <a:bodyPr/>
                    <a:lstStyle/>
                    <a:p>
                      <a:r>
                        <a:rPr lang="en-US" dirty="0"/>
                        <a:t>Key considerations </a:t>
                      </a:r>
                      <a:endParaRPr lang="en-AU" dirty="0"/>
                    </a:p>
                  </a:txBody>
                  <a:tcPr/>
                </a:tc>
                <a:tc>
                  <a:txBody>
                    <a:bodyPr/>
                    <a:lstStyle/>
                    <a:p>
                      <a:r>
                        <a:rPr lang="en-US" dirty="0"/>
                        <a:t>Details </a:t>
                      </a:r>
                      <a:endParaRPr lang="en-AU" dirty="0"/>
                    </a:p>
                  </a:txBody>
                  <a:tcPr/>
                </a:tc>
                <a:extLst>
                  <a:ext uri="{0D108BD9-81ED-4DB2-BD59-A6C34878D82A}">
                    <a16:rowId xmlns:a16="http://schemas.microsoft.com/office/drawing/2014/main" val="3262746393"/>
                  </a:ext>
                </a:extLst>
              </a:tr>
              <a:tr h="370840">
                <a:tc>
                  <a:txBody>
                    <a:bodyPr/>
                    <a:lstStyle/>
                    <a:p>
                      <a:r>
                        <a:rPr lang="en-US"/>
                        <a:t>December  2021</a:t>
                      </a:r>
                      <a:endParaRPr lang="en-US" dirty="0"/>
                    </a:p>
                  </a:txBody>
                  <a:tcPr/>
                </a:tc>
                <a:tc>
                  <a:txBody>
                    <a:bodyPr/>
                    <a:lstStyle/>
                    <a:p>
                      <a:r>
                        <a:rPr lang="en-US" dirty="0"/>
                        <a:t>Appointed 2 new ECTs </a:t>
                      </a:r>
                      <a:endParaRPr lang="en-AU" dirty="0"/>
                    </a:p>
                  </a:txBody>
                  <a:tcPr/>
                </a:tc>
                <a:tc>
                  <a:txBody>
                    <a:bodyPr/>
                    <a:lstStyle/>
                    <a:p>
                      <a:r>
                        <a:rPr lang="en-US" dirty="0"/>
                        <a:t>- Employment details (</a:t>
                      </a:r>
                      <a:r>
                        <a:rPr lang="en-US" dirty="0" err="1"/>
                        <a:t>ie</a:t>
                      </a:r>
                      <a:r>
                        <a:rPr lang="en-US" dirty="0"/>
                        <a:t> fixed term contract) </a:t>
                      </a:r>
                      <a:endParaRPr lang="en-AU" dirty="0"/>
                    </a:p>
                  </a:txBody>
                  <a:tcPr/>
                </a:tc>
                <a:extLst>
                  <a:ext uri="{0D108BD9-81ED-4DB2-BD59-A6C34878D82A}">
                    <a16:rowId xmlns:a16="http://schemas.microsoft.com/office/drawing/2014/main" val="3704086416"/>
                  </a:ext>
                </a:extLst>
              </a:tr>
              <a:tr h="538832">
                <a:tc>
                  <a:txBody>
                    <a:bodyPr/>
                    <a:lstStyle/>
                    <a:p>
                      <a:r>
                        <a:rPr lang="en-US" dirty="0"/>
                        <a:t>February </a:t>
                      </a:r>
                      <a:endParaRPr lang="en-AU" dirty="0"/>
                    </a:p>
                  </a:txBody>
                  <a:tcPr/>
                </a:tc>
                <a:tc>
                  <a:txBody>
                    <a:bodyPr/>
                    <a:lstStyle/>
                    <a:p>
                      <a:r>
                        <a:rPr lang="en-US" dirty="0"/>
                        <a:t>Discussion on building expansion </a:t>
                      </a:r>
                      <a:endParaRPr lang="en-AU" dirty="0"/>
                    </a:p>
                  </a:txBody>
                  <a:tcPr/>
                </a:tc>
                <a:tc>
                  <a:txBody>
                    <a:bodyPr/>
                    <a:lstStyle/>
                    <a:p>
                      <a:r>
                        <a:rPr lang="en-US" dirty="0"/>
                        <a:t>- 2022 committee research design quote throughout 2022</a:t>
                      </a:r>
                      <a:endParaRPr lang="en-AU" dirty="0"/>
                    </a:p>
                  </a:txBody>
                  <a:tcPr/>
                </a:tc>
                <a:extLst>
                  <a:ext uri="{0D108BD9-81ED-4DB2-BD59-A6C34878D82A}">
                    <a16:rowId xmlns:a16="http://schemas.microsoft.com/office/drawing/2014/main" val="3646249992"/>
                  </a:ext>
                </a:extLst>
              </a:tr>
              <a:tr h="370840">
                <a:tc>
                  <a:txBody>
                    <a:bodyPr/>
                    <a:lstStyle/>
                    <a:p>
                      <a:r>
                        <a:rPr lang="en-US" dirty="0"/>
                        <a:t>March</a:t>
                      </a:r>
                      <a:endParaRPr lang="en-AU" dirty="0"/>
                    </a:p>
                  </a:txBody>
                  <a:tcPr/>
                </a:tc>
                <a:tc>
                  <a:txBody>
                    <a:bodyPr/>
                    <a:lstStyle/>
                    <a:p>
                      <a:r>
                        <a:rPr lang="en-US"/>
                        <a:t>2023 3Year old Flexible funding policy introduced  </a:t>
                      </a:r>
                      <a:endParaRPr lang="en-AU" dirty="0"/>
                    </a:p>
                  </a:txBody>
                  <a:tcPr/>
                </a:tc>
                <a:tc>
                  <a:txBody>
                    <a:bodyPr/>
                    <a:lstStyle/>
                    <a:p>
                      <a:r>
                        <a:rPr lang="en-US" dirty="0"/>
                        <a:t>- DET released this policy to be enacted in 2023-2024</a:t>
                      </a:r>
                      <a:endParaRPr lang="en-AU" dirty="0"/>
                    </a:p>
                  </a:txBody>
                  <a:tcPr/>
                </a:tc>
                <a:extLst>
                  <a:ext uri="{0D108BD9-81ED-4DB2-BD59-A6C34878D82A}">
                    <a16:rowId xmlns:a16="http://schemas.microsoft.com/office/drawing/2014/main" val="2335298992"/>
                  </a:ext>
                </a:extLst>
              </a:tr>
              <a:tr h="370840">
                <a:tc>
                  <a:txBody>
                    <a:bodyPr/>
                    <a:lstStyle/>
                    <a:p>
                      <a:r>
                        <a:rPr lang="en-US" dirty="0"/>
                        <a:t>April</a:t>
                      </a:r>
                      <a:endParaRPr lang="en-AU" dirty="0"/>
                    </a:p>
                  </a:txBody>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292362094"/>
                  </a:ext>
                </a:extLst>
              </a:tr>
            </a:tbl>
          </a:graphicData>
        </a:graphic>
      </p:graphicFrame>
      <p:sp>
        <p:nvSpPr>
          <p:cNvPr id="3" name="TextBox 2">
            <a:extLst>
              <a:ext uri="{FF2B5EF4-FFF2-40B4-BE49-F238E27FC236}">
                <a16:creationId xmlns:a16="http://schemas.microsoft.com/office/drawing/2014/main" id="{7BC53D48-B071-A25B-0886-DCDAB23B8877}"/>
              </a:ext>
            </a:extLst>
          </p:cNvPr>
          <p:cNvSpPr txBox="1"/>
          <p:nvPr/>
        </p:nvSpPr>
        <p:spPr>
          <a:xfrm>
            <a:off x="437843" y="1065099"/>
            <a:ext cx="8145332" cy="225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AU" dirty="0">
                <a:solidFill>
                  <a:srgbClr val="7030A0"/>
                </a:solidFill>
                <a:ea typeface="+mn-lt"/>
                <a:cs typeface="+mn-lt"/>
              </a:rPr>
              <a:t>A part of a successful handover is to have a succession plan in place to ensure the long-term success of the organisation. </a:t>
            </a:r>
            <a:endParaRPr lang="en-US"/>
          </a:p>
          <a:p>
            <a:pPr>
              <a:spcBef>
                <a:spcPct val="20000"/>
              </a:spcBef>
            </a:pPr>
            <a:endParaRPr lang="en-AU" dirty="0">
              <a:solidFill>
                <a:srgbClr val="7030A0"/>
              </a:solidFill>
              <a:ea typeface="+mn-lt"/>
              <a:cs typeface="+mn-lt"/>
            </a:endParaRPr>
          </a:p>
          <a:p>
            <a:pPr>
              <a:spcBef>
                <a:spcPct val="20000"/>
              </a:spcBef>
            </a:pPr>
            <a:r>
              <a:rPr lang="en-AU" dirty="0">
                <a:solidFill>
                  <a:srgbClr val="7030A0"/>
                </a:solidFill>
                <a:ea typeface="+mn-lt"/>
                <a:cs typeface="+mn-lt"/>
              </a:rPr>
              <a:t>Taking into consideration </a:t>
            </a:r>
            <a:r>
              <a:rPr lang="en-AU" dirty="0">
                <a:solidFill>
                  <a:srgbClr val="7030A0"/>
                </a:solidFill>
              </a:rPr>
              <a:t>workforce, finances, program model and timetables, infrastructure.</a:t>
            </a:r>
          </a:p>
          <a:p>
            <a:pPr>
              <a:spcBef>
                <a:spcPct val="20000"/>
              </a:spcBef>
            </a:pPr>
            <a:endParaRPr lang="en-AU" dirty="0">
              <a:solidFill>
                <a:srgbClr val="7030A0"/>
              </a:solidFill>
            </a:endParaRPr>
          </a:p>
          <a:p>
            <a:pPr>
              <a:spcBef>
                <a:spcPct val="20000"/>
              </a:spcBef>
            </a:pPr>
            <a:endParaRPr lang="en-AU" dirty="0">
              <a:solidFill>
                <a:srgbClr val="7030A0"/>
              </a:solidFill>
            </a:endParaRPr>
          </a:p>
        </p:txBody>
      </p:sp>
      <p:sp>
        <p:nvSpPr>
          <p:cNvPr id="5" name="TextBox 4">
            <a:extLst>
              <a:ext uri="{FF2B5EF4-FFF2-40B4-BE49-F238E27FC236}">
                <a16:creationId xmlns:a16="http://schemas.microsoft.com/office/drawing/2014/main" id="{80DDEE14-3616-4646-DFEE-C952E5490451}"/>
              </a:ext>
            </a:extLst>
          </p:cNvPr>
          <p:cNvSpPr txBox="1"/>
          <p:nvPr/>
        </p:nvSpPr>
        <p:spPr>
          <a:xfrm>
            <a:off x="2391937" y="2531326"/>
            <a:ext cx="39140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tx1">
                    <a:lumMod val="50000"/>
                  </a:schemeClr>
                </a:solidFill>
              </a:rPr>
              <a:t>2022 Committee Meeting Summary</a:t>
            </a:r>
            <a:endParaRPr lang="en-US" b="1">
              <a:solidFill>
                <a:schemeClr val="tx1">
                  <a:lumMod val="50000"/>
                </a:schemeClr>
              </a:solidFill>
            </a:endParaRPr>
          </a:p>
        </p:txBody>
      </p:sp>
    </p:spTree>
    <p:extLst>
      <p:ext uri="{BB962C8B-B14F-4D97-AF65-F5344CB8AC3E}">
        <p14:creationId xmlns:p14="http://schemas.microsoft.com/office/powerpoint/2010/main" val="2300580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1520" y="0"/>
            <a:ext cx="8892480" cy="1268760"/>
          </a:xfrm>
        </p:spPr>
        <p:txBody>
          <a:bodyPr>
            <a:normAutofit/>
          </a:bodyPr>
          <a:lstStyle/>
          <a:p>
            <a:r>
              <a:rPr lang="en-AU" sz="3600" b="1" dirty="0">
                <a:ea typeface="Geneva"/>
                <a:cs typeface="Arial" pitchFamily="34" charset="0"/>
              </a:rPr>
              <a:t>Reinforce confidentiality</a:t>
            </a:r>
          </a:p>
        </p:txBody>
      </p:sp>
      <p:sp>
        <p:nvSpPr>
          <p:cNvPr id="27651" name="Content Placeholder 2"/>
          <p:cNvSpPr>
            <a:spLocks noGrp="1"/>
          </p:cNvSpPr>
          <p:nvPr>
            <p:ph idx="1"/>
          </p:nvPr>
        </p:nvSpPr>
        <p:spPr>
          <a:xfrm>
            <a:off x="202614" y="1124744"/>
            <a:ext cx="9059961" cy="4862264"/>
          </a:xfrm>
        </p:spPr>
        <p:txBody>
          <a:bodyPr>
            <a:normAutofit fontScale="92500"/>
          </a:bodyPr>
          <a:lstStyle/>
          <a:p>
            <a:pPr marL="0" indent="0">
              <a:buNone/>
              <a:defRPr/>
            </a:pPr>
            <a:r>
              <a:rPr lang="en-AU" b="0" dirty="0">
                <a:solidFill>
                  <a:srgbClr val="7030A0"/>
                </a:solidFill>
                <a:cs typeface="Arial" pitchFamily="34" charset="0"/>
              </a:rPr>
              <a:t>All committee members should sign a code of </a:t>
            </a:r>
          </a:p>
          <a:p>
            <a:pPr marL="0" indent="0">
              <a:buNone/>
              <a:defRPr/>
            </a:pPr>
            <a:r>
              <a:rPr lang="en-AU" b="0" dirty="0">
                <a:solidFill>
                  <a:srgbClr val="7030A0"/>
                </a:solidFill>
                <a:cs typeface="Arial" pitchFamily="34" charset="0"/>
              </a:rPr>
              <a:t>conduct /confidentiality agreement at handover</a:t>
            </a:r>
          </a:p>
          <a:p>
            <a:pPr marL="0" indent="0">
              <a:buNone/>
              <a:defRPr/>
            </a:pPr>
            <a:endParaRPr lang="en-AU" b="0" dirty="0">
              <a:solidFill>
                <a:srgbClr val="7030A0"/>
              </a:solidFill>
              <a:cs typeface="Arial" pitchFamily="34" charset="0"/>
            </a:endParaRPr>
          </a:p>
          <a:p>
            <a:pPr marL="0" indent="0">
              <a:buNone/>
              <a:defRPr/>
            </a:pPr>
            <a:r>
              <a:rPr lang="en-AU" b="0" dirty="0">
                <a:solidFill>
                  <a:srgbClr val="7030A0"/>
                </a:solidFill>
                <a:cs typeface="Arial" pitchFamily="34" charset="0"/>
              </a:rPr>
              <a:t>A duty, to do their job to the best of their ability, to maintain confidence </a:t>
            </a:r>
            <a:r>
              <a:rPr lang="en-AU" b="0" dirty="0">
                <a:solidFill>
                  <a:srgbClr val="7030A0"/>
                </a:solidFill>
                <a:ea typeface="Geneva"/>
                <a:cs typeface="Arial" pitchFamily="34" charset="0"/>
              </a:rPr>
              <a:t>at all times – car park, social events, school, in the community</a:t>
            </a:r>
          </a:p>
          <a:p>
            <a:pPr marL="0" indent="0">
              <a:buNone/>
              <a:defRPr/>
            </a:pPr>
            <a:endParaRPr lang="en-AU" b="0" dirty="0">
              <a:solidFill>
                <a:srgbClr val="7030A0"/>
              </a:solidFill>
              <a:ea typeface="Geneva"/>
              <a:cs typeface="Arial" pitchFamily="34" charset="0"/>
            </a:endParaRPr>
          </a:p>
          <a:p>
            <a:pPr marL="0" indent="0">
              <a:buNone/>
              <a:defRPr/>
            </a:pPr>
            <a:r>
              <a:rPr lang="en-AU" b="0" dirty="0">
                <a:solidFill>
                  <a:srgbClr val="7030A0"/>
                </a:solidFill>
                <a:ea typeface="Geneva"/>
                <a:cs typeface="Arial" pitchFamily="34" charset="0"/>
              </a:rPr>
              <a:t>Confidentiality relates to all information </a:t>
            </a:r>
          </a:p>
          <a:p>
            <a:pPr marL="0" indent="0">
              <a:buNone/>
              <a:defRPr/>
            </a:pPr>
            <a:r>
              <a:rPr lang="en-AU" b="0" dirty="0">
                <a:solidFill>
                  <a:srgbClr val="7030A0"/>
                </a:solidFill>
                <a:ea typeface="Geneva"/>
                <a:cs typeface="Arial" pitchFamily="34" charset="0"/>
              </a:rPr>
              <a:t>about parents, staff, other committee </a:t>
            </a:r>
          </a:p>
          <a:p>
            <a:pPr marL="0" indent="0">
              <a:buNone/>
              <a:defRPr/>
            </a:pPr>
            <a:r>
              <a:rPr lang="en-AU" b="0" dirty="0">
                <a:solidFill>
                  <a:srgbClr val="7030A0"/>
                </a:solidFill>
                <a:ea typeface="Geneva"/>
                <a:cs typeface="Arial" pitchFamily="34" charset="0"/>
              </a:rPr>
              <a:t>members, external members of the </a:t>
            </a:r>
          </a:p>
          <a:p>
            <a:pPr marL="0" indent="0">
              <a:buNone/>
              <a:defRPr/>
            </a:pPr>
            <a:r>
              <a:rPr lang="en-AU" b="0" dirty="0">
                <a:solidFill>
                  <a:srgbClr val="7030A0"/>
                </a:solidFill>
                <a:ea typeface="Geneva"/>
                <a:cs typeface="Arial" pitchFamily="34" charset="0"/>
              </a:rPr>
              <a:t>community that may be linked to the service</a:t>
            </a:r>
            <a:r>
              <a:rPr lang="en-AU" sz="2100" dirty="0">
                <a:ea typeface="Geneva"/>
                <a:cs typeface="Arial" pitchFamily="34" charset="0"/>
              </a:rPr>
              <a:t>.</a:t>
            </a:r>
            <a:endParaRPr lang="en-AU" sz="1900" dirty="0">
              <a:cs typeface="Arial" pitchFamily="34" charset="0"/>
            </a:endParaRPr>
          </a:p>
          <a:p>
            <a:pPr marL="0" indent="0">
              <a:buFontTx/>
              <a:buNone/>
              <a:defRPr/>
            </a:pPr>
            <a:br>
              <a:rPr lang="en-AU" dirty="0"/>
            </a:br>
            <a:endParaRPr lang="en-AU" dirty="0">
              <a:ea typeface="Geneva"/>
            </a:endParaRPr>
          </a:p>
        </p:txBody>
      </p:sp>
      <p:pic>
        <p:nvPicPr>
          <p:cNvPr id="5122" name="Picture 2" descr="http://ts2.mm.bing.net/th?id=I490098780608978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113584"/>
            <a:ext cx="1761093" cy="2269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s1.mm.bing.net/th?id=I4572311155638912&amp;pid=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875" y="260648"/>
            <a:ext cx="1536171" cy="17281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9542B44-5DAE-5E67-3627-4B46323E8E1D}"/>
              </a:ext>
            </a:extLst>
          </p:cNvPr>
          <p:cNvSpPr>
            <a:spLocks noChangeArrowheads="1"/>
          </p:cNvSpPr>
          <p:nvPr/>
        </p:nvSpPr>
        <p:spPr bwMode="auto">
          <a:xfrm>
            <a:off x="0" y="6165304"/>
            <a:ext cx="6588224" cy="692696"/>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400" b="1" dirty="0">
                <a:latin typeface="Arial" panose="020B0604020202020204" pitchFamily="34" charset="0"/>
                <a:cs typeface="Arial" panose="020B0604020202020204" pitchFamily="34" charset="0"/>
              </a:rPr>
              <a:t>Element 7.1.3  Roles and responsibilities are clearly defined, </a:t>
            </a:r>
          </a:p>
          <a:p>
            <a:r>
              <a:rPr lang="en-AU" sz="1400" b="1" dirty="0">
                <a:latin typeface="Arial" panose="020B0604020202020204" pitchFamily="34" charset="0"/>
                <a:cs typeface="Arial" panose="020B0604020202020204" pitchFamily="34" charset="0"/>
              </a:rPr>
              <a:t>understood and support effective decision making &amp; operation of the service.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99004"/>
          </a:xfrm>
        </p:spPr>
        <p:txBody>
          <a:bodyPr>
            <a:normAutofit/>
          </a:bodyPr>
          <a:lstStyle/>
          <a:p>
            <a:r>
              <a:rPr lang="en-AU" sz="3600" dirty="0">
                <a:cs typeface="Arial" pitchFamily="34" charset="0"/>
              </a:rPr>
              <a:t>What should the new committee do now?</a:t>
            </a:r>
            <a:endParaRPr lang="en-AU" sz="3600" b="1" dirty="0">
              <a:cs typeface="Arial" pitchFamily="34" charset="0"/>
            </a:endParaRPr>
          </a:p>
        </p:txBody>
      </p:sp>
      <p:sp>
        <p:nvSpPr>
          <p:cNvPr id="3" name="Content Placeholder 2"/>
          <p:cNvSpPr>
            <a:spLocks noGrp="1"/>
          </p:cNvSpPr>
          <p:nvPr>
            <p:ph idx="1"/>
          </p:nvPr>
        </p:nvSpPr>
        <p:spPr>
          <a:xfrm>
            <a:off x="323528" y="1124744"/>
            <a:ext cx="8568952" cy="5040560"/>
          </a:xfrm>
        </p:spPr>
        <p:txBody>
          <a:bodyPr vert="horz" lIns="91440" tIns="45720" rIns="91440" bIns="45720" rtlCol="0" anchor="t">
            <a:normAutofit/>
          </a:bodyPr>
          <a:lstStyle/>
          <a:p>
            <a:pPr marL="205105"/>
            <a:r>
              <a:rPr lang="en-AU" dirty="0">
                <a:solidFill>
                  <a:srgbClr val="7030A0"/>
                </a:solidFill>
                <a:cs typeface="Arial" pitchFamily="34" charset="0"/>
              </a:rPr>
              <a:t>Become familiar with service documents:</a:t>
            </a:r>
            <a:endParaRPr lang="en-US" sz="2000" dirty="0"/>
          </a:p>
          <a:p>
            <a:pPr marL="708660" lvl="1" indent="-457200">
              <a:buClr>
                <a:schemeClr val="bg2"/>
              </a:buClr>
              <a:buFont typeface="Wingdings" panose="05000000000000000000" pitchFamily="2" charset="2"/>
              <a:buChar char="§"/>
            </a:pPr>
            <a:r>
              <a:rPr lang="en-US" dirty="0">
                <a:solidFill>
                  <a:srgbClr val="1F0D2D"/>
                </a:solidFill>
                <a:cs typeface="Arial" pitchFamily="34" charset="0"/>
              </a:rPr>
              <a:t>Constitution</a:t>
            </a:r>
          </a:p>
          <a:p>
            <a:pPr marL="708660" lvl="1" indent="-457200">
              <a:buClr>
                <a:schemeClr val="bg2"/>
              </a:buClr>
              <a:buFont typeface="Wingdings" panose="05000000000000000000" pitchFamily="2" charset="2"/>
              <a:buChar char="§"/>
            </a:pPr>
            <a:r>
              <a:rPr lang="en-AU" dirty="0">
                <a:solidFill>
                  <a:srgbClr val="1F0D2D"/>
                </a:solidFill>
                <a:cs typeface="Arial" pitchFamily="34" charset="0"/>
              </a:rPr>
              <a:t>Current policies and practices. (Set up subcommittees for staffing, complaints and grievances)</a:t>
            </a:r>
          </a:p>
          <a:p>
            <a:pPr marL="708660" lvl="1" indent="-457200">
              <a:buClr>
                <a:schemeClr val="bg2"/>
              </a:buClr>
              <a:buFont typeface="Wingdings" panose="05000000000000000000" pitchFamily="2" charset="2"/>
              <a:buChar char="§"/>
            </a:pPr>
            <a:r>
              <a:rPr lang="en-US" dirty="0">
                <a:solidFill>
                  <a:srgbClr val="1F0D2D"/>
                </a:solidFill>
                <a:cs typeface="Arial" pitchFamily="34" charset="0"/>
              </a:rPr>
              <a:t>Budget</a:t>
            </a:r>
            <a:endParaRPr lang="en-AU" dirty="0">
              <a:solidFill>
                <a:srgbClr val="1F0D2D"/>
              </a:solidFill>
              <a:cs typeface="Arial" pitchFamily="34" charset="0"/>
            </a:endParaRPr>
          </a:p>
          <a:p>
            <a:pPr marL="708660" lvl="1" indent="-457200">
              <a:buClr>
                <a:schemeClr val="bg2"/>
              </a:buClr>
              <a:buFont typeface="Wingdings" panose="05000000000000000000" pitchFamily="2" charset="2"/>
              <a:buChar char="§"/>
            </a:pPr>
            <a:r>
              <a:rPr lang="en-AU" b="0" dirty="0">
                <a:solidFill>
                  <a:srgbClr val="1F0D2D"/>
                </a:solidFill>
                <a:cs typeface="Arial" pitchFamily="34" charset="0"/>
              </a:rPr>
              <a:t>National Law and Regulations</a:t>
            </a:r>
          </a:p>
          <a:p>
            <a:pPr marL="708660" lvl="1" indent="-457200">
              <a:buClr>
                <a:schemeClr val="bg2"/>
              </a:buClr>
              <a:buFont typeface="Wingdings" panose="05000000000000000000" pitchFamily="2" charset="2"/>
              <a:buChar char="§"/>
            </a:pPr>
            <a:r>
              <a:rPr lang="en-AU" b="0" dirty="0">
                <a:solidFill>
                  <a:srgbClr val="1F0D2D"/>
                </a:solidFill>
                <a:cs typeface="Arial" pitchFamily="34" charset="0"/>
              </a:rPr>
              <a:t>National Quality Standards, Rating and Assessment and Quality Improvement Plan (QIP)</a:t>
            </a:r>
          </a:p>
          <a:p>
            <a:pPr marL="708660" lvl="1" indent="-457200">
              <a:buClr>
                <a:schemeClr val="bg2"/>
              </a:buClr>
              <a:buFont typeface="Wingdings" panose="05000000000000000000" pitchFamily="2" charset="2"/>
              <a:buChar char="§"/>
            </a:pPr>
            <a:r>
              <a:rPr lang="en-US" b="0" dirty="0">
                <a:solidFill>
                  <a:srgbClr val="1F0D2D"/>
                </a:solidFill>
                <a:cs typeface="Arial" pitchFamily="34" charset="0"/>
              </a:rPr>
              <a:t>Committee office information – filing, staff information</a:t>
            </a:r>
          </a:p>
          <a:p>
            <a:pPr marL="708660" lvl="1" indent="-457200">
              <a:buClr>
                <a:schemeClr val="bg2"/>
              </a:buClr>
              <a:buFont typeface="Wingdings" panose="05000000000000000000" pitchFamily="2" charset="2"/>
              <a:buChar char="§"/>
            </a:pPr>
            <a:r>
              <a:rPr lang="en-US" dirty="0">
                <a:solidFill>
                  <a:srgbClr val="1F0D2D"/>
                </a:solidFill>
                <a:cs typeface="Arial"/>
              </a:rPr>
              <a:t>Child Safe Standards</a:t>
            </a:r>
          </a:p>
          <a:p>
            <a:pPr marL="708660" lvl="1" indent="-457200">
              <a:buClr>
                <a:schemeClr val="bg2"/>
              </a:buClr>
              <a:buFont typeface="Wingdings" panose="05000000000000000000" pitchFamily="2" charset="2"/>
              <a:buChar char="§"/>
            </a:pPr>
            <a:r>
              <a:rPr lang="en-US" b="0" dirty="0">
                <a:solidFill>
                  <a:srgbClr val="1F0D2D"/>
                </a:solidFill>
                <a:cs typeface="Arial" pitchFamily="34" charset="0"/>
              </a:rPr>
              <a:t>ELAA membership number, services, resources and training – check ELAA website and signup for </a:t>
            </a:r>
            <a:r>
              <a:rPr lang="en-US" b="0" dirty="0" err="1">
                <a:solidFill>
                  <a:srgbClr val="1F0D2D"/>
                </a:solidFill>
                <a:cs typeface="Arial" pitchFamily="34" charset="0"/>
              </a:rPr>
              <a:t>ELAAvate</a:t>
            </a:r>
            <a:endParaRPr lang="en-AU" sz="1800" dirty="0">
              <a:solidFill>
                <a:srgbClr val="1F0D2D"/>
              </a:solidFill>
            </a:endParaRPr>
          </a:p>
        </p:txBody>
      </p:sp>
    </p:spTree>
    <p:extLst>
      <p:ext uri="{BB962C8B-B14F-4D97-AF65-F5344CB8AC3E}">
        <p14:creationId xmlns:p14="http://schemas.microsoft.com/office/powerpoint/2010/main" val="2042030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696200" cy="1295400"/>
          </a:xfrm>
        </p:spPr>
        <p:txBody>
          <a:bodyPr>
            <a:normAutofit/>
          </a:bodyPr>
          <a:lstStyle/>
          <a:p>
            <a:pPr eaLnBrk="1" hangingPunct="1"/>
            <a:r>
              <a:rPr lang="en-AU" sz="3600" b="1" dirty="0">
                <a:cs typeface="Arial" pitchFamily="34" charset="0"/>
              </a:rPr>
              <a:t>The new committee’s first meeting</a:t>
            </a:r>
          </a:p>
        </p:txBody>
      </p:sp>
      <p:sp>
        <p:nvSpPr>
          <p:cNvPr id="36867" name="Rectangle 3"/>
          <p:cNvSpPr>
            <a:spLocks noGrp="1" noChangeArrowheads="1"/>
          </p:cNvSpPr>
          <p:nvPr>
            <p:ph idx="1"/>
          </p:nvPr>
        </p:nvSpPr>
        <p:spPr>
          <a:xfrm>
            <a:off x="424776" y="1528038"/>
            <a:ext cx="7891492" cy="4249587"/>
          </a:xfrm>
        </p:spPr>
        <p:txBody>
          <a:bodyPr vert="horz" lIns="91440" tIns="45720" rIns="91440" bIns="45720" rtlCol="0" anchor="t">
            <a:normAutofit/>
          </a:bodyPr>
          <a:lstStyle/>
          <a:p>
            <a:pPr marL="457200" indent="-457200">
              <a:buFont typeface="Arial" panose="020B0604020202020204" pitchFamily="34" charset="0"/>
              <a:buChar char="•"/>
            </a:pPr>
            <a:r>
              <a:rPr lang="en-AU" b="0" dirty="0">
                <a:solidFill>
                  <a:srgbClr val="1F0D2D"/>
                </a:solidFill>
              </a:rPr>
              <a:t>If the AGM has been held in November, the next committee meeting is usually held in December. </a:t>
            </a:r>
          </a:p>
          <a:p>
            <a:pPr marL="457200" indent="-457200">
              <a:buFont typeface="Arial" panose="020B0604020202020204" pitchFamily="34" charset="0"/>
              <a:buChar char="•"/>
            </a:pPr>
            <a:r>
              <a:rPr lang="en-AU" b="0" dirty="0">
                <a:solidFill>
                  <a:srgbClr val="1F0D2D"/>
                </a:solidFill>
              </a:rPr>
              <a:t>It is recommended that both the new and exiting committee attend. </a:t>
            </a:r>
          </a:p>
        </p:txBody>
      </p:sp>
      <p:pic>
        <p:nvPicPr>
          <p:cNvPr id="6" name="Picture 2" descr="C:\Users\gglover\AppData\Local\Microsoft\Windows\Temporary Internet Files\Content.IE5\U1OSKT9J\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284983"/>
            <a:ext cx="3935640" cy="24234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7FFA553E-101C-DF73-4AF1-FA581CB301B2}"/>
              </a:ext>
            </a:extLst>
          </p:cNvPr>
          <p:cNvSpPr>
            <a:spLocks noChangeArrowheads="1"/>
          </p:cNvSpPr>
          <p:nvPr/>
        </p:nvSpPr>
        <p:spPr bwMode="auto">
          <a:xfrm>
            <a:off x="0" y="6165304"/>
            <a:ext cx="6588224" cy="692696"/>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400" b="1" dirty="0">
                <a:latin typeface="Arial" panose="020B0604020202020204" pitchFamily="34" charset="0"/>
                <a:cs typeface="Arial" panose="020B0604020202020204" pitchFamily="34" charset="0"/>
              </a:rPr>
              <a:t>Element 7.1.3  Roles and responsibilities are clearly defined, </a:t>
            </a:r>
          </a:p>
          <a:p>
            <a:r>
              <a:rPr lang="en-AU" sz="1400" b="1" dirty="0">
                <a:latin typeface="Arial" panose="020B0604020202020204" pitchFamily="34" charset="0"/>
                <a:cs typeface="Arial" panose="020B0604020202020204" pitchFamily="34" charset="0"/>
              </a:rPr>
              <a:t>understood and support effective decision making &amp; operation of the service.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5F20D9C9-46CB-4256-AFD1-F85B412D7CC6}"/>
              </a:ext>
            </a:extLst>
          </p:cNvPr>
          <p:cNvSpPr>
            <a:spLocks noGrp="1" noChangeArrowheads="1"/>
          </p:cNvSpPr>
          <p:nvPr>
            <p:ph type="title"/>
          </p:nvPr>
        </p:nvSpPr>
        <p:spPr/>
        <p:txBody>
          <a:bodyPr/>
          <a:lstStyle/>
          <a:p>
            <a:r>
              <a:rPr lang="en-AU" altLang="en-US"/>
              <a:t>Useful links</a:t>
            </a:r>
          </a:p>
        </p:txBody>
      </p:sp>
      <p:sp>
        <p:nvSpPr>
          <p:cNvPr id="3" name="Content Placeholder 2">
            <a:extLst>
              <a:ext uri="{FF2B5EF4-FFF2-40B4-BE49-F238E27FC236}">
                <a16:creationId xmlns:a16="http://schemas.microsoft.com/office/drawing/2014/main" id="{0354FD83-292C-4638-8CE7-F8D6CF86F9A3}"/>
              </a:ext>
            </a:extLst>
          </p:cNvPr>
          <p:cNvSpPr>
            <a:spLocks noGrp="1"/>
          </p:cNvSpPr>
          <p:nvPr>
            <p:ph idx="1"/>
          </p:nvPr>
        </p:nvSpPr>
        <p:spPr/>
        <p:txBody>
          <a:bodyPr rtlCol="0">
            <a:normAutofit fontScale="92500" lnSpcReduction="20000"/>
          </a:bodyPr>
          <a:lstStyle/>
          <a:p>
            <a:pPr marL="342900" indent="-342900">
              <a:buFont typeface="Arial" panose="020B0604020202020204" pitchFamily="34" charset="0"/>
              <a:buChar char="•"/>
            </a:pPr>
            <a:r>
              <a:rPr lang="en-AU" dirty="0"/>
              <a:t>Consumer Affairs </a:t>
            </a:r>
            <a:r>
              <a:rPr lang="en-AU" b="0" dirty="0">
                <a:hlinkClick r:id="rId3"/>
              </a:rPr>
              <a:t>www.consumer.vic.gov.au</a:t>
            </a:r>
            <a:r>
              <a:rPr lang="en-AU" b="0" dirty="0"/>
              <a:t> </a:t>
            </a:r>
          </a:p>
          <a:p>
            <a:pPr marL="342900" indent="-342900">
              <a:buFont typeface="Arial" panose="020B0604020202020204" pitchFamily="34" charset="0"/>
              <a:buChar char="•"/>
            </a:pPr>
            <a:r>
              <a:rPr lang="en-US" dirty="0"/>
              <a:t>Australian Charities Not-for-profit Commission </a:t>
            </a:r>
            <a:r>
              <a:rPr lang="en-AU" b="0" u="sng" dirty="0">
                <a:hlinkClick r:id="rId3"/>
              </a:rPr>
              <a:t>www.acnc.gov.au</a:t>
            </a:r>
            <a:r>
              <a:rPr lang="en-AU" b="0" u="sng" dirty="0"/>
              <a:t> </a:t>
            </a:r>
          </a:p>
          <a:p>
            <a:pPr marL="342900" indent="-342900">
              <a:buFont typeface="Arial" panose="020B0604020202020204" pitchFamily="34" charset="0"/>
              <a:buChar char="•"/>
            </a:pPr>
            <a:r>
              <a:rPr lang="en-AU" dirty="0"/>
              <a:t>Institute of Community Directors Australia </a:t>
            </a:r>
            <a:r>
              <a:rPr lang="en-AU" b="0" u="sng" dirty="0"/>
              <a:t>www.communitydirectors.com.au</a:t>
            </a:r>
          </a:p>
          <a:p>
            <a:pPr marL="342900" indent="-342900">
              <a:buFont typeface="Arial" panose="020B0604020202020204" pitchFamily="34" charset="0"/>
              <a:buChar char="•"/>
            </a:pPr>
            <a:r>
              <a:rPr lang="en-AU" dirty="0"/>
              <a:t>Justice Connect Not-for-profit Law Hub  </a:t>
            </a:r>
            <a:r>
              <a:rPr lang="en-AU" b="0" dirty="0">
                <a:hlinkClick r:id="rId3"/>
              </a:rPr>
              <a:t>www.nfplaw.org.au</a:t>
            </a:r>
            <a:endParaRPr lang="en-AU" b="0" dirty="0"/>
          </a:p>
          <a:p>
            <a:pPr marL="342900" indent="-342900">
              <a:buFont typeface="Arial" panose="020B0604020202020204" pitchFamily="34" charset="0"/>
              <a:buChar char="•"/>
            </a:pPr>
            <a:r>
              <a:rPr lang="en-US" dirty="0"/>
              <a:t>Commission for Children and Young People </a:t>
            </a:r>
            <a:r>
              <a:rPr lang="en-AU" b="0" dirty="0">
                <a:hlinkClick r:id="rId3"/>
              </a:rPr>
              <a:t>ccyp.vic.gov.au</a:t>
            </a:r>
            <a:endParaRPr lang="en-AU" b="0" dirty="0"/>
          </a:p>
          <a:p>
            <a:pPr marL="342900" indent="-342900">
              <a:buFont typeface="Arial" panose="020B0604020202020204" pitchFamily="34" charset="0"/>
              <a:buChar char="•"/>
            </a:pPr>
            <a:r>
              <a:rPr lang="en-US" dirty="0"/>
              <a:t>V</a:t>
            </a:r>
            <a:r>
              <a:rPr lang="en-AU" dirty="0" err="1"/>
              <a:t>ictorian</a:t>
            </a:r>
            <a:r>
              <a:rPr lang="en-AU" dirty="0"/>
              <a:t> Institute of Teaching </a:t>
            </a:r>
            <a:r>
              <a:rPr lang="en-AU" b="0" u="sng" dirty="0">
                <a:hlinkClick r:id="rId3"/>
              </a:rPr>
              <a:t>www.vit.vic.edu.au</a:t>
            </a:r>
            <a:endParaRPr lang="en-AU" b="0" u="sng" dirty="0"/>
          </a:p>
          <a:p>
            <a:pPr marL="342900" indent="-342900">
              <a:buFont typeface="Arial" panose="020B0604020202020204" pitchFamily="34" charset="0"/>
              <a:buChar char="•"/>
            </a:pPr>
            <a:r>
              <a:rPr lang="en-AU" dirty="0"/>
              <a:t>OHS in Services </a:t>
            </a:r>
            <a:r>
              <a:rPr lang="en-AU" b="0" u="sng" dirty="0"/>
              <a:t>ohsinecservices.org.au</a:t>
            </a:r>
          </a:p>
          <a:p>
            <a:pPr marL="342900" indent="-342900">
              <a:buFont typeface="Arial" panose="020B0604020202020204" pitchFamily="34" charset="0"/>
              <a:buChar char="•"/>
            </a:pPr>
            <a:r>
              <a:rPr lang="en-AU" dirty="0"/>
              <a:t>Department of Education and Training </a:t>
            </a:r>
            <a:r>
              <a:rPr lang="en-AU" b="0" dirty="0">
                <a:hlinkClick r:id="rId3"/>
              </a:rPr>
              <a:t>www.education.vic.gov.au/childhood/providers/regulations</a:t>
            </a:r>
            <a:endParaRPr lang="en-AU" b="0" dirty="0"/>
          </a:p>
          <a:p>
            <a:r>
              <a:rPr lang="en-AU" dirty="0"/>
              <a:t>      Email:  </a:t>
            </a:r>
            <a:r>
              <a:rPr lang="en-AU" b="0" dirty="0">
                <a:hlinkClick r:id="rId3"/>
              </a:rPr>
              <a:t>licensed.childrens.services@edumail.vic.gov.au</a:t>
            </a:r>
            <a:r>
              <a:rPr lang="en-AU" b="0" dirty="0"/>
              <a:t> </a:t>
            </a:r>
          </a:p>
          <a:p>
            <a:r>
              <a:rPr lang="en-AU" dirty="0"/>
              <a:t>      Phone: </a:t>
            </a:r>
            <a:r>
              <a:rPr lang="en-AU" b="0" dirty="0"/>
              <a:t>1300 307 415</a:t>
            </a:r>
          </a:p>
          <a:p>
            <a:pPr marL="342900" indent="-342900">
              <a:buFont typeface="Arial" panose="020B0604020202020204" pitchFamily="34" charset="0"/>
              <a:buChar char="•"/>
            </a:pPr>
            <a:r>
              <a:rPr lang="en-AU" dirty="0"/>
              <a:t>Australian Children’s Education and Care Quality Authority (ACECQA)</a:t>
            </a:r>
          </a:p>
          <a:p>
            <a:r>
              <a:rPr lang="en-AU" dirty="0"/>
              <a:t>      </a:t>
            </a:r>
            <a:r>
              <a:rPr lang="en-AU" b="0" dirty="0">
                <a:hlinkClick r:id="rId3"/>
              </a:rPr>
              <a:t>www.acecqa.gov.au</a:t>
            </a:r>
            <a:r>
              <a:rPr lang="en-AU" b="0"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086"/>
            <a:ext cx="8388000" cy="648072"/>
          </a:xfrm>
        </p:spPr>
        <p:txBody>
          <a:bodyPr/>
          <a:lstStyle/>
          <a:p>
            <a:r>
              <a:rPr lang="en-US" dirty="0"/>
              <a:t>Resources available on the ELAA website</a:t>
            </a:r>
            <a:endParaRPr lang="en-AU" dirty="0"/>
          </a:p>
        </p:txBody>
      </p:sp>
      <p:graphicFrame>
        <p:nvGraphicFramePr>
          <p:cNvPr id="4" name="Table 3">
            <a:extLst>
              <a:ext uri="{FF2B5EF4-FFF2-40B4-BE49-F238E27FC236}">
                <a16:creationId xmlns:a16="http://schemas.microsoft.com/office/drawing/2014/main" id="{78112889-D5FA-4F80-9914-0DBABD4CD790}"/>
              </a:ext>
            </a:extLst>
          </p:cNvPr>
          <p:cNvGraphicFramePr>
            <a:graphicFrameLocks noGrp="1"/>
          </p:cNvGraphicFramePr>
          <p:nvPr/>
        </p:nvGraphicFramePr>
        <p:xfrm>
          <a:off x="432472" y="922439"/>
          <a:ext cx="8082432" cy="5056591"/>
        </p:xfrm>
        <a:graphic>
          <a:graphicData uri="http://schemas.openxmlformats.org/drawingml/2006/table">
            <a:tbl>
              <a:tblPr firstRow="1" bandRow="1">
                <a:tableStyleId>{5C22544A-7EE6-4342-B048-85BDC9FD1C3A}</a:tableStyleId>
              </a:tblPr>
              <a:tblGrid>
                <a:gridCol w="4680520">
                  <a:extLst>
                    <a:ext uri="{9D8B030D-6E8A-4147-A177-3AD203B41FA5}">
                      <a16:colId xmlns:a16="http://schemas.microsoft.com/office/drawing/2014/main" val="3033978819"/>
                    </a:ext>
                  </a:extLst>
                </a:gridCol>
                <a:gridCol w="3401912">
                  <a:extLst>
                    <a:ext uri="{9D8B030D-6E8A-4147-A177-3AD203B41FA5}">
                      <a16:colId xmlns:a16="http://schemas.microsoft.com/office/drawing/2014/main" val="2946103511"/>
                    </a:ext>
                  </a:extLst>
                </a:gridCol>
              </a:tblGrid>
              <a:tr h="2850914">
                <a:tc>
                  <a:txBody>
                    <a:bodyPr/>
                    <a:lstStyle/>
                    <a:p>
                      <a:r>
                        <a:rPr lang="en-AU" sz="1500" b="1" u="sng" kern="1200" dirty="0">
                          <a:solidFill>
                            <a:schemeClr val="tx2"/>
                          </a:solidFill>
                          <a:latin typeface="+mn-lt"/>
                          <a:ea typeface="+mn-ea"/>
                          <a:cs typeface="+mn-cs"/>
                          <a:hlinkClick r:id="rId3"/>
                        </a:rPr>
                        <a:t>Resources available</a:t>
                      </a:r>
                      <a:endParaRPr lang="en-AU" sz="1500" b="1" u="sng" kern="1200" dirty="0">
                        <a:solidFill>
                          <a:schemeClr val="tx2"/>
                        </a:solidFill>
                        <a:latin typeface="+mn-lt"/>
                        <a:ea typeface="+mn-ea"/>
                        <a:cs typeface="+mn-cs"/>
                      </a:endParaRPr>
                    </a:p>
                    <a:p>
                      <a:pPr marL="342900" indent="-342900">
                        <a:buFont typeface="Arial" panose="020B0604020202020204" pitchFamily="34" charset="0"/>
                        <a:buChar char="•"/>
                      </a:pPr>
                      <a:r>
                        <a:rPr lang="en-AU" sz="1500" b="0" kern="1200" dirty="0">
                          <a:solidFill>
                            <a:schemeClr val="tx2"/>
                          </a:solidFill>
                          <a:latin typeface="+mn-lt"/>
                          <a:ea typeface="+mn-ea"/>
                          <a:cs typeface="+mn-cs"/>
                        </a:rPr>
                        <a:t>ELAA Early Childhood Management Manual (ECMM)</a:t>
                      </a:r>
                    </a:p>
                    <a:p>
                      <a:pPr marL="342900" indent="-342900">
                        <a:buFont typeface="Arial" panose="020B0604020202020204" pitchFamily="34" charset="0"/>
                        <a:buChar char="•"/>
                      </a:pPr>
                      <a:r>
                        <a:rPr lang="en-AU" sz="1500" b="0" kern="1200" dirty="0">
                          <a:solidFill>
                            <a:schemeClr val="tx2"/>
                          </a:solidFill>
                          <a:latin typeface="+mn-lt"/>
                          <a:ea typeface="+mn-ea"/>
                          <a:cs typeface="+mn-cs"/>
                        </a:rPr>
                        <a:t>Policy Works Manual - NQF</a:t>
                      </a:r>
                    </a:p>
                    <a:p>
                      <a:pPr marL="342900" indent="-342900">
                        <a:buFont typeface="Arial" panose="020B0604020202020204" pitchFamily="34" charset="0"/>
                        <a:buChar char="•"/>
                      </a:pPr>
                      <a:r>
                        <a:rPr lang="en-AU" sz="1500" b="0" kern="1200" dirty="0">
                          <a:solidFill>
                            <a:schemeClr val="tx2"/>
                          </a:solidFill>
                          <a:latin typeface="+mn-lt"/>
                          <a:ea typeface="+mn-ea"/>
                          <a:cs typeface="+mn-cs"/>
                        </a:rPr>
                        <a:t>Employee Management and Development Resource</a:t>
                      </a:r>
                    </a:p>
                    <a:p>
                      <a:pPr marL="342900" indent="-342900">
                        <a:buFont typeface="Arial" panose="020B0604020202020204" pitchFamily="34" charset="0"/>
                        <a:buChar char="•"/>
                      </a:pPr>
                      <a:r>
                        <a:rPr lang="en-US" sz="1500" b="0" kern="1200" dirty="0">
                          <a:solidFill>
                            <a:schemeClr val="tx2"/>
                          </a:solidFill>
                          <a:latin typeface="+mn-lt"/>
                          <a:ea typeface="+mn-ea"/>
                          <a:cs typeface="+mn-cs"/>
                        </a:rPr>
                        <a:t>M</a:t>
                      </a:r>
                      <a:r>
                        <a:rPr lang="en-AU" sz="1500" b="0" kern="1200" dirty="0" err="1">
                          <a:solidFill>
                            <a:schemeClr val="tx2"/>
                          </a:solidFill>
                          <a:latin typeface="+mn-lt"/>
                          <a:ea typeface="+mn-ea"/>
                          <a:cs typeface="+mn-cs"/>
                        </a:rPr>
                        <a:t>anaging</a:t>
                      </a:r>
                      <a:r>
                        <a:rPr lang="en-AU" sz="1500" b="0" kern="1200" dirty="0">
                          <a:solidFill>
                            <a:schemeClr val="tx2"/>
                          </a:solidFill>
                          <a:latin typeface="+mn-lt"/>
                          <a:ea typeface="+mn-ea"/>
                          <a:cs typeface="+mn-cs"/>
                        </a:rPr>
                        <a:t> Performance-Related Concerns</a:t>
                      </a:r>
                    </a:p>
                    <a:p>
                      <a:pPr marL="342900" indent="-342900">
                        <a:buFont typeface="Arial" panose="020B0604020202020204" pitchFamily="34" charset="0"/>
                        <a:buChar char="•"/>
                      </a:pPr>
                      <a:r>
                        <a:rPr lang="en-AU" sz="1500" b="0" kern="1200" dirty="0">
                          <a:solidFill>
                            <a:schemeClr val="tx2"/>
                          </a:solidFill>
                          <a:latin typeface="+mn-lt"/>
                          <a:ea typeface="+mn-ea"/>
                          <a:cs typeface="+mn-cs"/>
                        </a:rPr>
                        <a:t>Budget Works </a:t>
                      </a:r>
                    </a:p>
                    <a:p>
                      <a:pPr marL="342900" indent="-342900">
                        <a:buFont typeface="Arial" panose="020B0604020202020204" pitchFamily="34" charset="0"/>
                        <a:buChar char="•"/>
                      </a:pPr>
                      <a:r>
                        <a:rPr lang="en-US" sz="1500" b="0" kern="1200" dirty="0">
                          <a:solidFill>
                            <a:schemeClr val="tx2"/>
                          </a:solidFill>
                          <a:latin typeface="+mn-lt"/>
                          <a:ea typeface="+mn-ea"/>
                          <a:cs typeface="+mn-cs"/>
                        </a:rPr>
                        <a:t>Model Works</a:t>
                      </a:r>
                      <a:endParaRPr lang="en-AU" sz="1500" b="0" kern="1200" dirty="0">
                        <a:solidFill>
                          <a:schemeClr val="tx2"/>
                        </a:solidFill>
                        <a:latin typeface="+mn-lt"/>
                        <a:ea typeface="+mn-ea"/>
                        <a:cs typeface="+mn-cs"/>
                      </a:endParaRPr>
                    </a:p>
                  </a:txBody>
                  <a:tcPr>
                    <a:solidFill>
                      <a:schemeClr val="bg1">
                        <a:lumMod val="85000"/>
                      </a:schemeClr>
                    </a:solidFill>
                  </a:tcPr>
                </a:tc>
                <a:tc>
                  <a:txBody>
                    <a:bodyPr/>
                    <a:lstStyle/>
                    <a:p>
                      <a:r>
                        <a:rPr lang="en-AU" sz="1500" b="1" u="sng" kern="1200" dirty="0">
                          <a:solidFill>
                            <a:schemeClr val="tx2"/>
                          </a:solidFill>
                          <a:latin typeface="+mn-lt"/>
                          <a:ea typeface="+mn-ea"/>
                          <a:cs typeface="+mn-cs"/>
                          <a:hlinkClick r:id="rId4"/>
                        </a:rPr>
                        <a:t>For ELAA members</a:t>
                      </a:r>
                      <a:endParaRPr lang="en-AU" sz="1500" b="1" u="sng" kern="1200" dirty="0">
                        <a:solidFill>
                          <a:schemeClr val="tx2"/>
                        </a:solidFill>
                        <a:latin typeface="+mn-lt"/>
                        <a:ea typeface="+mn-ea"/>
                        <a:cs typeface="+mn-cs"/>
                      </a:endParaRPr>
                    </a:p>
                    <a:p>
                      <a:pPr marL="342900" indent="-342900">
                        <a:buFont typeface="Arial" panose="020B0604020202020204" pitchFamily="34" charset="0"/>
                        <a:buChar char="•"/>
                      </a:pPr>
                      <a:r>
                        <a:rPr lang="en-AU" sz="1500" b="0" kern="1200" dirty="0">
                          <a:solidFill>
                            <a:schemeClr val="tx2"/>
                          </a:solidFill>
                          <a:latin typeface="+mn-lt"/>
                          <a:ea typeface="+mn-ea"/>
                          <a:cs typeface="+mn-cs"/>
                        </a:rPr>
                        <a:t>Industrial bulletins</a:t>
                      </a:r>
                    </a:p>
                    <a:p>
                      <a:pPr marL="342900" indent="-342900">
                        <a:buFont typeface="Arial" panose="020B0604020202020204" pitchFamily="34" charset="0"/>
                        <a:buChar char="•"/>
                      </a:pPr>
                      <a:r>
                        <a:rPr lang="en-AU" sz="1500" b="0" kern="1200" dirty="0">
                          <a:solidFill>
                            <a:schemeClr val="tx2"/>
                          </a:solidFill>
                          <a:latin typeface="+mn-lt"/>
                          <a:ea typeface="+mn-ea"/>
                          <a:cs typeface="+mn-cs"/>
                        </a:rPr>
                        <a:t>Wages bulletins</a:t>
                      </a:r>
                    </a:p>
                    <a:p>
                      <a:pPr marL="342900" indent="-342900">
                        <a:buFont typeface="Arial" panose="020B0604020202020204" pitchFamily="34" charset="0"/>
                        <a:buChar char="•"/>
                      </a:pPr>
                      <a:r>
                        <a:rPr lang="en-AU" sz="1500" b="0" kern="1200" dirty="0">
                          <a:solidFill>
                            <a:schemeClr val="tx2"/>
                          </a:solidFill>
                          <a:latin typeface="+mn-lt"/>
                          <a:ea typeface="+mn-ea"/>
                          <a:cs typeface="+mn-cs"/>
                        </a:rPr>
                        <a:t>Agreements and Awards</a:t>
                      </a:r>
                    </a:p>
                    <a:p>
                      <a:pPr marL="342900" indent="-342900">
                        <a:buFont typeface="Arial" panose="020B0604020202020204" pitchFamily="34" charset="0"/>
                        <a:buChar char="•"/>
                      </a:pPr>
                      <a:r>
                        <a:rPr lang="en-AU" sz="1500" b="0" kern="1200" dirty="0">
                          <a:solidFill>
                            <a:schemeClr val="tx2"/>
                          </a:solidFill>
                          <a:latin typeface="+mn-lt"/>
                          <a:ea typeface="+mn-ea"/>
                          <a:cs typeface="+mn-cs"/>
                        </a:rPr>
                        <a:t>Member Forums </a:t>
                      </a:r>
                    </a:p>
                    <a:p>
                      <a:pPr marL="342900" indent="-342900">
                        <a:buFont typeface="Arial" panose="020B0604020202020204" pitchFamily="34" charset="0"/>
                        <a:buChar char="•"/>
                      </a:pPr>
                      <a:r>
                        <a:rPr lang="en-US" sz="1500" b="0" kern="1200" dirty="0">
                          <a:solidFill>
                            <a:schemeClr val="tx2"/>
                          </a:solidFill>
                          <a:latin typeface="+mn-lt"/>
                          <a:ea typeface="+mn-ea"/>
                          <a:cs typeface="+mn-cs"/>
                        </a:rPr>
                        <a:t>P</a:t>
                      </a:r>
                      <a:r>
                        <a:rPr lang="en-AU" sz="1500" b="0" kern="1200" dirty="0" err="1">
                          <a:solidFill>
                            <a:schemeClr val="tx2"/>
                          </a:solidFill>
                          <a:latin typeface="+mn-lt"/>
                          <a:ea typeface="+mn-ea"/>
                          <a:cs typeface="+mn-cs"/>
                        </a:rPr>
                        <a:t>ro</a:t>
                      </a:r>
                      <a:r>
                        <a:rPr lang="en-AU" sz="1500" b="0" kern="1200" dirty="0">
                          <a:solidFill>
                            <a:schemeClr val="tx2"/>
                          </a:solidFill>
                          <a:latin typeface="+mn-lt"/>
                          <a:ea typeface="+mn-ea"/>
                          <a:cs typeface="+mn-cs"/>
                        </a:rPr>
                        <a:t>-rata Annual Leave calculations</a:t>
                      </a:r>
                    </a:p>
                    <a:p>
                      <a:pPr marL="342900" indent="-342900">
                        <a:buFont typeface="Arial" panose="020B0604020202020204" pitchFamily="34" charset="0"/>
                        <a:buChar char="•"/>
                      </a:pPr>
                      <a:r>
                        <a:rPr lang="en-US" sz="1500" b="0" kern="1200" dirty="0">
                          <a:solidFill>
                            <a:schemeClr val="tx2"/>
                          </a:solidFill>
                          <a:latin typeface="+mn-lt"/>
                          <a:ea typeface="+mn-ea"/>
                          <a:cs typeface="+mn-cs"/>
                        </a:rPr>
                        <a:t>P</a:t>
                      </a:r>
                      <a:r>
                        <a:rPr lang="en-AU" sz="1500" b="0" kern="1200" dirty="0" err="1">
                          <a:solidFill>
                            <a:schemeClr val="tx2"/>
                          </a:solidFill>
                          <a:latin typeface="+mn-lt"/>
                          <a:ea typeface="+mn-ea"/>
                          <a:cs typeface="+mn-cs"/>
                        </a:rPr>
                        <a:t>ortable</a:t>
                      </a:r>
                      <a:r>
                        <a:rPr lang="en-AU" sz="1500" b="0" kern="1200" dirty="0">
                          <a:solidFill>
                            <a:schemeClr val="tx2"/>
                          </a:solidFill>
                          <a:latin typeface="+mn-lt"/>
                          <a:ea typeface="+mn-ea"/>
                          <a:cs typeface="+mn-cs"/>
                        </a:rPr>
                        <a:t> Long Service Leave calculations</a:t>
                      </a:r>
                    </a:p>
                    <a:p>
                      <a:pPr marL="342900" indent="-342900">
                        <a:buFont typeface="Arial" panose="020B0604020202020204" pitchFamily="34" charset="0"/>
                        <a:buChar char="•"/>
                      </a:pPr>
                      <a:r>
                        <a:rPr lang="en-US" sz="1500" b="0" kern="1200" dirty="0">
                          <a:solidFill>
                            <a:schemeClr val="tx2"/>
                          </a:solidFill>
                          <a:latin typeface="+mn-lt"/>
                          <a:ea typeface="+mn-ea"/>
                          <a:cs typeface="+mn-cs"/>
                        </a:rPr>
                        <a:t>W</a:t>
                      </a:r>
                      <a:r>
                        <a:rPr lang="en-AU" sz="1500" b="0" kern="1200" dirty="0" err="1">
                          <a:solidFill>
                            <a:schemeClr val="tx2"/>
                          </a:solidFill>
                          <a:latin typeface="+mn-lt"/>
                          <a:ea typeface="+mn-ea"/>
                          <a:cs typeface="+mn-cs"/>
                        </a:rPr>
                        <a:t>ork</a:t>
                      </a:r>
                      <a:r>
                        <a:rPr lang="en-AU" sz="1500" b="0" kern="1200" dirty="0">
                          <a:solidFill>
                            <a:schemeClr val="tx2"/>
                          </a:solidFill>
                          <a:latin typeface="+mn-lt"/>
                          <a:ea typeface="+mn-ea"/>
                          <a:cs typeface="+mn-cs"/>
                        </a:rPr>
                        <a:t> history calculations </a:t>
                      </a:r>
                    </a:p>
                    <a:p>
                      <a:pPr marL="342900" indent="-342900">
                        <a:buFont typeface="Arial" panose="020B0604020202020204" pitchFamily="34" charset="0"/>
                        <a:buChar char="•"/>
                      </a:pPr>
                      <a:r>
                        <a:rPr lang="en-US" sz="1500" b="0" kern="1200" dirty="0">
                          <a:solidFill>
                            <a:schemeClr val="tx2"/>
                          </a:solidFill>
                          <a:latin typeface="+mn-lt"/>
                          <a:ea typeface="+mn-ea"/>
                          <a:cs typeface="+mn-cs"/>
                        </a:rPr>
                        <a:t>Sample constitution</a:t>
                      </a:r>
                    </a:p>
                    <a:p>
                      <a:pPr marL="342900" indent="-342900">
                        <a:buFont typeface="Arial" panose="020B0604020202020204" pitchFamily="34" charset="0"/>
                        <a:buChar char="•"/>
                      </a:pPr>
                      <a:r>
                        <a:rPr lang="en-US" sz="1500" b="0" kern="1200" dirty="0">
                          <a:solidFill>
                            <a:schemeClr val="tx2"/>
                          </a:solidFill>
                          <a:latin typeface="+mn-lt"/>
                          <a:ea typeface="+mn-ea"/>
                          <a:cs typeface="+mn-cs"/>
                        </a:rPr>
                        <a:t>COVID19 FAQs and resources</a:t>
                      </a:r>
                      <a:endParaRPr lang="en-AU" sz="1500" b="1" kern="1200" dirty="0">
                        <a:solidFill>
                          <a:schemeClr val="tx2"/>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117086951"/>
                  </a:ext>
                </a:extLst>
              </a:tr>
              <a:tr h="2205677">
                <a:tc>
                  <a:txBody>
                    <a:bodyPr/>
                    <a:lstStyle/>
                    <a:p>
                      <a:r>
                        <a:rPr lang="en-US" sz="1500" b="1" u="sng" kern="1200" dirty="0">
                          <a:solidFill>
                            <a:schemeClr val="tx2"/>
                          </a:solidFill>
                          <a:latin typeface="+mn-lt"/>
                          <a:ea typeface="+mn-ea"/>
                          <a:cs typeface="+mn-cs"/>
                          <a:hlinkClick r:id="rId5"/>
                        </a:rPr>
                        <a:t>Free Governance training</a:t>
                      </a:r>
                      <a:r>
                        <a:rPr lang="en-US" sz="1500" b="1" u="sng" kern="1200" dirty="0">
                          <a:solidFill>
                            <a:schemeClr val="tx2"/>
                          </a:solidFill>
                          <a:latin typeface="+mn-lt"/>
                          <a:ea typeface="+mn-ea"/>
                          <a:cs typeface="+mn-cs"/>
                        </a:rPr>
                        <a:t> (Live webinars &amp; Self-Paced) </a:t>
                      </a:r>
                    </a:p>
                    <a:p>
                      <a:pPr marL="342900" indent="-342900">
                        <a:buFont typeface="Arial" panose="020B0604020202020204" pitchFamily="34" charset="0"/>
                        <a:buChar char="•"/>
                      </a:pPr>
                      <a:r>
                        <a:rPr lang="en-US" sz="1500" b="0" kern="1200" dirty="0">
                          <a:solidFill>
                            <a:schemeClr val="tx2"/>
                          </a:solidFill>
                          <a:latin typeface="+mn-lt"/>
                          <a:ea typeface="+mn-ea"/>
                          <a:cs typeface="+mn-cs"/>
                        </a:rPr>
                        <a:t>Starting from the Beginning – Governance Information</a:t>
                      </a:r>
                    </a:p>
                    <a:p>
                      <a:pPr marL="342900" indent="-342900">
                        <a:buFont typeface="Arial" panose="020B0604020202020204" pitchFamily="34" charset="0"/>
                        <a:buChar char="•"/>
                      </a:pPr>
                      <a:r>
                        <a:rPr lang="en-US" sz="1500" b="0" kern="1200" dirty="0">
                          <a:solidFill>
                            <a:schemeClr val="tx2"/>
                          </a:solidFill>
                          <a:latin typeface="+mn-lt"/>
                          <a:ea typeface="+mn-ea"/>
                          <a:cs typeface="+mn-cs"/>
                        </a:rPr>
                        <a:t>Starting From The Beginning – Employee Management </a:t>
                      </a:r>
                    </a:p>
                    <a:p>
                      <a:pPr marL="342900" indent="-342900">
                        <a:buFont typeface="Arial" panose="020B0604020202020204" pitchFamily="34" charset="0"/>
                        <a:buChar char="•"/>
                      </a:pPr>
                      <a:r>
                        <a:rPr lang="en-US" sz="1500" b="0" kern="1200" dirty="0">
                          <a:solidFill>
                            <a:schemeClr val="tx2"/>
                          </a:solidFill>
                          <a:latin typeface="+mn-lt"/>
                          <a:ea typeface="+mn-ea"/>
                          <a:cs typeface="+mn-cs"/>
                        </a:rPr>
                        <a:t>Financial Management</a:t>
                      </a:r>
                    </a:p>
                    <a:p>
                      <a:pPr marL="342900" indent="-342900">
                        <a:buFont typeface="Arial" panose="020B0604020202020204" pitchFamily="34" charset="0"/>
                        <a:buChar char="•"/>
                      </a:pPr>
                      <a:r>
                        <a:rPr lang="en-US" sz="1500" b="0" kern="1200" dirty="0">
                          <a:solidFill>
                            <a:schemeClr val="tx2"/>
                          </a:solidFill>
                          <a:latin typeface="+mn-lt"/>
                          <a:ea typeface="+mn-ea"/>
                          <a:cs typeface="+mn-cs"/>
                        </a:rPr>
                        <a:t>Employee Management and Development Resource </a:t>
                      </a:r>
                    </a:p>
                    <a:p>
                      <a:pPr marL="342900" indent="-342900">
                        <a:buFont typeface="Arial" panose="020B0604020202020204" pitchFamily="34" charset="0"/>
                        <a:buChar char="•"/>
                      </a:pPr>
                      <a:r>
                        <a:rPr lang="en-US" sz="1500" b="0" kern="1200" dirty="0">
                          <a:solidFill>
                            <a:schemeClr val="tx2"/>
                          </a:solidFill>
                          <a:latin typeface="+mn-lt"/>
                          <a:ea typeface="+mn-ea"/>
                          <a:cs typeface="+mn-cs"/>
                        </a:rPr>
                        <a:t>Ending The Year On a High – Planning your successful AGM </a:t>
                      </a:r>
                    </a:p>
                  </a:txBody>
                  <a:tcPr>
                    <a:solidFill>
                      <a:schemeClr val="bg1">
                        <a:lumMod val="85000"/>
                      </a:schemeClr>
                    </a:solidFill>
                  </a:tcPr>
                </a:tc>
                <a:tc>
                  <a:txBody>
                    <a:bodyPr/>
                    <a:lstStyle/>
                    <a:p>
                      <a:r>
                        <a:rPr lang="en-US" sz="1500" b="1" u="sng" kern="1200" dirty="0">
                          <a:solidFill>
                            <a:schemeClr val="tx2"/>
                          </a:solidFill>
                          <a:latin typeface="+mn-lt"/>
                          <a:ea typeface="+mn-ea"/>
                          <a:cs typeface="+mn-cs"/>
                          <a:hlinkClick r:id="rId6"/>
                        </a:rPr>
                        <a:t>Consultancy service</a:t>
                      </a:r>
                      <a:endParaRPr lang="en-US" sz="1500" b="1" u="sng" kern="1200" dirty="0">
                        <a:solidFill>
                          <a:schemeClr val="tx2"/>
                        </a:solidFill>
                        <a:latin typeface="+mn-lt"/>
                        <a:ea typeface="+mn-ea"/>
                        <a:cs typeface="+mn-cs"/>
                      </a:endParaRPr>
                    </a:p>
                    <a:p>
                      <a:r>
                        <a:rPr lang="en-US" sz="1500" b="0" u="none" kern="1200" dirty="0">
                          <a:solidFill>
                            <a:schemeClr val="tx2"/>
                          </a:solidFill>
                          <a:latin typeface="+mn-lt"/>
                          <a:ea typeface="+mn-ea"/>
                          <a:cs typeface="+mn-cs"/>
                        </a:rPr>
                        <a:t>HR, IR, Governance, OHS consultants to provide tailored projects and training. </a:t>
                      </a:r>
                      <a:endParaRPr lang="en-AU" sz="1500" b="0" u="none" kern="1200" dirty="0">
                        <a:solidFill>
                          <a:schemeClr val="tx2"/>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4197432909"/>
                  </a:ext>
                </a:extLst>
              </a:tr>
            </a:tbl>
          </a:graphicData>
        </a:graphic>
      </p:graphicFrame>
    </p:spTree>
    <p:extLst>
      <p:ext uri="{BB962C8B-B14F-4D97-AF65-F5344CB8AC3E}">
        <p14:creationId xmlns:p14="http://schemas.microsoft.com/office/powerpoint/2010/main" val="1615934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BCE395-0020-45F5-B480-A23C4C857169}"/>
              </a:ext>
            </a:extLst>
          </p:cNvPr>
          <p:cNvPicPr>
            <a:picLocks noGrp="1" noChangeAspect="1"/>
          </p:cNvPicPr>
          <p:nvPr>
            <p:ph idx="1"/>
          </p:nvPr>
        </p:nvPicPr>
        <p:blipFill>
          <a:blip r:embed="rId3"/>
          <a:stretch>
            <a:fillRect/>
          </a:stretch>
        </p:blipFill>
        <p:spPr>
          <a:xfrm>
            <a:off x="784312" y="476672"/>
            <a:ext cx="7575376" cy="4591470"/>
          </a:xfrm>
          <a:prstGeom prst="rect">
            <a:avLst/>
          </a:prstGeom>
        </p:spPr>
      </p:pic>
      <p:sp>
        <p:nvSpPr>
          <p:cNvPr id="7" name="TextBox 6">
            <a:extLst>
              <a:ext uri="{FF2B5EF4-FFF2-40B4-BE49-F238E27FC236}">
                <a16:creationId xmlns:a16="http://schemas.microsoft.com/office/drawing/2014/main" id="{6D374928-A682-4979-8D35-A19B1940FF31}"/>
              </a:ext>
            </a:extLst>
          </p:cNvPr>
          <p:cNvSpPr txBox="1"/>
          <p:nvPr/>
        </p:nvSpPr>
        <p:spPr>
          <a:xfrm>
            <a:off x="1115616" y="5301208"/>
            <a:ext cx="6840760" cy="646331"/>
          </a:xfrm>
          <a:prstGeom prst="rect">
            <a:avLst/>
          </a:prstGeom>
          <a:noFill/>
        </p:spPr>
        <p:txBody>
          <a:bodyPr wrap="square" rtlCol="0">
            <a:spAutoFit/>
          </a:bodyPr>
          <a:lstStyle/>
          <a:p>
            <a:r>
              <a:rPr lang="en-US" dirty="0">
                <a:solidFill>
                  <a:srgbClr val="000000"/>
                </a:solidFill>
              </a:rPr>
              <a:t>For more information on ELAA’s consultancy service, please visit </a:t>
            </a:r>
            <a:r>
              <a:rPr lang="en-US" dirty="0">
                <a:solidFill>
                  <a:srgbClr val="000000"/>
                </a:solidFill>
                <a:hlinkClick r:id="rId4">
                  <a:extLst>
                    <a:ext uri="{A12FA001-AC4F-418D-AE19-62706E023703}">
                      <ahyp:hlinkClr xmlns:ahyp="http://schemas.microsoft.com/office/drawing/2018/hyperlinkcolor" val="tx"/>
                    </a:ext>
                  </a:extLst>
                </a:hlinkClick>
              </a:rPr>
              <a:t>our website </a:t>
            </a:r>
            <a:r>
              <a:rPr lang="en-US" dirty="0">
                <a:solidFill>
                  <a:srgbClr val="000000"/>
                </a:solidFill>
              </a:rPr>
              <a:t>or contact us via </a:t>
            </a:r>
            <a:r>
              <a:rPr lang="en-US" dirty="0">
                <a:solidFill>
                  <a:srgbClr val="000000"/>
                </a:solidFill>
                <a:hlinkClick r:id="rId4">
                  <a:extLst>
                    <a:ext uri="{A12FA001-AC4F-418D-AE19-62706E023703}">
                      <ahyp:hlinkClr xmlns:ahyp="http://schemas.microsoft.com/office/drawing/2018/hyperlinkcolor" val="tx"/>
                    </a:ext>
                  </a:extLst>
                </a:hlinkClick>
              </a:rPr>
              <a:t>training@elaa.org.au</a:t>
            </a:r>
            <a:r>
              <a:rPr lang="en-US" dirty="0">
                <a:solidFill>
                  <a:srgbClr val="000000"/>
                </a:solidFill>
              </a:rPr>
              <a:t> </a:t>
            </a:r>
            <a:endParaRPr lang="en-AU" dirty="0">
              <a:solidFill>
                <a:srgbClr val="000000"/>
              </a:solidFill>
            </a:endParaRPr>
          </a:p>
        </p:txBody>
      </p:sp>
    </p:spTree>
    <p:extLst>
      <p:ext uri="{BB962C8B-B14F-4D97-AF65-F5344CB8AC3E}">
        <p14:creationId xmlns:p14="http://schemas.microsoft.com/office/powerpoint/2010/main" val="2696351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A17A-5C47-46D7-AEEB-3154382F8075}"/>
              </a:ext>
            </a:extLst>
          </p:cNvPr>
          <p:cNvSpPr>
            <a:spLocks noGrp="1"/>
          </p:cNvSpPr>
          <p:nvPr>
            <p:ph type="title"/>
          </p:nvPr>
        </p:nvSpPr>
        <p:spPr>
          <a:xfrm>
            <a:off x="300772" y="385404"/>
            <a:ext cx="8542456" cy="648072"/>
          </a:xfrm>
        </p:spPr>
        <p:txBody>
          <a:bodyPr>
            <a:noAutofit/>
          </a:bodyPr>
          <a:lstStyle/>
          <a:p>
            <a:r>
              <a:rPr lang="en-US">
                <a:latin typeface="+mn-lt"/>
              </a:rPr>
              <a:t>Professional Development with ELAA:</a:t>
            </a:r>
            <a:endParaRPr lang="en-AU">
              <a:latin typeface="+mn-lt"/>
            </a:endParaRPr>
          </a:p>
        </p:txBody>
      </p:sp>
      <p:sp>
        <p:nvSpPr>
          <p:cNvPr id="3" name="Content Placeholder 2">
            <a:extLst>
              <a:ext uri="{FF2B5EF4-FFF2-40B4-BE49-F238E27FC236}">
                <a16:creationId xmlns:a16="http://schemas.microsoft.com/office/drawing/2014/main" id="{44C1C6F9-5817-48F2-8CB7-17D6EC8A6A16}"/>
              </a:ext>
            </a:extLst>
          </p:cNvPr>
          <p:cNvSpPr>
            <a:spLocks noGrp="1"/>
          </p:cNvSpPr>
          <p:nvPr>
            <p:ph idx="1"/>
          </p:nvPr>
        </p:nvSpPr>
        <p:spPr>
          <a:xfrm>
            <a:off x="137121" y="1001106"/>
            <a:ext cx="3700040" cy="648072"/>
          </a:xfrm>
        </p:spPr>
        <p:txBody>
          <a:bodyPr>
            <a:normAutofit/>
          </a:bodyPr>
          <a:lstStyle/>
          <a:p>
            <a:pPr marL="0" lvl="0" indent="0">
              <a:buNone/>
            </a:pPr>
            <a:endParaRPr lang="en-AU" sz="2200" b="0">
              <a:solidFill>
                <a:schemeClr val="tx1"/>
              </a:solidFill>
            </a:endParaRPr>
          </a:p>
          <a:p>
            <a:pPr marL="0" lvl="0" indent="0">
              <a:buNone/>
            </a:pPr>
            <a:endParaRPr lang="en-AU" sz="2200" b="0">
              <a:solidFill>
                <a:schemeClr val="tx1"/>
              </a:solidFill>
            </a:endParaRPr>
          </a:p>
        </p:txBody>
      </p:sp>
      <p:sp>
        <p:nvSpPr>
          <p:cNvPr id="5" name="Rectangle 4">
            <a:extLst>
              <a:ext uri="{FF2B5EF4-FFF2-40B4-BE49-F238E27FC236}">
                <a16:creationId xmlns:a16="http://schemas.microsoft.com/office/drawing/2014/main" id="{065D3C1F-E8FD-4277-BD84-980B659361BB}"/>
              </a:ext>
            </a:extLst>
          </p:cNvPr>
          <p:cNvSpPr/>
          <p:nvPr/>
        </p:nvSpPr>
        <p:spPr>
          <a:xfrm>
            <a:off x="4515731" y="1180629"/>
            <a:ext cx="4206237" cy="1107996"/>
          </a:xfrm>
          <a:prstGeom prst="rect">
            <a:avLst/>
          </a:prstGeom>
        </p:spPr>
        <p:txBody>
          <a:bodyPr wrap="square">
            <a:spAutoFit/>
          </a:bodyPr>
          <a:lstStyle/>
          <a:p>
            <a:endParaRPr lang="en-AU" sz="2200">
              <a:solidFill>
                <a:schemeClr val="tx2"/>
              </a:solidFill>
            </a:endParaRPr>
          </a:p>
          <a:p>
            <a:endParaRPr lang="en-AU" sz="2200">
              <a:solidFill>
                <a:schemeClr val="tx2"/>
              </a:solidFill>
            </a:endParaRPr>
          </a:p>
          <a:p>
            <a:endParaRPr lang="en-AU" sz="2200">
              <a:solidFill>
                <a:schemeClr val="tx2"/>
              </a:solidFill>
            </a:endParaRPr>
          </a:p>
        </p:txBody>
      </p:sp>
      <p:sp>
        <p:nvSpPr>
          <p:cNvPr id="10" name="TextBox 9">
            <a:extLst>
              <a:ext uri="{FF2B5EF4-FFF2-40B4-BE49-F238E27FC236}">
                <a16:creationId xmlns:a16="http://schemas.microsoft.com/office/drawing/2014/main" id="{7B6EFCA0-AB6E-485E-879F-923ECBDAE71C}"/>
              </a:ext>
            </a:extLst>
          </p:cNvPr>
          <p:cNvSpPr txBox="1"/>
          <p:nvPr/>
        </p:nvSpPr>
        <p:spPr>
          <a:xfrm>
            <a:off x="1331649" y="2183519"/>
            <a:ext cx="6454067" cy="2339102"/>
          </a:xfrm>
          <a:prstGeom prst="rect">
            <a:avLst/>
          </a:prstGeom>
          <a:noFill/>
        </p:spPr>
        <p:txBody>
          <a:bodyPr wrap="square" rtlCol="0">
            <a:spAutoFit/>
          </a:bodyPr>
          <a:lstStyle/>
          <a:p>
            <a:pPr algn="ctr"/>
            <a:r>
              <a:rPr lang="en-AU" b="1" dirty="0"/>
              <a:t>Term 3 Free Live Webinar Governance Training open for registrations now.</a:t>
            </a:r>
          </a:p>
          <a:p>
            <a:pPr algn="ctr"/>
            <a:r>
              <a:rPr lang="en-AU" dirty="0"/>
              <a:t> - Financial Management</a:t>
            </a:r>
          </a:p>
          <a:p>
            <a:pPr algn="ctr"/>
            <a:r>
              <a:rPr lang="en-AU" dirty="0"/>
              <a:t>-Employee Management and Development Resource live webinar</a:t>
            </a:r>
          </a:p>
          <a:p>
            <a:pPr algn="ctr"/>
            <a:r>
              <a:rPr lang="en-AU" dirty="0"/>
              <a:t>- Ending The Year on A High </a:t>
            </a:r>
          </a:p>
          <a:p>
            <a:pPr algn="ctr"/>
            <a:endParaRPr lang="en-AU" dirty="0"/>
          </a:p>
          <a:p>
            <a:pPr algn="ctr"/>
            <a:r>
              <a:rPr lang="en-US" dirty="0">
                <a:hlinkClick r:id="rId3"/>
              </a:rPr>
              <a:t>https://elaa.org.au/learningbrought2life/program/</a:t>
            </a:r>
            <a:r>
              <a:rPr lang="en-US" dirty="0"/>
              <a:t> </a:t>
            </a:r>
            <a:endParaRPr lang="en-AU" dirty="0"/>
          </a:p>
          <a:p>
            <a:pPr algn="ctr"/>
            <a:endParaRPr lang="en-AU" sz="2000" dirty="0"/>
          </a:p>
        </p:txBody>
      </p:sp>
      <p:sp>
        <p:nvSpPr>
          <p:cNvPr id="11" name="TextBox 10">
            <a:extLst>
              <a:ext uri="{FF2B5EF4-FFF2-40B4-BE49-F238E27FC236}">
                <a16:creationId xmlns:a16="http://schemas.microsoft.com/office/drawing/2014/main" id="{9D8DBF92-EB61-4817-ACA1-AC2B1E373D04}"/>
              </a:ext>
            </a:extLst>
          </p:cNvPr>
          <p:cNvSpPr txBox="1"/>
          <p:nvPr/>
        </p:nvSpPr>
        <p:spPr>
          <a:xfrm>
            <a:off x="163141" y="4832964"/>
            <a:ext cx="8706107" cy="1200329"/>
          </a:xfrm>
          <a:prstGeom prst="rect">
            <a:avLst/>
          </a:prstGeom>
          <a:noFill/>
        </p:spPr>
        <p:txBody>
          <a:bodyPr wrap="square" rtlCol="0">
            <a:spAutoFit/>
          </a:bodyPr>
          <a:lstStyle/>
          <a:p>
            <a:pPr algn="ctr"/>
            <a:r>
              <a:rPr lang="en-AU" dirty="0">
                <a:hlinkClick r:id="rId4"/>
              </a:rPr>
              <a:t>Self-paced online learning modules</a:t>
            </a:r>
            <a:r>
              <a:rPr lang="en-AU" dirty="0"/>
              <a:t> can be accessed at any time and cover a range of governance related topics. </a:t>
            </a:r>
          </a:p>
          <a:p>
            <a:pPr algn="ctr"/>
            <a:r>
              <a:rPr lang="en-AU" dirty="0"/>
              <a:t>All committee members should be encouraged to complete these. </a:t>
            </a:r>
          </a:p>
          <a:p>
            <a:endParaRPr lang="en-AU" dirty="0"/>
          </a:p>
        </p:txBody>
      </p:sp>
      <p:pic>
        <p:nvPicPr>
          <p:cNvPr id="7" name="Picture 6">
            <a:extLst>
              <a:ext uri="{FF2B5EF4-FFF2-40B4-BE49-F238E27FC236}">
                <a16:creationId xmlns:a16="http://schemas.microsoft.com/office/drawing/2014/main" id="{CE95CB94-21CA-71F2-77E0-BA08CB341153}"/>
              </a:ext>
            </a:extLst>
          </p:cNvPr>
          <p:cNvPicPr>
            <a:picLocks noChangeAspect="1"/>
          </p:cNvPicPr>
          <p:nvPr/>
        </p:nvPicPr>
        <p:blipFill>
          <a:blip r:embed="rId5"/>
          <a:stretch>
            <a:fillRect/>
          </a:stretch>
        </p:blipFill>
        <p:spPr>
          <a:xfrm>
            <a:off x="2660737" y="1117703"/>
            <a:ext cx="3822523" cy="798645"/>
          </a:xfrm>
          <a:prstGeom prst="rect">
            <a:avLst/>
          </a:prstGeom>
        </p:spPr>
      </p:pic>
      <p:pic>
        <p:nvPicPr>
          <p:cNvPr id="12" name="Picture 11">
            <a:extLst>
              <a:ext uri="{FF2B5EF4-FFF2-40B4-BE49-F238E27FC236}">
                <a16:creationId xmlns:a16="http://schemas.microsoft.com/office/drawing/2014/main" id="{87498707-E181-44AC-86A4-E87016C25A93}"/>
              </a:ext>
            </a:extLst>
          </p:cNvPr>
          <p:cNvPicPr>
            <a:picLocks noChangeAspect="1"/>
          </p:cNvPicPr>
          <p:nvPr/>
        </p:nvPicPr>
        <p:blipFill>
          <a:blip r:embed="rId6"/>
          <a:stretch>
            <a:fillRect/>
          </a:stretch>
        </p:blipFill>
        <p:spPr>
          <a:xfrm>
            <a:off x="107504" y="6237312"/>
            <a:ext cx="1547664" cy="576064"/>
          </a:xfrm>
          <a:prstGeom prst="rect">
            <a:avLst/>
          </a:prstGeom>
        </p:spPr>
      </p:pic>
    </p:spTree>
    <p:extLst>
      <p:ext uri="{BB962C8B-B14F-4D97-AF65-F5344CB8AC3E}">
        <p14:creationId xmlns:p14="http://schemas.microsoft.com/office/powerpoint/2010/main" val="1996954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404799B7-F928-4389-BB95-FDC23F3D5946}"/>
              </a:ext>
            </a:extLst>
          </p:cNvPr>
          <p:cNvSpPr>
            <a:spLocks noGrp="1" noChangeArrowheads="1"/>
          </p:cNvSpPr>
          <p:nvPr>
            <p:ph type="title"/>
          </p:nvPr>
        </p:nvSpPr>
        <p:spPr/>
        <p:txBody>
          <a:bodyPr/>
          <a:lstStyle/>
          <a:p>
            <a:r>
              <a:rPr lang="en-AU" altLang="en-US" dirty="0"/>
              <a:t>More information</a:t>
            </a:r>
          </a:p>
        </p:txBody>
      </p:sp>
      <p:sp>
        <p:nvSpPr>
          <p:cNvPr id="3" name="Content Placeholder 2">
            <a:extLst>
              <a:ext uri="{FF2B5EF4-FFF2-40B4-BE49-F238E27FC236}">
                <a16:creationId xmlns:a16="http://schemas.microsoft.com/office/drawing/2014/main" id="{D04A8350-CC96-4CA1-B9E6-1B4547E9A214}"/>
              </a:ext>
            </a:extLst>
          </p:cNvPr>
          <p:cNvSpPr>
            <a:spLocks noGrp="1"/>
          </p:cNvSpPr>
          <p:nvPr>
            <p:ph idx="1"/>
          </p:nvPr>
        </p:nvSpPr>
        <p:spPr>
          <a:xfrm>
            <a:off x="179388" y="1484313"/>
            <a:ext cx="8532812" cy="4681537"/>
          </a:xfrm>
        </p:spPr>
        <p:txBody>
          <a:bodyPr rtlCol="0">
            <a:normAutofit/>
          </a:bodyPr>
          <a:lstStyle/>
          <a:p>
            <a:pPr marL="342900" indent="-342900">
              <a:defRPr/>
            </a:pPr>
            <a:r>
              <a:rPr lang="en-AU" sz="2800" b="0" kern="0" dirty="0">
                <a:solidFill>
                  <a:srgbClr val="002060"/>
                </a:solidFill>
                <a:latin typeface="Arial"/>
                <a:cs typeface="Arial" pitchFamily="34" charset="0"/>
                <a:sym typeface="Wingdings" pitchFamily="2" charset="2"/>
              </a:rPr>
              <a:t>   </a:t>
            </a:r>
            <a:r>
              <a:rPr lang="en-AU" sz="2800" b="0" kern="0" dirty="0">
                <a:solidFill>
                  <a:srgbClr val="002060"/>
                </a:solidFill>
                <a:latin typeface="Arial"/>
                <a:cs typeface="Arial" pitchFamily="34" charset="0"/>
              </a:rPr>
              <a:t>www.elaa.org.au  </a:t>
            </a:r>
          </a:p>
          <a:p>
            <a:pPr marL="342900" indent="-342900">
              <a:buFont typeface="Wingdings" pitchFamily="2" charset="2"/>
              <a:buChar char="*"/>
              <a:defRPr/>
            </a:pPr>
            <a:r>
              <a:rPr lang="en-AU" sz="2800" b="0" kern="0" dirty="0">
                <a:solidFill>
                  <a:srgbClr val="002060"/>
                </a:solidFill>
                <a:latin typeface="Arial"/>
                <a:cs typeface="Arial" pitchFamily="34" charset="0"/>
              </a:rPr>
              <a:t>  </a:t>
            </a:r>
            <a:r>
              <a:rPr lang="en-AU" sz="2800" b="0" kern="0" dirty="0">
                <a:solidFill>
                  <a:srgbClr val="002060"/>
                </a:solidFill>
                <a:latin typeface="Arial"/>
                <a:cs typeface="Arial" pitchFamily="34" charset="0"/>
                <a:hlinkClick r:id="rId3"/>
              </a:rPr>
              <a:t>membersolutions@elaa.org.au</a:t>
            </a:r>
            <a:endParaRPr lang="en-AU" sz="2800" b="0" kern="0" dirty="0">
              <a:solidFill>
                <a:srgbClr val="002060"/>
              </a:solidFill>
              <a:latin typeface="Arial"/>
              <a:cs typeface="Arial" pitchFamily="34" charset="0"/>
            </a:endParaRPr>
          </a:p>
          <a:p>
            <a:pPr marL="457200" lvl="0" indent="-457200">
              <a:buFont typeface="Wingdings" panose="05000000000000000000" pitchFamily="2" charset="2"/>
              <a:buChar char="("/>
            </a:pPr>
            <a:r>
              <a:rPr lang="en-AU" sz="2800" b="0" kern="0" dirty="0">
                <a:solidFill>
                  <a:srgbClr val="002060"/>
                </a:solidFill>
                <a:latin typeface="Arial"/>
                <a:cs typeface="Arial" pitchFamily="34" charset="0"/>
                <a:sym typeface="Wingdings" pitchFamily="2" charset="2"/>
              </a:rPr>
              <a:t> (03) </a:t>
            </a:r>
            <a:r>
              <a:rPr lang="en-AU" sz="2800" b="0" kern="0" dirty="0">
                <a:solidFill>
                  <a:srgbClr val="002060"/>
                </a:solidFill>
                <a:latin typeface="Arial"/>
                <a:cs typeface="Arial" pitchFamily="34" charset="0"/>
              </a:rPr>
              <a:t>9489 3500 </a:t>
            </a:r>
            <a:br>
              <a:rPr lang="en-AU" sz="2800" b="0" kern="0" dirty="0">
                <a:solidFill>
                  <a:srgbClr val="002060"/>
                </a:solidFill>
                <a:latin typeface="Arial"/>
                <a:cs typeface="Arial" pitchFamily="34" charset="0"/>
              </a:rPr>
            </a:br>
            <a:r>
              <a:rPr lang="en-AU" sz="2800" b="0" kern="0" dirty="0">
                <a:solidFill>
                  <a:srgbClr val="002060"/>
                </a:solidFill>
                <a:latin typeface="Arial"/>
                <a:cs typeface="Arial" pitchFamily="34" charset="0"/>
              </a:rPr>
              <a:t>(Press 1 for Education/Governance and press 2 for Workplace Relations)</a:t>
            </a:r>
          </a:p>
          <a:p>
            <a:pPr>
              <a:defRPr/>
            </a:pPr>
            <a:r>
              <a:rPr lang="en-AU" sz="3200" b="0" kern="0" dirty="0">
                <a:solidFill>
                  <a:srgbClr val="000000"/>
                </a:solidFill>
                <a:latin typeface="Arial"/>
                <a:cs typeface="Arial" pitchFamily="34" charset="0"/>
              </a:rPr>
              <a:t>		</a:t>
            </a:r>
          </a:p>
          <a:p>
            <a:pPr algn="ctr">
              <a:defRPr/>
            </a:pPr>
            <a:r>
              <a:rPr lang="en-AU" b="0" kern="0" dirty="0">
                <a:solidFill>
                  <a:srgbClr val="000000"/>
                </a:solidFill>
                <a:latin typeface="Arial"/>
                <a:cs typeface="Arial" pitchFamily="34" charset="0"/>
              </a:rPr>
              <a:t>Subscribe to </a:t>
            </a:r>
            <a:r>
              <a:rPr lang="en-AU" b="0" kern="0" dirty="0" err="1">
                <a:solidFill>
                  <a:srgbClr val="000000"/>
                </a:solidFill>
                <a:latin typeface="Arial"/>
                <a:cs typeface="Arial" pitchFamily="34" charset="0"/>
                <a:hlinkClick r:id="rId4"/>
              </a:rPr>
              <a:t>ELAAvate</a:t>
            </a:r>
            <a:r>
              <a:rPr lang="en-AU" b="0" kern="0" dirty="0">
                <a:solidFill>
                  <a:srgbClr val="000000"/>
                </a:solidFill>
                <a:latin typeface="Arial"/>
                <a:cs typeface="Arial" pitchFamily="34" charset="0"/>
              </a:rPr>
              <a:t> for news that comes to your Inbox every fortnight</a:t>
            </a:r>
          </a:p>
          <a:p>
            <a:pPr fontAlgn="auto">
              <a:spcAft>
                <a:spcPts val="0"/>
              </a:spcAft>
              <a:defRPr/>
            </a:pPr>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3F0325F-82D0-456F-8183-D8989080745F}"/>
              </a:ext>
            </a:extLst>
          </p:cNvPr>
          <p:cNvSpPr>
            <a:spLocks noGrp="1" noChangeArrowheads="1"/>
          </p:cNvSpPr>
          <p:nvPr>
            <p:ph type="title"/>
          </p:nvPr>
        </p:nvSpPr>
        <p:spPr>
          <a:xfrm>
            <a:off x="377825" y="811213"/>
            <a:ext cx="8388350" cy="649287"/>
          </a:xfrm>
        </p:spPr>
        <p:txBody>
          <a:bodyPr/>
          <a:lstStyle/>
          <a:p>
            <a:r>
              <a:rPr lang="en-AU" altLang="en-US"/>
              <a:t>Who is ELAA?</a:t>
            </a:r>
          </a:p>
        </p:txBody>
      </p:sp>
      <p:sp>
        <p:nvSpPr>
          <p:cNvPr id="3" name="Content Placeholder 2">
            <a:extLst>
              <a:ext uri="{FF2B5EF4-FFF2-40B4-BE49-F238E27FC236}">
                <a16:creationId xmlns:a16="http://schemas.microsoft.com/office/drawing/2014/main" id="{1DD0146C-B94E-4B96-9DBF-B0E820D7FCFE}"/>
              </a:ext>
            </a:extLst>
          </p:cNvPr>
          <p:cNvSpPr>
            <a:spLocks noGrp="1"/>
          </p:cNvSpPr>
          <p:nvPr>
            <p:ph idx="1"/>
          </p:nvPr>
        </p:nvSpPr>
        <p:spPr>
          <a:xfrm>
            <a:off x="362466" y="1928852"/>
            <a:ext cx="8388350" cy="3815878"/>
          </a:xfrm>
        </p:spPr>
        <p:txBody>
          <a:bodyPr rtlCol="0">
            <a:normAutofit/>
          </a:bodyPr>
          <a:lstStyle/>
          <a:p>
            <a:pPr fontAlgn="auto">
              <a:spcAft>
                <a:spcPts val="0"/>
              </a:spcAft>
              <a:defRPr/>
            </a:pPr>
            <a:endParaRPr lang="en-AU" dirty="0"/>
          </a:p>
          <a:p>
            <a:pPr marL="342900" indent="-342900" fontAlgn="auto">
              <a:spcAft>
                <a:spcPts val="0"/>
              </a:spcAft>
              <a:buFont typeface="Arial" panose="020B0604020202020204" pitchFamily="34" charset="0"/>
              <a:buChar char="•"/>
              <a:defRPr/>
            </a:pPr>
            <a:r>
              <a:rPr lang="en-US" sz="1800" dirty="0"/>
              <a:t>A not for profit, incorporated association governed by a board</a:t>
            </a:r>
          </a:p>
          <a:p>
            <a:pPr marL="342900" indent="-342900" fontAlgn="auto">
              <a:spcAft>
                <a:spcPts val="0"/>
              </a:spcAft>
              <a:buFont typeface="Arial" panose="020B0604020202020204" pitchFamily="34" charset="0"/>
              <a:buChar char="•"/>
              <a:defRPr/>
            </a:pPr>
            <a:r>
              <a:rPr lang="en-US" sz="1800" dirty="0"/>
              <a:t>A membership </a:t>
            </a:r>
            <a:r>
              <a:rPr lang="en-US" sz="1800" dirty="0" err="1"/>
              <a:t>organisation</a:t>
            </a:r>
            <a:endParaRPr lang="en-US" sz="1800" dirty="0"/>
          </a:p>
          <a:p>
            <a:pPr marL="536575" lvl="1" indent="-285750" fontAlgn="auto">
              <a:spcAft>
                <a:spcPts val="0"/>
              </a:spcAft>
              <a:defRPr/>
            </a:pPr>
            <a:r>
              <a:rPr lang="en-US" sz="1800" b="0" dirty="0"/>
              <a:t>Training, employer representation, advisory service to early childhood committees of management, early years managers &amp; local government</a:t>
            </a:r>
          </a:p>
          <a:p>
            <a:pPr marL="536575" lvl="1" indent="-285750" fontAlgn="auto">
              <a:spcAft>
                <a:spcPts val="0"/>
              </a:spcAft>
              <a:defRPr/>
            </a:pPr>
            <a:r>
              <a:rPr lang="en-US" sz="1800" b="0" dirty="0"/>
              <a:t>Peak body (advocacy) championing for excellence in early learning for children across Australia and supports parents and service providers</a:t>
            </a:r>
          </a:p>
          <a:p>
            <a:pPr marL="536575" lvl="1" indent="-285750" fontAlgn="auto">
              <a:spcAft>
                <a:spcPts val="0"/>
              </a:spcAft>
              <a:defRPr/>
            </a:pPr>
            <a:r>
              <a:rPr lang="en-US" sz="1800" b="0" dirty="0"/>
              <a:t>OHS, Road Safety Education and 3YO Kindergarten Expansion Projects</a:t>
            </a:r>
          </a:p>
          <a:p>
            <a:pPr marL="536575" lvl="1" indent="-285750" fontAlgn="auto">
              <a:spcAft>
                <a:spcPts val="0"/>
              </a:spcAft>
              <a:defRPr/>
            </a:pPr>
            <a:r>
              <a:rPr lang="en-US" sz="1800" b="0" dirty="0"/>
              <a:t>“Learning Brought to Life” Professional Learning and Development program for all audiences </a:t>
            </a:r>
          </a:p>
          <a:p>
            <a:pPr marL="536575" lvl="1" indent="-285750" fontAlgn="auto">
              <a:spcAft>
                <a:spcPts val="0"/>
              </a:spcAft>
              <a:defRPr/>
            </a:pPr>
            <a:r>
              <a:rPr lang="en-US" sz="1800" b="0" dirty="0"/>
              <a:t>Participation in early childhood events and forums</a:t>
            </a:r>
          </a:p>
        </p:txBody>
      </p:sp>
      <p:pic>
        <p:nvPicPr>
          <p:cNvPr id="9220" name="Picture 2">
            <a:extLst>
              <a:ext uri="{FF2B5EF4-FFF2-40B4-BE49-F238E27FC236}">
                <a16:creationId xmlns:a16="http://schemas.microsoft.com/office/drawing/2014/main" id="{5C32DE48-475C-4C45-B26E-320142DA5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372200" y="333374"/>
            <a:ext cx="1974471"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AU" sz="3600" b="1" dirty="0">
                <a:latin typeface="Calibri" panose="020F0502020204030204" pitchFamily="34" charset="0"/>
                <a:cs typeface="Arial" pitchFamily="34" charset="0"/>
              </a:rPr>
              <a:t>Thank you </a:t>
            </a:r>
            <a:r>
              <a:rPr lang="en-AU" sz="3600" b="1">
                <a:latin typeface="Calibri" panose="020F0502020204030204" pitchFamily="34" charset="0"/>
                <a:cs typeface="Arial" pitchFamily="34" charset="0"/>
              </a:rPr>
              <a:t>for </a:t>
            </a:r>
            <a:r>
              <a:rPr lang="en-AU" sz="3600">
                <a:latin typeface="Calibri" panose="020F0502020204030204" pitchFamily="34" charset="0"/>
                <a:cs typeface="Arial" pitchFamily="34" charset="0"/>
              </a:rPr>
              <a:t>attending</a:t>
            </a:r>
            <a:r>
              <a:rPr lang="en-AU" sz="3600" b="1">
                <a:latin typeface="Calibri" panose="020F0502020204030204" pitchFamily="34" charset="0"/>
                <a:cs typeface="Arial" pitchFamily="34" charset="0"/>
              </a:rPr>
              <a:t>!</a:t>
            </a:r>
            <a:endParaRPr lang="en-US" sz="3600" b="1" dirty="0">
              <a:latin typeface="Calibri" panose="020F0502020204030204" pitchFamily="34" charset="0"/>
              <a:cs typeface="Arial" pitchFamily="34" charset="0"/>
            </a:endParaRPr>
          </a:p>
        </p:txBody>
      </p:sp>
      <p:sp>
        <p:nvSpPr>
          <p:cNvPr id="2" name="TextBox 1"/>
          <p:cNvSpPr txBox="1"/>
          <p:nvPr/>
        </p:nvSpPr>
        <p:spPr>
          <a:xfrm>
            <a:off x="4716016" y="2041513"/>
            <a:ext cx="3672408" cy="3108543"/>
          </a:xfrm>
          <a:prstGeom prst="rect">
            <a:avLst/>
          </a:prstGeom>
          <a:noFill/>
        </p:spPr>
        <p:txBody>
          <a:bodyPr wrap="square" rtlCol="0">
            <a:spAutoFit/>
          </a:bodyPr>
          <a:lstStyle/>
          <a:p>
            <a:pPr algn="ctr"/>
            <a:r>
              <a:rPr lang="en-AU" sz="2800" b="1" dirty="0"/>
              <a:t>Please remember to complete your evaluation form. </a:t>
            </a:r>
          </a:p>
          <a:p>
            <a:pPr algn="ctr"/>
            <a:r>
              <a:rPr lang="en-AU" sz="2800" b="1" dirty="0"/>
              <a:t>Your resource pack will be emailed to you after today.</a:t>
            </a:r>
            <a:endParaRPr lang="en-AU" sz="2800" b="1" dirty="0">
              <a:solidFill>
                <a:srgbClr val="7030A0"/>
              </a:solidFill>
              <a:cs typeface="Arial" pitchFamily="34" charset="0"/>
            </a:endParaRPr>
          </a:p>
          <a:p>
            <a:pPr algn="ctr"/>
            <a:endParaRPr lang="en-AU" sz="2800" b="1" dirty="0">
              <a:solidFill>
                <a:srgbClr val="7030A0"/>
              </a:solidFill>
              <a:cs typeface="Arial" pitchFamily="34" charset="0"/>
            </a:endParaRPr>
          </a:p>
        </p:txBody>
      </p:sp>
      <p:pic>
        <p:nvPicPr>
          <p:cNvPr id="6" name="Content Placeholder 5">
            <a:extLst>
              <a:ext uri="{FF2B5EF4-FFF2-40B4-BE49-F238E27FC236}">
                <a16:creationId xmlns:a16="http://schemas.microsoft.com/office/drawing/2014/main" id="{0EAD5468-28AF-4284-A003-4C3F2617E72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9592" y="1217431"/>
            <a:ext cx="3312368" cy="475670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0"/>
            <a:ext cx="8424936" cy="1457400"/>
          </a:xfrm>
        </p:spPr>
        <p:txBody>
          <a:bodyPr>
            <a:normAutofit/>
          </a:bodyPr>
          <a:lstStyle/>
          <a:p>
            <a:r>
              <a:rPr lang="en-US" sz="3600" dirty="0">
                <a:cs typeface="Arial" pitchFamily="34" charset="0"/>
              </a:rPr>
              <a:t>Links to the National Quality Standards</a:t>
            </a:r>
            <a:br>
              <a:rPr lang="en-US" dirty="0">
                <a:latin typeface="Arial" pitchFamily="34" charset="0"/>
                <a:cs typeface="Arial" pitchFamily="34" charset="0"/>
              </a:rPr>
            </a:br>
            <a:r>
              <a:rPr lang="en-US" sz="3600" dirty="0">
                <a:cs typeface="Arial" pitchFamily="34" charset="0"/>
              </a:rPr>
              <a:t>Area 7 – 	Governance and Leadership</a:t>
            </a:r>
            <a:endParaRPr lang="en-AU" sz="3600" dirty="0">
              <a:cs typeface="Arial" pitchFamily="34" charset="0"/>
            </a:endParaRPr>
          </a:p>
        </p:txBody>
      </p:sp>
      <p:sp>
        <p:nvSpPr>
          <p:cNvPr id="4" name="Content Placeholder 3"/>
          <p:cNvSpPr>
            <a:spLocks noGrp="1"/>
          </p:cNvSpPr>
          <p:nvPr>
            <p:ph idx="1"/>
          </p:nvPr>
        </p:nvSpPr>
        <p:spPr>
          <a:xfrm>
            <a:off x="323528" y="1412776"/>
            <a:ext cx="8568952" cy="4824536"/>
          </a:xfrm>
        </p:spPr>
        <p:txBody>
          <a:bodyPr>
            <a:normAutofit/>
          </a:bodyPr>
          <a:lstStyle/>
          <a:p>
            <a:r>
              <a:rPr lang="en-AU" dirty="0">
                <a:solidFill>
                  <a:srgbClr val="1F0D2D"/>
                </a:solidFill>
                <a:cs typeface="Arial" pitchFamily="34" charset="0"/>
              </a:rPr>
              <a:t>Standard 7.1   </a:t>
            </a:r>
            <a:r>
              <a:rPr lang="en-AU" b="0" dirty="0">
                <a:solidFill>
                  <a:srgbClr val="1F0D2D"/>
                </a:solidFill>
                <a:cs typeface="Arial" pitchFamily="34" charset="0"/>
              </a:rPr>
              <a:t>Governance supports the operation of a quality service</a:t>
            </a:r>
          </a:p>
          <a:p>
            <a:pPr lvl="1" indent="0">
              <a:buNone/>
            </a:pPr>
            <a:r>
              <a:rPr lang="en-AU" b="1" dirty="0">
                <a:solidFill>
                  <a:srgbClr val="1F0D2D"/>
                </a:solidFill>
                <a:cs typeface="Arial" pitchFamily="34" charset="0"/>
              </a:rPr>
              <a:t>Element 7.1.2  </a:t>
            </a:r>
            <a:r>
              <a:rPr lang="en-AU" dirty="0">
                <a:solidFill>
                  <a:schemeClr val="tx2"/>
                </a:solidFill>
                <a:cs typeface="Arial" pitchFamily="34" charset="0"/>
              </a:rPr>
              <a:t>Systems are in place to manage risk and enable the effective management and operation of a quality service.</a:t>
            </a:r>
          </a:p>
          <a:p>
            <a:pPr lvl="1" indent="0">
              <a:buNone/>
            </a:pPr>
            <a:r>
              <a:rPr lang="en-AU" b="1" dirty="0">
                <a:solidFill>
                  <a:srgbClr val="1F0D2D"/>
                </a:solidFill>
                <a:cs typeface="Arial" pitchFamily="34" charset="0"/>
              </a:rPr>
              <a:t>Element 7.1.3  </a:t>
            </a:r>
            <a:r>
              <a:rPr lang="en-AU" dirty="0">
                <a:solidFill>
                  <a:schemeClr val="tx2"/>
                </a:solidFill>
                <a:cs typeface="Arial" pitchFamily="34" charset="0"/>
              </a:rPr>
              <a:t>Roles and responsibilities are clearly defined and understood and support effective decision making and operation of the service.</a:t>
            </a:r>
          </a:p>
          <a:p>
            <a:pPr lvl="1" indent="0">
              <a:buNone/>
            </a:pPr>
            <a:endParaRPr lang="en-AU" dirty="0">
              <a:solidFill>
                <a:srgbClr val="7030A0"/>
              </a:solidFill>
              <a:cs typeface="Arial" pitchFamily="34" charset="0"/>
            </a:endParaRPr>
          </a:p>
          <a:p>
            <a:r>
              <a:rPr lang="en-AU" dirty="0">
                <a:solidFill>
                  <a:srgbClr val="1F0D2D"/>
                </a:solidFill>
                <a:cs typeface="Arial" pitchFamily="34" charset="0"/>
              </a:rPr>
              <a:t>Standard 7.2  </a:t>
            </a:r>
            <a:r>
              <a:rPr lang="en-AU" b="0" dirty="0">
                <a:solidFill>
                  <a:srgbClr val="1F0D2D"/>
                </a:solidFill>
                <a:cs typeface="Arial" pitchFamily="34" charset="0"/>
              </a:rPr>
              <a:t>Effective leadership builds and promotes a positive organisational culture and professional learning community.</a:t>
            </a:r>
          </a:p>
          <a:p>
            <a:pPr lvl="1" indent="0">
              <a:buNone/>
            </a:pPr>
            <a:r>
              <a:rPr lang="en-AU" b="1" dirty="0">
                <a:solidFill>
                  <a:srgbClr val="1F0D2D"/>
                </a:solidFill>
                <a:cs typeface="Arial" pitchFamily="34" charset="0"/>
              </a:rPr>
              <a:t>Element 7.2.1  </a:t>
            </a:r>
            <a:r>
              <a:rPr lang="en-AU" dirty="0">
                <a:solidFill>
                  <a:schemeClr val="tx2"/>
                </a:solidFill>
                <a:cs typeface="Arial" pitchFamily="34" charset="0"/>
              </a:rPr>
              <a:t>There is an effective self-assessment and quality          improvement process in place.	</a:t>
            </a:r>
          </a:p>
          <a:p>
            <a:pPr marL="0" indent="0">
              <a:buNone/>
            </a:pPr>
            <a:endParaRPr lang="en-AU" sz="2800" b="0" dirty="0">
              <a:solidFill>
                <a:srgbClr val="7030A0"/>
              </a:solidFill>
              <a:cs typeface="Arial" pitchFamily="34" charset="0"/>
            </a:endParaRPr>
          </a:p>
        </p:txBody>
      </p:sp>
      <p:sp>
        <p:nvSpPr>
          <p:cNvPr id="5" name="Rectangle 6"/>
          <p:cNvSpPr>
            <a:spLocks noChangeArrowheads="1"/>
          </p:cNvSpPr>
          <p:nvPr/>
        </p:nvSpPr>
        <p:spPr bwMode="auto">
          <a:xfrm>
            <a:off x="1924" y="6165304"/>
            <a:ext cx="5360577" cy="720080"/>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b="1" dirty="0">
                <a:latin typeface="Arial Black" panose="020B0A04020102020204" pitchFamily="34" charset="0"/>
              </a:rPr>
              <a:t>N.Q.S.</a:t>
            </a:r>
          </a:p>
        </p:txBody>
      </p:sp>
    </p:spTree>
    <p:extLst>
      <p:ext uri="{BB962C8B-B14F-4D97-AF65-F5344CB8AC3E}">
        <p14:creationId xmlns:p14="http://schemas.microsoft.com/office/powerpoint/2010/main" val="225363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116632"/>
            <a:ext cx="8568952" cy="1008112"/>
          </a:xfrm>
        </p:spPr>
        <p:txBody>
          <a:bodyPr>
            <a:normAutofit fontScale="90000"/>
          </a:bodyPr>
          <a:lstStyle/>
          <a:p>
            <a:pPr eaLnBrk="1" hangingPunct="1"/>
            <a:r>
              <a:rPr lang="en-AU" sz="3600" b="1" dirty="0">
                <a:ea typeface="Geneva"/>
                <a:cs typeface="Arial" pitchFamily="34" charset="0"/>
              </a:rPr>
              <a:t>Holding a successful Annual General Meeting (AGM)</a:t>
            </a:r>
            <a:endParaRPr lang="en-US" sz="3600" b="1" dirty="0">
              <a:ea typeface="Geneva"/>
              <a:cs typeface="Arial" pitchFamily="34" charset="0"/>
            </a:endParaRPr>
          </a:p>
        </p:txBody>
      </p:sp>
      <p:pic>
        <p:nvPicPr>
          <p:cNvPr id="6" name="Picture 8" descr="633716777962826210-prepa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8760"/>
            <a:ext cx="4644472" cy="477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0"/>
            <a:ext cx="8388000" cy="648072"/>
          </a:xfrm>
        </p:spPr>
        <p:txBody>
          <a:bodyPr>
            <a:normAutofit/>
          </a:bodyPr>
          <a:lstStyle/>
          <a:p>
            <a:r>
              <a:rPr lang="en-AU" sz="3600" dirty="0">
                <a:cs typeface="Arial" pitchFamily="34" charset="0"/>
              </a:rPr>
              <a:t>Annual</a:t>
            </a:r>
            <a:r>
              <a:rPr lang="en-AU" sz="3600" b="1" dirty="0">
                <a:latin typeface="Arial" pitchFamily="34" charset="0"/>
                <a:cs typeface="Arial" pitchFamily="34" charset="0"/>
              </a:rPr>
              <a:t> </a:t>
            </a:r>
            <a:r>
              <a:rPr lang="en-AU" sz="3600" dirty="0">
                <a:cs typeface="Arial" pitchFamily="34" charset="0"/>
              </a:rPr>
              <a:t>General Meetings</a:t>
            </a:r>
          </a:p>
        </p:txBody>
      </p:sp>
      <p:sp>
        <p:nvSpPr>
          <p:cNvPr id="3" name="Content Placeholder 2"/>
          <p:cNvSpPr>
            <a:spLocks noGrp="1"/>
          </p:cNvSpPr>
          <p:nvPr>
            <p:ph idx="1"/>
          </p:nvPr>
        </p:nvSpPr>
        <p:spPr>
          <a:xfrm>
            <a:off x="251519" y="836712"/>
            <a:ext cx="8563867" cy="4896544"/>
          </a:xfrm>
        </p:spPr>
        <p:txBody>
          <a:bodyPr>
            <a:normAutofit fontScale="77500" lnSpcReduction="20000"/>
          </a:bodyPr>
          <a:lstStyle/>
          <a:p>
            <a:r>
              <a:rPr lang="en-AU" sz="3000" dirty="0">
                <a:solidFill>
                  <a:srgbClr val="7030A0"/>
                </a:solidFill>
              </a:rPr>
              <a:t> All Incorporated Associations must hold an AGM</a:t>
            </a:r>
            <a:endParaRPr lang="en-AU" sz="3000" dirty="0">
              <a:solidFill>
                <a:schemeClr val="bg2">
                  <a:lumMod val="75000"/>
                </a:schemeClr>
              </a:solidFill>
              <a:cs typeface="Arial" pitchFamily="34" charset="0"/>
            </a:endParaRPr>
          </a:p>
          <a:p>
            <a:endParaRPr lang="en-AU" sz="3000" dirty="0">
              <a:solidFill>
                <a:schemeClr val="bg2">
                  <a:lumMod val="75000"/>
                </a:schemeClr>
              </a:solidFill>
              <a:cs typeface="Arial" pitchFamily="34" charset="0"/>
            </a:endParaRPr>
          </a:p>
          <a:p>
            <a:r>
              <a:rPr lang="en-AU" sz="3000" dirty="0">
                <a:solidFill>
                  <a:srgbClr val="1F0D2D"/>
                </a:solidFill>
                <a:cs typeface="Arial" pitchFamily="34" charset="0"/>
              </a:rPr>
              <a:t>Why</a:t>
            </a:r>
          </a:p>
          <a:p>
            <a:pPr lvl="2">
              <a:spcBef>
                <a:spcPct val="20000"/>
              </a:spcBef>
            </a:pPr>
            <a:r>
              <a:rPr lang="en-AU" sz="2800" dirty="0">
                <a:solidFill>
                  <a:srgbClr val="7030A0"/>
                </a:solidFill>
                <a:cs typeface="Arial" pitchFamily="34" charset="0"/>
              </a:rPr>
              <a:t>Constitutional requirement – Associations Incorporation Reform Act 2012</a:t>
            </a:r>
            <a:endParaRPr lang="en-AU" sz="2800" dirty="0">
              <a:solidFill>
                <a:srgbClr val="7030A0"/>
              </a:solidFill>
            </a:endParaRPr>
          </a:p>
          <a:p>
            <a:pPr lvl="2"/>
            <a:r>
              <a:rPr lang="en-AU" sz="2800" dirty="0">
                <a:solidFill>
                  <a:srgbClr val="7030A0"/>
                </a:solidFill>
              </a:rPr>
              <a:t>To inform their members about what they have been doing for the last 12 months</a:t>
            </a:r>
          </a:p>
          <a:p>
            <a:pPr lvl="2"/>
            <a:r>
              <a:rPr lang="en-AU" sz="2800" dirty="0">
                <a:solidFill>
                  <a:srgbClr val="7030A0"/>
                </a:solidFill>
              </a:rPr>
              <a:t>To accept and confirm the financial report of the previous financial year </a:t>
            </a:r>
          </a:p>
          <a:p>
            <a:pPr lvl="2"/>
            <a:r>
              <a:rPr lang="en-AU" sz="2800" dirty="0">
                <a:solidFill>
                  <a:srgbClr val="7030A0"/>
                </a:solidFill>
              </a:rPr>
              <a:t>To elect the new committee</a:t>
            </a:r>
            <a:endParaRPr lang="en-AU" sz="2800" dirty="0">
              <a:solidFill>
                <a:srgbClr val="7030A0"/>
              </a:solidFill>
              <a:cs typeface="Arial" pitchFamily="34" charset="0"/>
            </a:endParaRPr>
          </a:p>
          <a:p>
            <a:endParaRPr lang="en-AU" dirty="0">
              <a:cs typeface="Arial" pitchFamily="34" charset="0"/>
            </a:endParaRPr>
          </a:p>
          <a:p>
            <a:endParaRPr lang="en-AU" dirty="0">
              <a:cs typeface="Arial" pitchFamily="34" charset="0"/>
            </a:endParaRPr>
          </a:p>
          <a:p>
            <a:r>
              <a:rPr lang="en-AU" sz="3000" dirty="0">
                <a:solidFill>
                  <a:srgbClr val="1F0D2D"/>
                </a:solidFill>
                <a:cs typeface="Arial" pitchFamily="34" charset="0"/>
              </a:rPr>
              <a:t>When</a:t>
            </a:r>
          </a:p>
          <a:p>
            <a:pPr lvl="1"/>
            <a:r>
              <a:rPr lang="en-AU" sz="2800" dirty="0">
                <a:solidFill>
                  <a:srgbClr val="7030A0"/>
                </a:solidFill>
                <a:cs typeface="Arial" pitchFamily="34" charset="0"/>
              </a:rPr>
              <a:t>Within 5 months of the end of your financial year (constitution may state sooner)</a:t>
            </a:r>
          </a:p>
        </p:txBody>
      </p:sp>
      <p:sp>
        <p:nvSpPr>
          <p:cNvPr id="7" name="Rectangle 6"/>
          <p:cNvSpPr>
            <a:spLocks noChangeArrowheads="1"/>
          </p:cNvSpPr>
          <p:nvPr/>
        </p:nvSpPr>
        <p:spPr bwMode="auto">
          <a:xfrm>
            <a:off x="0" y="6204506"/>
            <a:ext cx="6300192" cy="648072"/>
          </a:xfrm>
          <a:prstGeom prst="rect">
            <a:avLst/>
          </a:prstGeom>
          <a:solidFill>
            <a:schemeClr val="bg1">
              <a:lumMod val="75000"/>
            </a:schemeClr>
          </a:solidFill>
          <a:ln w="9525">
            <a:solidFill>
              <a:schemeClr val="bg1"/>
            </a:solidFill>
            <a:miter lim="800000"/>
            <a:headEnd/>
            <a:tailEnd/>
          </a:ln>
          <a:effectLst/>
        </p:spPr>
        <p:txBody>
          <a:bodyPr wrap="none" anchor="ctr"/>
          <a:lstStyle/>
          <a:p>
            <a:r>
              <a:rPr lang="en-AU" sz="1600" b="1" dirty="0">
                <a:latin typeface="Arial" panose="020B0604020202020204" pitchFamily="34" charset="0"/>
                <a:cs typeface="Arial" panose="020B0604020202020204" pitchFamily="34" charset="0"/>
              </a:rPr>
              <a:t>Element  7.1.2  Systems are in place to manage risk and enable</a:t>
            </a:r>
          </a:p>
          <a:p>
            <a:r>
              <a:rPr lang="en-AU" sz="1600" b="1" dirty="0">
                <a:latin typeface="Arial" panose="020B0604020202020204" pitchFamily="34" charset="0"/>
                <a:cs typeface="Arial" panose="020B0604020202020204" pitchFamily="34" charset="0"/>
              </a:rPr>
              <a:t>the effective management and operation of a quality service.</a:t>
            </a:r>
          </a:p>
        </p:txBody>
      </p:sp>
    </p:spTree>
    <p:extLst>
      <p:ext uri="{BB962C8B-B14F-4D97-AF65-F5344CB8AC3E}">
        <p14:creationId xmlns:p14="http://schemas.microsoft.com/office/powerpoint/2010/main" val="225586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8640960" cy="988458"/>
          </a:xfrm>
        </p:spPr>
        <p:txBody>
          <a:bodyPr>
            <a:normAutofit/>
          </a:bodyPr>
          <a:lstStyle/>
          <a:p>
            <a:r>
              <a:rPr lang="en-US" sz="3600" b="1" dirty="0">
                <a:cs typeface="Arial" pitchFamily="34" charset="0"/>
              </a:rPr>
              <a:t>First thing first….locate your constitution!</a:t>
            </a:r>
            <a:endParaRPr lang="en-AU" sz="4800" dirty="0"/>
          </a:p>
        </p:txBody>
      </p:sp>
      <p:sp>
        <p:nvSpPr>
          <p:cNvPr id="4" name="Content Placeholder 3"/>
          <p:cNvSpPr>
            <a:spLocks noGrp="1"/>
          </p:cNvSpPr>
          <p:nvPr>
            <p:ph idx="1"/>
          </p:nvPr>
        </p:nvSpPr>
        <p:spPr>
          <a:xfrm>
            <a:off x="539552" y="1295352"/>
            <a:ext cx="8136706" cy="5013968"/>
          </a:xfrm>
        </p:spPr>
        <p:txBody>
          <a:bodyPr>
            <a:normAutofit/>
          </a:bodyPr>
          <a:lstStyle/>
          <a:p>
            <a:pPr marL="0" indent="0">
              <a:buNone/>
            </a:pPr>
            <a:r>
              <a:rPr lang="en-US" sz="2800" b="0" dirty="0">
                <a:solidFill>
                  <a:srgbClr val="7030A0"/>
                </a:solidFill>
              </a:rPr>
              <a:t>              </a:t>
            </a:r>
            <a:r>
              <a:rPr lang="en-US" sz="2800" dirty="0">
                <a:solidFill>
                  <a:srgbClr val="7030A0"/>
                </a:solidFill>
                <a:cs typeface="Arial" pitchFamily="34" charset="0"/>
              </a:rPr>
              <a:t>Provides key information about</a:t>
            </a:r>
          </a:p>
          <a:p>
            <a:r>
              <a:rPr lang="en-US" sz="2800" b="0" dirty="0">
                <a:solidFill>
                  <a:srgbClr val="7030A0"/>
                </a:solidFill>
                <a:cs typeface="Arial" pitchFamily="34" charset="0"/>
              </a:rPr>
              <a:t>				- membership</a:t>
            </a:r>
          </a:p>
          <a:p>
            <a:r>
              <a:rPr lang="en-US" sz="2800" b="0" dirty="0">
                <a:solidFill>
                  <a:srgbClr val="7030A0"/>
                </a:solidFill>
                <a:cs typeface="Arial" pitchFamily="34" charset="0"/>
              </a:rPr>
              <a:t>				- financial year</a:t>
            </a:r>
          </a:p>
          <a:p>
            <a:pPr marL="0" indent="0">
              <a:buNone/>
            </a:pPr>
            <a:r>
              <a:rPr lang="en-US" sz="2800" b="0" dirty="0">
                <a:solidFill>
                  <a:srgbClr val="7030A0"/>
                </a:solidFill>
                <a:cs typeface="Arial" pitchFamily="34" charset="0"/>
              </a:rPr>
              <a:t>                                		- notifications &amp; advertising </a:t>
            </a:r>
          </a:p>
          <a:p>
            <a:pPr marL="0" indent="0">
              <a:buNone/>
            </a:pPr>
            <a:r>
              <a:rPr lang="en-US" sz="2800" b="0" dirty="0">
                <a:solidFill>
                  <a:srgbClr val="7030A0"/>
                </a:solidFill>
                <a:cs typeface="Arial" pitchFamily="34" charset="0"/>
              </a:rPr>
              <a:t>                                		- committee structure </a:t>
            </a:r>
          </a:p>
          <a:p>
            <a:pPr marL="0" indent="0">
              <a:buNone/>
            </a:pPr>
            <a:r>
              <a:rPr lang="en-US" sz="2800" b="0" dirty="0">
                <a:solidFill>
                  <a:srgbClr val="7030A0"/>
                </a:solidFill>
                <a:cs typeface="Arial" pitchFamily="34" charset="0"/>
              </a:rPr>
              <a:t>				- election process</a:t>
            </a:r>
          </a:p>
          <a:p>
            <a:pPr marL="0" indent="0">
              <a:buNone/>
            </a:pPr>
            <a:r>
              <a:rPr lang="en-US" sz="2800" b="0" dirty="0">
                <a:solidFill>
                  <a:srgbClr val="7030A0"/>
                </a:solidFill>
                <a:cs typeface="Arial" pitchFamily="34" charset="0"/>
              </a:rPr>
              <a:t>                               		 - meeting proceedings </a:t>
            </a:r>
          </a:p>
          <a:p>
            <a:pPr marL="0" indent="0">
              <a:buNone/>
            </a:pPr>
            <a:r>
              <a:rPr lang="en-US" sz="2800" b="0" dirty="0">
                <a:solidFill>
                  <a:srgbClr val="7030A0"/>
                </a:solidFill>
                <a:cs typeface="Arial" pitchFamily="34" charset="0"/>
              </a:rPr>
              <a:t>                                    			e.g. quorum &amp; voting</a:t>
            </a:r>
          </a:p>
          <a:p>
            <a:pPr marL="0" indent="0">
              <a:buNone/>
            </a:pPr>
            <a:r>
              <a:rPr lang="en-US" sz="2800" b="0" dirty="0">
                <a:solidFill>
                  <a:srgbClr val="7030A0"/>
                </a:solidFill>
                <a:cs typeface="Arial" pitchFamily="34" charset="0"/>
              </a:rPr>
              <a:t>				-  term of office</a:t>
            </a:r>
            <a:endParaRPr lang="en-AU" sz="2800" b="0" dirty="0">
              <a:solidFill>
                <a:srgbClr val="7030A0"/>
              </a:solidFill>
              <a:cs typeface="Arial" pitchFamily="34" charset="0"/>
            </a:endParaRPr>
          </a:p>
        </p:txBody>
      </p:sp>
      <p:pic>
        <p:nvPicPr>
          <p:cNvPr id="1026" name="Picture 2" descr="http://ts3.mm.bing.net/th?id=I4581961956131474&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50048"/>
            <a:ext cx="3708441" cy="383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87078"/>
      </p:ext>
    </p:extLst>
  </p:cSld>
  <p:clrMapOvr>
    <a:masterClrMapping/>
  </p:clrMapOvr>
</p:sld>
</file>

<file path=ppt/theme/theme1.xml><?xml version="1.0" encoding="utf-8"?>
<a:theme xmlns:a="http://schemas.openxmlformats.org/drawingml/2006/main" name="ELAA draft2">
  <a:themeElements>
    <a:clrScheme name="ELAA">
      <a:dk1>
        <a:srgbClr val="747678"/>
      </a:dk1>
      <a:lt1>
        <a:sysClr val="window" lastClr="FFFFFF"/>
      </a:lt1>
      <a:dk2>
        <a:srgbClr val="693A77"/>
      </a:dk2>
      <a:lt2>
        <a:srgbClr val="DADF71"/>
      </a:lt2>
      <a:accent1>
        <a:srgbClr val="00A8B4"/>
      </a:accent1>
      <a:accent2>
        <a:srgbClr val="A8B400"/>
      </a:accent2>
      <a:accent3>
        <a:srgbClr val="A40084"/>
      </a:accent3>
      <a:accent4>
        <a:srgbClr val="E98300"/>
      </a:accent4>
      <a:accent5>
        <a:srgbClr val="FFCB4F"/>
      </a:accent5>
      <a:accent6>
        <a:srgbClr val="98C6EA"/>
      </a:accent6>
      <a:hlink>
        <a:srgbClr val="693A77"/>
      </a:hlink>
      <a:folHlink>
        <a:srgbClr val="A40084"/>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1da294-c291-4bab-b0f5-0086dc5cf8a5" xsi:nil="true"/>
    <lcf76f155ced4ddcb4097134ff3c332f xmlns="7f8d60dd-7353-4174-add7-8871eb18ee27">
      <Terms xmlns="http://schemas.microsoft.com/office/infopath/2007/PartnerControls"/>
    </lcf76f155ced4ddcb4097134ff3c332f>
    <SharedWithUsers xmlns="001da294-c291-4bab-b0f5-0086dc5cf8a5">
      <UserInfo>
        <DisplayName>Emma Incerti-Zapedowski</DisplayName>
        <AccountId>70</AccountId>
        <AccountType/>
      </UserInfo>
      <UserInfo>
        <DisplayName>Katrina Nightingale</DisplayName>
        <AccountId>59</AccountId>
        <AccountType/>
      </UserInfo>
      <UserInfo>
        <DisplayName>Lynsey Leong</DisplayName>
        <AccountId>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CF6969E07C2C44864B897CDB46C949" ma:contentTypeVersion="15" ma:contentTypeDescription="Create a new document." ma:contentTypeScope="" ma:versionID="6e35a59cfbdef0f5659bf8f2469c4d7e">
  <xsd:schema xmlns:xsd="http://www.w3.org/2001/XMLSchema" xmlns:xs="http://www.w3.org/2001/XMLSchema" xmlns:p="http://schemas.microsoft.com/office/2006/metadata/properties" xmlns:ns2="7f8d60dd-7353-4174-add7-8871eb18ee27" xmlns:ns3="001da294-c291-4bab-b0f5-0086dc5cf8a5" targetNamespace="http://schemas.microsoft.com/office/2006/metadata/properties" ma:root="true" ma:fieldsID="3c3517d8c09bc0f99d8f10841fd535f8" ns2:_="" ns3:_="">
    <xsd:import namespace="7f8d60dd-7353-4174-add7-8871eb18ee27"/>
    <xsd:import namespace="001da294-c291-4bab-b0f5-0086dc5cf8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d60dd-7353-4174-add7-8871eb18e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066f1c1-62b7-47bf-a8c6-212c173990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1da294-c291-4bab-b0f5-0086dc5cf8a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24798e-c845-424f-a95f-d486de191f2b}" ma:internalName="TaxCatchAll" ma:showField="CatchAllData" ma:web="001da294-c291-4bab-b0f5-0086dc5cf8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81F65-E6E1-4E56-B523-2D2ACB6D6CB9}">
  <ds:schemaRefs>
    <ds:schemaRef ds:uri="http://purl.org/dc/dcmitype/"/>
    <ds:schemaRef ds:uri="http://purl.org/dc/elements/1.1/"/>
    <ds:schemaRef ds:uri="001da294-c291-4bab-b0f5-0086dc5cf8a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7f8d60dd-7353-4174-add7-8871eb18ee2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D093F32-37D8-49CE-AA6B-669138EDC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d60dd-7353-4174-add7-8871eb18ee27"/>
    <ds:schemaRef ds:uri="001da294-c291-4bab-b0f5-0086dc5cf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E7AD82-9911-48B0-BA6E-90431BBB7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ELAA draft2.potx</Template>
  <TotalTime>22652</TotalTime>
  <Words>10217</Words>
  <Application>Microsoft Office PowerPoint</Application>
  <PresentationFormat>On-screen Show (4:3)</PresentationFormat>
  <Paragraphs>973</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Black</vt:lpstr>
      <vt:lpstr>Calibri</vt:lpstr>
      <vt:lpstr>Corbel</vt:lpstr>
      <vt:lpstr>Geneva</vt:lpstr>
      <vt:lpstr>Wingdings</vt:lpstr>
      <vt:lpstr>ELAA draft2</vt:lpstr>
      <vt:lpstr> </vt:lpstr>
      <vt:lpstr>Acknowledgement of Country</vt:lpstr>
      <vt:lpstr>Administration</vt:lpstr>
      <vt:lpstr>This session</vt:lpstr>
      <vt:lpstr>Who is ELAA?</vt:lpstr>
      <vt:lpstr>Links to the National Quality Standards Area 7 –  Governance and Leadership</vt:lpstr>
      <vt:lpstr>Holding a successful Annual General Meeting (AGM)</vt:lpstr>
      <vt:lpstr>Annual General Meetings</vt:lpstr>
      <vt:lpstr>First thing first….locate your constitution!</vt:lpstr>
      <vt:lpstr>AGM preparation</vt:lpstr>
      <vt:lpstr>PowerPoint Presentation</vt:lpstr>
      <vt:lpstr>PowerPoint Presentation</vt:lpstr>
      <vt:lpstr>Advertising the AGM &amp; notifying members</vt:lpstr>
      <vt:lpstr>Recruiting new committee members</vt:lpstr>
      <vt:lpstr>Succession planning</vt:lpstr>
      <vt:lpstr>Recruitment considerations</vt:lpstr>
      <vt:lpstr>Committee Recruitment</vt:lpstr>
      <vt:lpstr>Successful recruitment strategies</vt:lpstr>
      <vt:lpstr>Skills we develop from the committee experience</vt:lpstr>
      <vt:lpstr>The nomination process</vt:lpstr>
      <vt:lpstr>Reporting</vt:lpstr>
      <vt:lpstr>What reports do we need?</vt:lpstr>
      <vt:lpstr>Financial reporting</vt:lpstr>
      <vt:lpstr>Auditing requirements for Incorporated Associations</vt:lpstr>
      <vt:lpstr>The Annual General Meeting (AGM)</vt:lpstr>
      <vt:lpstr> Agenda </vt:lpstr>
      <vt:lpstr>Election of new committee</vt:lpstr>
      <vt:lpstr>Possible election scenarios</vt:lpstr>
      <vt:lpstr>Unfilled positions</vt:lpstr>
      <vt:lpstr>At the end of the meeting</vt:lpstr>
      <vt:lpstr>Forms or notifications to be completed</vt:lpstr>
      <vt:lpstr>After the AGM</vt:lpstr>
      <vt:lpstr>Australian Charities and Not-for-profit Commission (ACNC)</vt:lpstr>
      <vt:lpstr>After the AGM</vt:lpstr>
      <vt:lpstr>Handing over</vt:lpstr>
      <vt:lpstr>PowerPoint Presentation</vt:lpstr>
      <vt:lpstr>Handover meeting</vt:lpstr>
      <vt:lpstr> Handover meeting agenda </vt:lpstr>
      <vt:lpstr>Committee information folder</vt:lpstr>
      <vt:lpstr>Committee information folder (continued)</vt:lpstr>
      <vt:lpstr>Succession Planning</vt:lpstr>
      <vt:lpstr>Reinforce confidentiality</vt:lpstr>
      <vt:lpstr>What should the new committee do now?</vt:lpstr>
      <vt:lpstr>The new committee’s first meeting</vt:lpstr>
      <vt:lpstr>Useful links</vt:lpstr>
      <vt:lpstr>Resources available on the ELAA website</vt:lpstr>
      <vt:lpstr>PowerPoint Presentation</vt:lpstr>
      <vt:lpstr>Professional Development with ELAA:</vt:lpstr>
      <vt:lpstr>More information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dc:creator>
  <cp:lastModifiedBy>Lynsey Leong</cp:lastModifiedBy>
  <cp:revision>589</cp:revision>
  <cp:lastPrinted>2019-09-12T05:53:52Z</cp:lastPrinted>
  <dcterms:created xsi:type="dcterms:W3CDTF">2012-12-19T23:15:30Z</dcterms:created>
  <dcterms:modified xsi:type="dcterms:W3CDTF">2022-07-25T05:36:18Z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0x010100F4CF6969E07C2C44864B897CDB46C949</vt:lpwstr>
  </property>
  <property fmtid="{D5CDD505-2E9C-101B-9397-08002B2CF9AE}" pid="3" name="Order">
    <vt:r8>147200</vt:r8>
  </property>
  <property fmtid="{D5CDD505-2E9C-101B-9397-08002B2CF9AE}" pid="4" name="MediaServiceImageTags">
    <vt:lpwstr/>
  </property>
</Properties>
</file>